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1" r:id="rId2"/>
    <p:sldId id="263" r:id="rId3"/>
    <p:sldId id="262" r:id="rId4"/>
    <p:sldId id="257" r:id="rId5"/>
    <p:sldId id="264" r:id="rId6"/>
    <p:sldId id="256" r:id="rId7"/>
    <p:sldId id="265" r:id="rId8"/>
    <p:sldId id="269" r:id="rId9"/>
    <p:sldId id="259" r:id="rId10"/>
    <p:sldId id="258" r:id="rId11"/>
    <p:sldId id="260" r:id="rId12"/>
    <p:sldId id="270" r:id="rId13"/>
    <p:sldId id="266" r:id="rId14"/>
    <p:sldId id="267" r:id="rId15"/>
    <p:sldId id="268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1"/>
            <c:bubble3D val="0"/>
            <c:explosion val="18"/>
          </c:dPt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нет</c:v>
                </c:pt>
                <c:pt idx="1">
                  <c:v>да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0.28000000000000003</c:v>
                </c:pt>
                <c:pt idx="1">
                  <c:v>0.72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Лист1!$A$2:$A$4</c:f>
              <c:strCache>
                <c:ptCount val="3"/>
                <c:pt idx="0">
                  <c:v>традиционный русский завтрак</c:v>
                </c:pt>
                <c:pt idx="1">
                  <c:v>английский завтрак</c:v>
                </c:pt>
                <c:pt idx="2">
                  <c:v>другие ответы</c:v>
                </c:pt>
              </c:strCache>
            </c:strRef>
          </c:cat>
          <c:val>
            <c:numRef>
              <c:f>Лист1!$B$2:$B$4</c:f>
              <c:numCache>
                <c:formatCode>0%</c:formatCode>
                <c:ptCount val="3"/>
                <c:pt idx="0">
                  <c:v>0.87</c:v>
                </c:pt>
                <c:pt idx="1">
                  <c:v>0.09</c:v>
                </c:pt>
                <c:pt idx="2">
                  <c:v>0.04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0.8</c:v>
                </c:pt>
                <c:pt idx="1">
                  <c:v>0.2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30.08.2022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30.08.2022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81000" y="2996952"/>
            <a:ext cx="8458200" cy="1656184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2"/>
                </a:solidFill>
              </a:rPr>
              <a:t>Классический английский или традиционный русский завтрак?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1960" y="332656"/>
            <a:ext cx="4627240" cy="2016224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Работу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выполнила: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учащаяся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4-б 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класса МБОУ «Ново-Ямская СОШ»</a:t>
            </a:r>
            <a:b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Ощипко</a:t>
            </a:r>
            <a:r>
              <a:rPr lang="ru-RU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Полина</a:t>
            </a: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/>
            </a:r>
            <a:b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</a:br>
            <a:r>
              <a:rPr lang="ru-RU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Руководитель: </a:t>
            </a:r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Борина С. А.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89" y="0"/>
            <a:ext cx="3543399" cy="2204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 descr="C:\Users\user\Desktop\tarelka-kasha-mannaya-masl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5" y="4581128"/>
            <a:ext cx="3623172" cy="2276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784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ser\Desktop\Varenichnaya-Pobeda.-Photo-by-gastroafisha.ru_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92696"/>
            <a:ext cx="8136904" cy="54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5445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836712"/>
            <a:ext cx="5832648" cy="5289451"/>
          </a:xfrm>
        </p:spPr>
      </p:pic>
    </p:spTree>
    <p:extLst>
      <p:ext uri="{BB962C8B-B14F-4D97-AF65-F5344CB8AC3E}">
        <p14:creationId xmlns:p14="http://schemas.microsoft.com/office/powerpoint/2010/main" val="3681885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ВЫВОД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 </a:t>
            </a:r>
            <a:r>
              <a:rPr lang="ru-RU" dirty="0" smtClean="0"/>
              <a:t>несмотря </a:t>
            </a:r>
            <a:r>
              <a:rPr lang="ru-RU" dirty="0"/>
              <a:t>на доступность европейских блюд, в нашей стране люди отдают предпочтение исконно русским блюдам на </a:t>
            </a:r>
            <a:r>
              <a:rPr lang="ru-RU" dirty="0" smtClean="0"/>
              <a:t>завтрак</a:t>
            </a:r>
            <a:endParaRPr lang="ru-RU" dirty="0"/>
          </a:p>
          <a:p>
            <a:r>
              <a:rPr lang="ru-RU" dirty="0"/>
              <a:t> </a:t>
            </a:r>
            <a:r>
              <a:rPr lang="ru-RU" dirty="0" smtClean="0"/>
              <a:t>русский </a:t>
            </a:r>
            <a:r>
              <a:rPr lang="ru-RU" dirty="0"/>
              <a:t>завтрак легок для усвоения, содержит незначительное количество </a:t>
            </a:r>
            <a:r>
              <a:rPr lang="ru-RU" dirty="0" smtClean="0"/>
              <a:t>калорий</a:t>
            </a:r>
            <a:endParaRPr lang="ru-RU" dirty="0"/>
          </a:p>
          <a:p>
            <a:r>
              <a:rPr lang="ru-RU" dirty="0" smtClean="0"/>
              <a:t> </a:t>
            </a:r>
            <a:r>
              <a:rPr lang="ru-RU" dirty="0"/>
              <a:t>традиционный русский завтрак вкусный и </a:t>
            </a:r>
            <a:r>
              <a:rPr lang="ru-RU" dirty="0" smtClean="0"/>
              <a:t>полезный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17455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За завтраком рекомендуется съедать 35% от общего объема дневного рациона, причем он должен содержать 1/3 суточной нормы белка и витаминной нормы, примерно треть всех минералов, вводимых в организм за сутки, чуть более 2/3 углеводов и менее 1/5 жиров.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6874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АНКЕТА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8435280" cy="4857403"/>
          </a:xfrm>
        </p:spPr>
        <p:txBody>
          <a:bodyPr>
            <a:normAutofit fontScale="47500" lnSpcReduction="20000"/>
          </a:bodyPr>
          <a:lstStyle/>
          <a:p>
            <a:pPr lvl="0"/>
            <a:r>
              <a:rPr lang="ru-RU" sz="3600" dirty="0"/>
              <a:t>Завтракаешь  ли ты по утрам?</a:t>
            </a:r>
          </a:p>
          <a:p>
            <a:pPr marL="0" indent="0">
              <a:buNone/>
            </a:pPr>
            <a:r>
              <a:rPr lang="ru-RU" sz="3600" dirty="0"/>
              <a:t>Да/нет</a:t>
            </a:r>
          </a:p>
          <a:p>
            <a:pPr lvl="0"/>
            <a:r>
              <a:rPr lang="ru-RU" sz="3600" dirty="0"/>
              <a:t>Что входит в твой завтрак?</a:t>
            </a:r>
          </a:p>
          <a:p>
            <a:pPr marL="0" indent="0">
              <a:buNone/>
            </a:pPr>
            <a:r>
              <a:rPr lang="ru-RU" sz="3600" dirty="0" smtClean="0"/>
              <a:t>--------------------------------------------------------------------------------------------------------------</a:t>
            </a:r>
            <a:endParaRPr lang="ru-RU" sz="3600" dirty="0"/>
          </a:p>
          <a:p>
            <a:pPr lvl="0"/>
            <a:r>
              <a:rPr lang="ru-RU" sz="3600" dirty="0"/>
              <a:t>Какому завтраку ты отдаёшь предпочтение – английскому или русскому?</a:t>
            </a:r>
          </a:p>
          <a:p>
            <a:pPr lvl="0"/>
            <a:r>
              <a:rPr lang="ru-RU" sz="3600" dirty="0"/>
              <a:t>Какие из продуктов, составляющих английский завтрак, ты предпочитаешь?</a:t>
            </a:r>
          </a:p>
          <a:p>
            <a:pPr marL="0" indent="0">
              <a:buNone/>
            </a:pPr>
            <a:r>
              <a:rPr lang="ru-RU" sz="3600" dirty="0"/>
              <a:t>-бекон</a:t>
            </a:r>
          </a:p>
          <a:p>
            <a:pPr marL="0" indent="0">
              <a:buNone/>
            </a:pPr>
            <a:r>
              <a:rPr lang="ru-RU" sz="3600" dirty="0"/>
              <a:t>-сосиска</a:t>
            </a:r>
          </a:p>
          <a:p>
            <a:pPr marL="0" indent="0">
              <a:buNone/>
            </a:pPr>
            <a:r>
              <a:rPr lang="ru-RU" sz="3600" dirty="0"/>
              <a:t>-помидор</a:t>
            </a:r>
          </a:p>
          <a:p>
            <a:pPr marL="0" indent="0">
              <a:buNone/>
            </a:pPr>
            <a:r>
              <a:rPr lang="ru-RU" sz="3600" dirty="0"/>
              <a:t>-фасоль</a:t>
            </a:r>
          </a:p>
          <a:p>
            <a:pPr marL="0" indent="0">
              <a:buNone/>
            </a:pPr>
            <a:r>
              <a:rPr lang="ru-RU" sz="3600" dirty="0"/>
              <a:t>-шампиньоны</a:t>
            </a:r>
          </a:p>
          <a:p>
            <a:pPr marL="0" indent="0">
              <a:buNone/>
            </a:pPr>
            <a:r>
              <a:rPr lang="ru-RU" sz="3600" dirty="0"/>
              <a:t>-яйца</a:t>
            </a:r>
          </a:p>
          <a:p>
            <a:pPr lvl="0"/>
            <a:r>
              <a:rPr lang="ru-RU" sz="3600" dirty="0"/>
              <a:t>Хочешь ли ты узнать, как правильно питаться?</a:t>
            </a:r>
          </a:p>
          <a:p>
            <a:pPr marL="0" indent="0">
              <a:buNone/>
            </a:pPr>
            <a:r>
              <a:rPr lang="ru-RU" sz="3600" dirty="0"/>
              <a:t>Да/нет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851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Завтракаешь ли ты дома?</a:t>
            </a:r>
            <a:endParaRPr lang="ru-RU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1230389"/>
              </p:ext>
            </p:extLst>
          </p:nvPr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6677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Какому завтраку ты отдаёшь предпочтение?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33730251"/>
              </p:ext>
            </p:extLst>
          </p:nvPr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7115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908720"/>
            <a:ext cx="6840760" cy="4752528"/>
          </a:xfrm>
        </p:spPr>
      </p:pic>
    </p:spTree>
    <p:extLst>
      <p:ext uri="{BB962C8B-B14F-4D97-AF65-F5344CB8AC3E}">
        <p14:creationId xmlns:p14="http://schemas.microsoft.com/office/powerpoint/2010/main" val="3728395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Хочешь ли ты узнать, как правильно питаться?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2164149"/>
              </p:ext>
            </p:extLst>
          </p:nvPr>
        </p:nvGraphicFramePr>
        <p:xfrm>
          <a:off x="304800" y="1554163"/>
          <a:ext cx="8686800" cy="4525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91554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0"/>
            <a:ext cx="7848872" cy="6858000"/>
          </a:xfrm>
        </p:spPr>
      </p:pic>
    </p:spTree>
    <p:extLst>
      <p:ext uri="{BB962C8B-B14F-4D97-AF65-F5344CB8AC3E}">
        <p14:creationId xmlns:p14="http://schemas.microsoft.com/office/powerpoint/2010/main" val="4241642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Предмет исследования: польза британского и русского </a:t>
            </a:r>
            <a:r>
              <a:rPr lang="ru-RU" dirty="0" smtClean="0"/>
              <a:t>завтрака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dirty="0"/>
              <a:t>Объектом исследования являются британский  и русский </a:t>
            </a:r>
            <a:r>
              <a:rPr lang="ru-RU" dirty="0" smtClean="0"/>
              <a:t>завтраки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9286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16632"/>
            <a:ext cx="5184577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621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ВЫВОД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традиционный русский завтрак с точки зрения сбалансированности, пользы для организма, вкусовых качеств более предпочтителен для российских школьников, от него зависит и физическое, и интеллектуальное развитие</a:t>
            </a:r>
          </a:p>
        </p:txBody>
      </p:sp>
    </p:spTree>
    <p:extLst>
      <p:ext uri="{BB962C8B-B14F-4D97-AF65-F5344CB8AC3E}">
        <p14:creationId xmlns:p14="http://schemas.microsoft.com/office/powerpoint/2010/main" val="526062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469999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sz="4800" b="1" dirty="0">
                <a:solidFill>
                  <a:srgbClr val="C00000"/>
                </a:solidFill>
                <a:latin typeface="+mj-lt"/>
                <a:ea typeface="Calibri"/>
                <a:cs typeface="Times New Roman"/>
              </a:rPr>
              <a:t>Берегите свое здоровье, </a:t>
            </a:r>
            <a:endParaRPr lang="ru-RU" sz="4800" b="1" dirty="0" smtClean="0">
              <a:solidFill>
                <a:srgbClr val="C00000"/>
              </a:solidFill>
              <a:latin typeface="+mj-lt"/>
              <a:ea typeface="Calibri"/>
              <a:cs typeface="Times New Roman"/>
            </a:endParaRPr>
          </a:p>
          <a:p>
            <a:pPr marL="0" indent="0" algn="ctr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sz="4800" b="1" dirty="0" smtClean="0">
                <a:solidFill>
                  <a:srgbClr val="C00000"/>
                </a:solidFill>
                <a:latin typeface="+mj-lt"/>
                <a:ea typeface="Calibri"/>
                <a:cs typeface="Times New Roman"/>
              </a:rPr>
              <a:t>не </a:t>
            </a:r>
            <a:r>
              <a:rPr lang="ru-RU" sz="4800" b="1" dirty="0">
                <a:solidFill>
                  <a:srgbClr val="C00000"/>
                </a:solidFill>
                <a:latin typeface="+mj-lt"/>
                <a:ea typeface="Calibri"/>
                <a:cs typeface="Times New Roman"/>
              </a:rPr>
              <a:t>пренебрегайте завтраком!</a:t>
            </a:r>
            <a:endParaRPr lang="ru-RU" sz="4800" dirty="0">
              <a:solidFill>
                <a:srgbClr val="C00000"/>
              </a:solidFill>
              <a:latin typeface="+mj-lt"/>
              <a:ea typeface="Calibri"/>
              <a:cs typeface="Times New Roman"/>
            </a:endParaRPr>
          </a:p>
          <a:p>
            <a:pPr marL="0" indent="0">
              <a:buNone/>
            </a:pPr>
            <a:endParaRPr lang="ru-RU" sz="4800" dirty="0">
              <a:solidFill>
                <a:srgbClr val="C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007725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ЗАДАЧИ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lnSpcReduction="10000"/>
          </a:bodyPr>
          <a:lstStyle/>
          <a:p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dirty="0"/>
              <a:t>Изучить теоретический материал по выбранной </a:t>
            </a:r>
            <a:r>
              <a:rPr lang="ru-RU" dirty="0" smtClean="0"/>
              <a:t>теме</a:t>
            </a:r>
            <a:endParaRPr lang="ru-RU" dirty="0"/>
          </a:p>
          <a:p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dirty="0"/>
              <a:t>Составить перечень блюд, характерных для английской и русской </a:t>
            </a:r>
            <a:r>
              <a:rPr lang="ru-RU" dirty="0" smtClean="0"/>
              <a:t>кухонь </a:t>
            </a:r>
            <a:endParaRPr lang="ru-RU" dirty="0"/>
          </a:p>
          <a:p>
            <a:r>
              <a:rPr lang="ru-RU" dirty="0" smtClean="0"/>
              <a:t> </a:t>
            </a:r>
            <a:r>
              <a:rPr lang="ru-RU" dirty="0"/>
              <a:t>Изучить предпочтения российских школьников (на примере параллели 4х классов нашей школы) в выборе блюд на </a:t>
            </a:r>
            <a:r>
              <a:rPr lang="ru-RU" dirty="0" smtClean="0"/>
              <a:t>завтрак</a:t>
            </a:r>
            <a:endParaRPr lang="ru-RU" dirty="0"/>
          </a:p>
          <a:p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dirty="0"/>
              <a:t>Выработать рекомендации, советы по поводу утреннего приема </a:t>
            </a:r>
            <a:r>
              <a:rPr lang="ru-RU" dirty="0" smtClean="0"/>
              <a:t>пищи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8396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1878" y="3181090"/>
            <a:ext cx="1986162" cy="1276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959" y="2567624"/>
            <a:ext cx="190500" cy="57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836712"/>
            <a:ext cx="2849488" cy="1440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2349" y="4483805"/>
            <a:ext cx="561975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748031"/>
            <a:ext cx="2376264" cy="120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8949" y="4528955"/>
            <a:ext cx="504825" cy="438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719857"/>
            <a:ext cx="2129357" cy="124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359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7690"/>
            <a:ext cx="4392488" cy="4176464"/>
          </a:xfrm>
        </p:spPr>
      </p:pic>
      <p:pic>
        <p:nvPicPr>
          <p:cNvPr id="1027" name="Picture 3" descr="C:\Users\user\Desktop\s12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5" y="1745432"/>
            <a:ext cx="4716016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2278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user\Desktop\Конференция\тольб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138860"/>
            <a:ext cx="6651670" cy="4719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Desktop\d7037a837097b3a2b5613a97f4c12dfee9cf35d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864"/>
            <a:ext cx="3568700" cy="2111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17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user\Desktop\el-porridge-un-alimento-cada-vez-mas-popula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028" y="0"/>
            <a:ext cx="73152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7556" y="1484785"/>
            <a:ext cx="6596444" cy="5373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03736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2"/>
                </a:solidFill>
              </a:rPr>
              <a:t>ВЫВОД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  <a:p>
            <a:r>
              <a:rPr lang="ru-RU" dirty="0" smtClean="0"/>
              <a:t>англичане </a:t>
            </a:r>
            <a:r>
              <a:rPr lang="ru-RU" dirty="0"/>
              <a:t>продолжают придерживаться своих исторически сложившихся гастрономических предпочтений;</a:t>
            </a:r>
          </a:p>
          <a:p>
            <a:r>
              <a:rPr lang="ru-RU" dirty="0" smtClean="0"/>
              <a:t>классический </a:t>
            </a:r>
            <a:r>
              <a:rPr lang="ru-RU" dirty="0"/>
              <a:t>английский завтрак очень калорийный, насыщенный;</a:t>
            </a:r>
          </a:p>
          <a:p>
            <a:r>
              <a:rPr lang="ru-RU" dirty="0" smtClean="0"/>
              <a:t>классический </a:t>
            </a:r>
            <a:r>
              <a:rPr lang="ru-RU" dirty="0"/>
              <a:t>английский завтрак не очень полезен для организма (т.к. содержит много жирного и жареного).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4262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6279" y="1988840"/>
            <a:ext cx="6767721" cy="4845287"/>
          </a:xfrm>
        </p:spPr>
      </p:pic>
      <p:pic>
        <p:nvPicPr>
          <p:cNvPr id="2051" name="Picture 3" descr="C:\Users\user\Desktop\2000px-Flag_of_Russia.sv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854314" cy="1988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5038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174</TotalTime>
  <Words>305</Words>
  <Application>Microsoft Office PowerPoint</Application>
  <PresentationFormat>Экран (4:3)</PresentationFormat>
  <Paragraphs>43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Трек</vt:lpstr>
      <vt:lpstr>Классический английский или традиционный русский завтрак?</vt:lpstr>
      <vt:lpstr>Презентация PowerPoint</vt:lpstr>
      <vt:lpstr>ЗАДАЧИ</vt:lpstr>
      <vt:lpstr>Презентация PowerPoint</vt:lpstr>
      <vt:lpstr>Презентация PowerPoint</vt:lpstr>
      <vt:lpstr>Презентация PowerPoint</vt:lpstr>
      <vt:lpstr>Презентация PowerPoint</vt:lpstr>
      <vt:lpstr>ВЫВОД</vt:lpstr>
      <vt:lpstr>Презентация PowerPoint</vt:lpstr>
      <vt:lpstr>Презентация PowerPoint</vt:lpstr>
      <vt:lpstr>Презентация PowerPoint</vt:lpstr>
      <vt:lpstr>ВЫВОД</vt:lpstr>
      <vt:lpstr>Презентация PowerPoint</vt:lpstr>
      <vt:lpstr>АНКЕТА</vt:lpstr>
      <vt:lpstr>Завтракаешь ли ты дома?</vt:lpstr>
      <vt:lpstr>Какому завтраку ты отдаёшь предпочтение?</vt:lpstr>
      <vt:lpstr>Презентация PowerPoint</vt:lpstr>
      <vt:lpstr>Хочешь ли ты узнать, как правильно питаться?</vt:lpstr>
      <vt:lpstr>Презентация PowerPoint</vt:lpstr>
      <vt:lpstr>Презентация PowerPoint</vt:lpstr>
      <vt:lpstr>ВЫВОД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HP</cp:lastModifiedBy>
  <cp:revision>18</cp:revision>
  <dcterms:created xsi:type="dcterms:W3CDTF">2019-03-10T17:01:48Z</dcterms:created>
  <dcterms:modified xsi:type="dcterms:W3CDTF">2022-08-30T12:59:42Z</dcterms:modified>
</cp:coreProperties>
</file>