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79" r:id="rId4"/>
    <p:sldId id="266" r:id="rId5"/>
    <p:sldId id="295" r:id="rId6"/>
    <p:sldId id="293" r:id="rId7"/>
    <p:sldId id="294" r:id="rId8"/>
    <p:sldId id="263" r:id="rId9"/>
    <p:sldId id="309" r:id="rId10"/>
    <p:sldId id="264" r:id="rId11"/>
    <p:sldId id="256" r:id="rId12"/>
    <p:sldId id="265" r:id="rId13"/>
    <p:sldId id="296" r:id="rId14"/>
    <p:sldId id="297" r:id="rId15"/>
    <p:sldId id="301" r:id="rId16"/>
    <p:sldId id="300" r:id="rId17"/>
    <p:sldId id="299" r:id="rId18"/>
    <p:sldId id="298" r:id="rId19"/>
    <p:sldId id="303" r:id="rId20"/>
    <p:sldId id="304" r:id="rId21"/>
    <p:sldId id="302" r:id="rId22"/>
    <p:sldId id="305" r:id="rId23"/>
    <p:sldId id="306" r:id="rId24"/>
    <p:sldId id="280" r:id="rId25"/>
    <p:sldId id="292" r:id="rId26"/>
    <p:sldId id="281" r:id="rId27"/>
    <p:sldId id="285" r:id="rId28"/>
    <p:sldId id="308" r:id="rId29"/>
    <p:sldId id="287" r:id="rId30"/>
    <p:sldId id="289" r:id="rId31"/>
    <p:sldId id="288" r:id="rId32"/>
    <p:sldId id="290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78F4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58" y="-8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esignbezgalstuka.com/download/file.php?id=42659&amp;mode=view/Christian_Dior_Marbled_Bowl001_l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" y="14738"/>
            <a:ext cx="9139942" cy="6858001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</p:pic>
      <p:pic>
        <p:nvPicPr>
          <p:cNvPr id="1028" name="Picture 4" descr="http://designbezgalstuka.com/download/file.php?id=42659&amp;mode=view/Christian_Dior_Marbled_Bowl001_l.jpg"/>
          <p:cNvPicPr>
            <a:picLocks noChangeAspect="1" noChangeArrowheads="1"/>
          </p:cNvPicPr>
          <p:nvPr userDrawn="1"/>
        </p:nvPicPr>
        <p:blipFill>
          <a:blip r:embed="rId1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18" y="207449"/>
            <a:ext cx="8568952" cy="648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289553" y="203378"/>
            <a:ext cx="8568952" cy="6480720"/>
          </a:xfrm>
          <a:prstGeom prst="frame">
            <a:avLst>
              <a:gd name="adj1" fmla="val 4173"/>
            </a:avLst>
          </a:prstGeom>
          <a:noFill/>
          <a:ln w="76200"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30" name="Picture 6" descr="http://900igr.net/up/datai/158614/0012-022-.png"/>
          <p:cNvPicPr>
            <a:picLocks noChangeAspect="1" noChangeArrowheads="1"/>
          </p:cNvPicPr>
          <p:nvPr userDrawn="1"/>
        </p:nvPicPr>
        <p:blipFill>
          <a:blip r:embed="rId1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5" y="4911404"/>
            <a:ext cx="3384376" cy="2027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legendarion.net/sites/default/files/styles/authors/public/bazhov.jpg"/>
          <p:cNvPicPr>
            <a:picLocks noChangeAspect="1" noChangeArrowheads="1"/>
          </p:cNvPicPr>
          <p:nvPr userDrawn="1"/>
        </p:nvPicPr>
        <p:blipFill>
          <a:blip r:embed="rId17">
            <a:clrChange>
              <a:clrFrom>
                <a:srgbClr val="F6F5E0"/>
              </a:clrFrom>
              <a:clrTo>
                <a:srgbClr val="F6F5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89146"/>
            <a:ext cx="1375012" cy="187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mailto:Jigs@w%20Puzzle%202.lnk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736x/65/81/ec/6581ec8b2c5b8056e28c28c31a18271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907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3367922" y="620688"/>
            <a:ext cx="2448272" cy="1224136"/>
          </a:xfrm>
          <a:prstGeom prst="roundRect">
            <a:avLst>
              <a:gd name="adj" fmla="val 14935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  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59" y="4005064"/>
            <a:ext cx="7898199" cy="172819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Художественный образ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это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характер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тип, созданный автором в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художественном произведении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4241" y="2060848"/>
            <a:ext cx="7898199" cy="165618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это характер, тип, созданный писателем художником, писателем, артистом.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13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2400" cy="5040560"/>
          </a:xfrm>
          <a:noFill/>
        </p:spPr>
        <p:txBody>
          <a:bodyPr>
            <a:normAutofit/>
          </a:bodyPr>
          <a:lstStyle/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Приёмы создания художественного образа в сказе П. П. Бажова                              «Каменный цветок»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4221088"/>
            <a:ext cx="7488832" cy="16561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u="sng" dirty="0"/>
              <a:t>Цель урока: </a:t>
            </a:r>
            <a:r>
              <a:rPr lang="ru-RU" sz="2800" b="1" dirty="0"/>
              <a:t>узнать, какие приемы  использовал писатель для создания художественного образа </a:t>
            </a:r>
          </a:p>
        </p:txBody>
      </p:sp>
    </p:spTree>
    <p:extLst>
      <p:ext uri="{BB962C8B-B14F-4D97-AF65-F5344CB8AC3E}">
        <p14:creationId xmlns:p14="http://schemas.microsoft.com/office/powerpoint/2010/main" val="371954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1143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Правила работы в группе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28800"/>
            <a:ext cx="7848872" cy="4497363"/>
          </a:xfrm>
        </p:spPr>
        <p:txBody>
          <a:bodyPr>
            <a:normAutofit/>
          </a:bodyPr>
          <a:lstStyle/>
          <a:p>
            <a:pPr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Выберите капитана группы. Он будет следить за временем, распределять обязанности, помогать участникам и представлять группу.</a:t>
            </a:r>
          </a:p>
          <a:p>
            <a:pPr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Прочитайте задание.</a:t>
            </a:r>
          </a:p>
          <a:p>
            <a:pPr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Распределите задания между участниками группы.</a:t>
            </a:r>
          </a:p>
          <a:p>
            <a:pPr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Выполните полученное задание.</a:t>
            </a:r>
          </a:p>
          <a:p>
            <a:pPr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Обсудите вместе результаты.</a:t>
            </a:r>
          </a:p>
          <a:p>
            <a:pPr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Если необходимо, внесите изменения в свою работу.</a:t>
            </a:r>
          </a:p>
          <a:p>
            <a:pPr lvl="0">
              <a:spcAft>
                <a:spcPts val="1000"/>
              </a:spcAft>
              <a:buFont typeface="+mj-lt"/>
              <a:buAutoNum type="arabicParenR"/>
              <a:tabLst>
                <a:tab pos="457200" algn="l"/>
              </a:tabLs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Каждый участник группы готовится к выступлению, капитан делает 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вывод.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Любовь\Desktop\Fotolia_54285979_Subscription_Monthly_M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904" y="4797152"/>
            <a:ext cx="1937649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95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213179"/>
              </p:ext>
            </p:extLst>
          </p:nvPr>
        </p:nvGraphicFramePr>
        <p:xfrm>
          <a:off x="323528" y="248725"/>
          <a:ext cx="8496944" cy="6348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0864"/>
                <a:gridCol w="2677608"/>
                <a:gridCol w="2124236"/>
                <a:gridCol w="2124236"/>
              </a:tblGrid>
              <a:tr h="1073296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Данила-мастер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Медной горы Хозяйка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Каменный цветок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629857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Описание внешности (портрет)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07329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Характер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1940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Поступки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25277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Речь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990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246335"/>
              </p:ext>
            </p:extLst>
          </p:nvPr>
        </p:nvGraphicFramePr>
        <p:xfrm>
          <a:off x="323528" y="248725"/>
          <a:ext cx="8496944" cy="6348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0864"/>
                <a:gridCol w="2677608"/>
                <a:gridCol w="2124236"/>
                <a:gridCol w="2124236"/>
              </a:tblGrid>
              <a:tr h="1073296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Данила-мастер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Медной горы Хозяйка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Каменный цветок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629857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Описание внешности (портрет)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Высоконький,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кудрявенький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07329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Характер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1940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Поступки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25277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Речь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505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8008"/>
              </p:ext>
            </p:extLst>
          </p:nvPr>
        </p:nvGraphicFramePr>
        <p:xfrm>
          <a:off x="323528" y="248725"/>
          <a:ext cx="8496944" cy="6348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0864"/>
                <a:gridCol w="2677608"/>
                <a:gridCol w="2124236"/>
                <a:gridCol w="2124236"/>
              </a:tblGrid>
              <a:tr h="1073296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Данила-мастер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Медной горы Хозяйка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Каменный цветок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629857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Описание внешности (портрет)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Высоконький,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кудрявенький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07329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Характер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Наблюдательный, терпеливый.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1940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Поступки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25277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Речь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441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692030"/>
              </p:ext>
            </p:extLst>
          </p:nvPr>
        </p:nvGraphicFramePr>
        <p:xfrm>
          <a:off x="323528" y="248725"/>
          <a:ext cx="8496944" cy="6348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0864"/>
                <a:gridCol w="2677608"/>
                <a:gridCol w="2124236"/>
                <a:gridCol w="2124236"/>
              </a:tblGrid>
              <a:tr h="1073296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Данила-мастер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Медной горы Хозяйка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Каменный цветок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629857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Описание внешности (портрет)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Высоконький,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кудрявенький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07329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Характер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Наблюдательный, терпеливый.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1940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Поступки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Требователен к себе.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25277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Речь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619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99619"/>
              </p:ext>
            </p:extLst>
          </p:nvPr>
        </p:nvGraphicFramePr>
        <p:xfrm>
          <a:off x="323528" y="248725"/>
          <a:ext cx="8496944" cy="6348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0864"/>
                <a:gridCol w="2677608"/>
                <a:gridCol w="2124236"/>
                <a:gridCol w="2124236"/>
              </a:tblGrid>
              <a:tr h="1073296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Данила-мастер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Медной горы Хозяйка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Каменный цветок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629857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Описание внешности (портрет)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Высоконький,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кудрявенький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07329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Характер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Наблюдательный, терпеливый.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1940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Поступки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Требователен к себе.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25277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Речь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Простая, эмоциональная.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046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39734"/>
              </p:ext>
            </p:extLst>
          </p:nvPr>
        </p:nvGraphicFramePr>
        <p:xfrm>
          <a:off x="323528" y="248725"/>
          <a:ext cx="8496944" cy="6348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0864"/>
                <a:gridCol w="2677608"/>
                <a:gridCol w="2124236"/>
                <a:gridCol w="2124236"/>
              </a:tblGrid>
              <a:tr h="1073296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Данила-мастер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Медной горы Хозяйка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Каменный цветок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629857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Описание внешности (портрет)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Высоконький,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кудрявенький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Красивая,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загадочная.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07329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Характер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Наблюдательный, терпеливый.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1940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Поступки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Требователен к себе.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25277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Речь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Простая, эмоциональная.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902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26090"/>
              </p:ext>
            </p:extLst>
          </p:nvPr>
        </p:nvGraphicFramePr>
        <p:xfrm>
          <a:off x="323528" y="248725"/>
          <a:ext cx="8496944" cy="6348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0864"/>
                <a:gridCol w="2677608"/>
                <a:gridCol w="2124236"/>
                <a:gridCol w="2124236"/>
              </a:tblGrid>
              <a:tr h="1073296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Данила-мастер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Медной горы Хозяйка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Каменный цветок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629857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Описание внешности (портрет)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Высоконький,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кудрявенький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Красивая,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загадочная.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07329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Характер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Наблюдательный, терпеливый.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Добрая, своенравная.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1940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Поступки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Требователен к себе.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25277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Речь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Простая, эмоциональная.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015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юбовь\Desktop\unnam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691" y="525180"/>
            <a:ext cx="2160240" cy="308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3637631"/>
            <a:ext cx="7920880" cy="92333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«Каменный цветок»</a:t>
            </a:r>
            <a:endParaRPr lang="ru-RU" sz="5400" b="1" i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19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141540"/>
              </p:ext>
            </p:extLst>
          </p:nvPr>
        </p:nvGraphicFramePr>
        <p:xfrm>
          <a:off x="323528" y="248725"/>
          <a:ext cx="8496944" cy="6348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0864"/>
                <a:gridCol w="2677608"/>
                <a:gridCol w="2124236"/>
                <a:gridCol w="2124236"/>
              </a:tblGrid>
              <a:tr h="1073296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Данила-мастер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Медной горы Хозяйка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Каменный цветок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629857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Описание внешности (портрет)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Высоконький,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кудрявенький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Красивая,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загадочная.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07329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Характер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Наблюдательный, терпеливый.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Добрая, своенравная, 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1940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Поступки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Требователен к себе.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Помогает трудолюбивым. </a:t>
                      </a:r>
                    </a:p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25277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Речь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Простая, эмоциональная.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537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744131"/>
              </p:ext>
            </p:extLst>
          </p:nvPr>
        </p:nvGraphicFramePr>
        <p:xfrm>
          <a:off x="323528" y="248725"/>
          <a:ext cx="8496944" cy="6348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0864"/>
                <a:gridCol w="2677608"/>
                <a:gridCol w="2124236"/>
                <a:gridCol w="2124236"/>
              </a:tblGrid>
              <a:tr h="1073296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Данила-мастер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Медной горы Хозяйка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Каменный цветок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629857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Описание внешности (портрет)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Высоконький,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кудрявенький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Красивая,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загадочная.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07329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Характер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Наблюдательный, терпеливый.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Добрая, своенравная, 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1940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Поступки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Требователен к себе.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Помогает трудолюбивым. </a:t>
                      </a:r>
                    </a:p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25277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Речь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Простая, эмоциональная.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Мудрая, 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держит своё слово.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688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804421"/>
              </p:ext>
            </p:extLst>
          </p:nvPr>
        </p:nvGraphicFramePr>
        <p:xfrm>
          <a:off x="323528" y="248725"/>
          <a:ext cx="8496944" cy="6348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0864"/>
                <a:gridCol w="2677608"/>
                <a:gridCol w="2124236"/>
                <a:gridCol w="2124236"/>
              </a:tblGrid>
              <a:tr h="1073296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Данила-мастер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Медной горы Хозяйка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Каменный цветок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629857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Описание внешности (портрет)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Высоконький,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кудрявенький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Красивая,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загадочная.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Красивый, живой.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07329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Характер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Наблюдательный, терпеливый.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Добрая, своенравная, 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1940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Поступки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Требователен к себе.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Помогает трудолюбивым. </a:t>
                      </a:r>
                    </a:p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25277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Речь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Простая, эмоциональная.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Мудрая, 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держит своё слово.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368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049765"/>
              </p:ext>
            </p:extLst>
          </p:nvPr>
        </p:nvGraphicFramePr>
        <p:xfrm>
          <a:off x="323528" y="248725"/>
          <a:ext cx="8496944" cy="6348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0864"/>
                <a:gridCol w="2677608"/>
                <a:gridCol w="2124236"/>
                <a:gridCol w="2124236"/>
              </a:tblGrid>
              <a:tr h="1073296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Данила-мастер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Медной горы Хозяйка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Каменный цветок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629857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Описание внешности (портрет)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Высоконький,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кудрявенький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Красивая,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загадочная.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Красивый</a:t>
                      </a:r>
                      <a:r>
                        <a:rPr lang="ru-RU" sz="20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живой.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07329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Характер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Наблюдательный, терпеливый.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Добрая, своенравная, 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Делает людей несчастными.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1940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Поступки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Требователен к себе.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Помогает трудолюбивым. </a:t>
                      </a:r>
                    </a:p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25277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Речь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Простая, эмоциональная.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Мудрая, 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держит своё слово.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265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8-конечная звезда 1"/>
          <p:cNvSpPr/>
          <p:nvPr/>
        </p:nvSpPr>
        <p:spPr>
          <a:xfrm>
            <a:off x="323528" y="332656"/>
            <a:ext cx="8568952" cy="5760640"/>
          </a:xfrm>
          <a:prstGeom prst="star8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создания художественного образа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произведении П. П. Бажов использует следующие </a:t>
            </a:r>
            <a:r>
              <a:rPr lang="ru-RU" sz="2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приёмы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>
              <a:buAutoNum type="arabicParenR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портрет;</a:t>
            </a:r>
          </a:p>
          <a:p>
            <a:pPr marL="342900" indent="-342900">
              <a:buAutoNum type="arabicParenR"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арактер;</a:t>
            </a:r>
          </a:p>
          <a:p>
            <a:pPr marL="342900" indent="-342900">
              <a:buAutoNum type="arabicParenR"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ечь;</a:t>
            </a:r>
          </a:p>
          <a:p>
            <a:pPr marL="342900" indent="-342900">
              <a:buAutoNum type="arabicParenR"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оступки;</a:t>
            </a:r>
          </a:p>
          <a:p>
            <a:pPr marL="342900" indent="-342900">
              <a:buAutoNum type="arabicParenR"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тношение к другим героям.</a:t>
            </a:r>
          </a:p>
          <a:p>
            <a:pPr marL="342900" indent="-342900">
              <a:buAutoNum type="arabicParenR"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83713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99592" y="1196752"/>
            <a:ext cx="6840760" cy="388843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Мастер – человек, достигший высокого искусства в своём деле.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56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6984776" cy="936104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Тест по сказу П. П. Бажова «Каменный цветок»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435334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0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Любовь\Desktop\P10008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772816"/>
            <a:ext cx="4181622" cy="4146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935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620688"/>
            <a:ext cx="7344816" cy="576064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900" b="1" u="sng" dirty="0">
                <a:latin typeface="Times New Roman" pitchFamily="18" charset="0"/>
                <a:cs typeface="Times New Roman" pitchFamily="18" charset="0"/>
              </a:rPr>
              <a:t>1. Жанр произведения «Каменный цветок»:</a:t>
            </a:r>
            <a:endParaRPr lang="ru-RU" sz="19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а) стихотворение б) рассказ в) сказ г) сказк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marL="0" indent="0">
              <a:buNone/>
            </a:pPr>
            <a:r>
              <a:rPr lang="ru-RU" sz="1900" b="1" u="sng" dirty="0">
                <a:latin typeface="Times New Roman" pitchFamily="18" charset="0"/>
                <a:cs typeface="Times New Roman" pitchFamily="18" charset="0"/>
              </a:rPr>
              <a:t>2. О каком цветке бабушка </a:t>
            </a:r>
            <a:r>
              <a:rPr lang="ru-RU" sz="1900" b="1" u="sng" dirty="0" err="1">
                <a:latin typeface="Times New Roman" pitchFamily="18" charset="0"/>
                <a:cs typeface="Times New Roman" pitchFamily="18" charset="0"/>
              </a:rPr>
              <a:t>Вихориха</a:t>
            </a:r>
            <a:r>
              <a:rPr lang="ru-RU" sz="1900" b="1" u="sng" dirty="0">
                <a:latin typeface="Times New Roman" pitchFamily="18" charset="0"/>
                <a:cs typeface="Times New Roman" pitchFamily="18" charset="0"/>
              </a:rPr>
              <a:t> сказала: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u="sng" dirty="0">
                <a:latin typeface="Times New Roman" pitchFamily="18" charset="0"/>
                <a:cs typeface="Times New Roman" pitchFamily="18" charset="0"/>
              </a:rPr>
              <a:t>«В малахитовой горе растёт. На змеиный праздник полную силу имеет. Несчастный тот человек, который его увидит»</a:t>
            </a:r>
            <a:endParaRPr lang="ru-RU" sz="19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папора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б) разрыв-трава бегучий огонёк в) каменный цветок г) дурман-цветок</a:t>
            </a:r>
          </a:p>
          <a:p>
            <a:pPr marL="0" indent="0">
              <a:buNone/>
            </a:pPr>
            <a:r>
              <a:rPr lang="ru-RU" sz="1900" b="1" u="sng" dirty="0">
                <a:latin typeface="Times New Roman" pitchFamily="18" charset="0"/>
                <a:cs typeface="Times New Roman" pitchFamily="18" charset="0"/>
              </a:rPr>
              <a:t>3. Почему </a:t>
            </a:r>
            <a:r>
              <a:rPr lang="ru-RU" sz="1900" b="1" u="sng" dirty="0" err="1">
                <a:latin typeface="Times New Roman" pitchFamily="18" charset="0"/>
                <a:cs typeface="Times New Roman" pitchFamily="18" charset="0"/>
              </a:rPr>
              <a:t>Прокопьич</a:t>
            </a:r>
            <a:r>
              <a:rPr lang="ru-RU" sz="1900" b="1" u="sng" dirty="0">
                <a:latin typeface="Times New Roman" pitchFamily="18" charset="0"/>
                <a:cs typeface="Times New Roman" pitchFamily="18" charset="0"/>
              </a:rPr>
              <a:t> не сразу начинает Данилу обучать своему мастерству?</a:t>
            </a:r>
            <a:endParaRPr lang="ru-RU" sz="19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а) некому работать по хозяйству б) слабое здоровье Данилы</a:t>
            </a:r>
          </a:p>
          <a:p>
            <a:pPr marL="0" indent="0"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в) не видит толку в парне г) жалко передавать своё мастерство</a:t>
            </a:r>
          </a:p>
          <a:p>
            <a:pPr marL="0" indent="0">
              <a:buNone/>
            </a:pPr>
            <a:r>
              <a:rPr lang="ru-RU" sz="1900" b="1" u="sng" dirty="0">
                <a:latin typeface="Times New Roman" pitchFamily="18" charset="0"/>
                <a:cs typeface="Times New Roman" pitchFamily="18" charset="0"/>
              </a:rPr>
              <a:t>4. Данила потерял голову от работы над чашей, потому что хотел её сделать так чтобы</a:t>
            </a:r>
            <a:endParaRPr lang="ru-RU" sz="19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а) точно по чертежу, присланному барином б) его считали первым мастером</a:t>
            </a:r>
          </a:p>
          <a:p>
            <a:pPr marL="0" indent="0"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в) все удивились узору чистому и резьбе г) камень полную силу имел</a:t>
            </a:r>
          </a:p>
          <a:p>
            <a:pPr marL="0" indent="0">
              <a:buNone/>
            </a:pPr>
            <a:r>
              <a:rPr lang="ru-RU" sz="1900" b="1" u="sng" dirty="0">
                <a:latin typeface="Times New Roman" pitchFamily="18" charset="0"/>
                <a:cs typeface="Times New Roman" pitchFamily="18" charset="0"/>
              </a:rPr>
              <a:t>5. Какое платье было на Хозяйке Медной горы при встрече с Данилой?</a:t>
            </a:r>
            <a:endParaRPr lang="ru-RU" sz="19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а) малахитовое б) мраморное в) каменное г) бархатное</a:t>
            </a:r>
          </a:p>
          <a:p>
            <a:pPr marL="0" indent="0">
              <a:buNone/>
            </a:pPr>
            <a:endParaRPr lang="ru-RU" sz="20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32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Ответы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600201"/>
            <a:ext cx="6192688" cy="3412976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1 В</a:t>
            </a:r>
          </a:p>
          <a:p>
            <a:pPr marL="0" indent="0">
              <a:buNone/>
            </a:pPr>
            <a:r>
              <a:rPr lang="ru-RU" b="1" dirty="0"/>
              <a:t>2</a:t>
            </a:r>
            <a:r>
              <a:rPr lang="ru-RU" b="1" dirty="0" smtClean="0"/>
              <a:t> В</a:t>
            </a:r>
          </a:p>
          <a:p>
            <a:pPr marL="0" indent="0">
              <a:buNone/>
            </a:pPr>
            <a:r>
              <a:rPr lang="ru-RU" b="1" dirty="0" smtClean="0"/>
              <a:t>3 Б</a:t>
            </a:r>
          </a:p>
          <a:p>
            <a:pPr marL="0" indent="0">
              <a:buNone/>
            </a:pPr>
            <a:r>
              <a:rPr lang="ru-RU" b="1" dirty="0" smtClean="0"/>
              <a:t>4 Г</a:t>
            </a:r>
          </a:p>
          <a:p>
            <a:pPr marL="0" indent="0">
              <a:buNone/>
            </a:pPr>
            <a:r>
              <a:rPr lang="ru-RU" b="1" dirty="0" smtClean="0"/>
              <a:t>5 А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3898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юбовь\Desktop\4575314777a746db8f9b7837d51b09f6--art-costumes-russian-fol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052736"/>
            <a:ext cx="4567608" cy="4652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644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611560" y="1052736"/>
            <a:ext cx="7920880" cy="410445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Сказ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это жанр, опирающийся на народные предания и легенды. 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3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юбовь\Desktop\Учитель года 2019\Семинар\ВК страницы\каменный цветок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37" y="116632"/>
            <a:ext cx="8692196" cy="655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19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Домашнее задание.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00808"/>
            <a:ext cx="8003232" cy="44253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Заполнить страничку Данилы-мастера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Вконтакте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Любовь\Desktop\0_9a207_feba2234_X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190" y="3212976"/>
            <a:ext cx="2163924" cy="315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Любовь\Desktop\VK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212976"/>
            <a:ext cx="2855229" cy="285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465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900igr.net/datas/russkij-jazyk/Rol-prilagatelnogo-v-predlozhenii/0017-017-Spasibo-za-uro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597564" cy="6448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79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6995120" cy="576064"/>
          </a:xfrm>
        </p:spPr>
        <p:txBody>
          <a:bodyPr>
            <a:noAutofit/>
          </a:bodyPr>
          <a:lstStyle/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4403056"/>
              </p:ext>
            </p:extLst>
          </p:nvPr>
        </p:nvGraphicFramePr>
        <p:xfrm>
          <a:off x="323528" y="188640"/>
          <a:ext cx="8568952" cy="648072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84476"/>
                <a:gridCol w="4284476"/>
              </a:tblGrid>
              <a:tr h="1120641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Сказ</a:t>
                      </a:r>
                      <a:endParaRPr lang="ru-RU" sz="4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Сказка</a:t>
                      </a:r>
                      <a:endParaRPr lang="ru-RU" sz="4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78291"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Есть традиционный зачин.</a:t>
                      </a:r>
                    </a:p>
                  </a:txBody>
                  <a:tcPr marL="68580" marR="68580" marT="0" marB="0"/>
                </a:tc>
              </a:tr>
              <a:tr h="2242833"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Нет образа рассказчика.</a:t>
                      </a:r>
                    </a:p>
                  </a:txBody>
                  <a:tcPr marL="68580" marR="68580" marT="0" marB="0"/>
                </a:tc>
              </a:tr>
              <a:tr h="1538956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Волшебные герои или добрые, или злые.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405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6995120" cy="576064"/>
          </a:xfrm>
        </p:spPr>
        <p:txBody>
          <a:bodyPr>
            <a:noAutofit/>
          </a:bodyPr>
          <a:lstStyle/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1386971"/>
              </p:ext>
            </p:extLst>
          </p:nvPr>
        </p:nvGraphicFramePr>
        <p:xfrm>
          <a:off x="323528" y="188640"/>
          <a:ext cx="8568952" cy="648072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84476"/>
                <a:gridCol w="4284476"/>
              </a:tblGrid>
              <a:tr h="1120641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Сказ</a:t>
                      </a:r>
                      <a:endParaRPr lang="ru-RU" sz="4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Сказка</a:t>
                      </a:r>
                      <a:endParaRPr lang="ru-RU" sz="4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78291"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Зачина нет.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Есть традиционный зачин.</a:t>
                      </a:r>
                    </a:p>
                  </a:txBody>
                  <a:tcPr marL="68580" marR="68580" marT="0" marB="0"/>
                </a:tc>
              </a:tr>
              <a:tr h="2242833"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Нет образа рассказчика.</a:t>
                      </a:r>
                    </a:p>
                  </a:txBody>
                  <a:tcPr marL="68580" marR="68580" marT="0" marB="0"/>
                </a:tc>
              </a:tr>
              <a:tr h="1538956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Волшебные герои или добрые, или злые.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286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6995120" cy="576064"/>
          </a:xfrm>
        </p:spPr>
        <p:txBody>
          <a:bodyPr>
            <a:noAutofit/>
          </a:bodyPr>
          <a:lstStyle/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5318591"/>
              </p:ext>
            </p:extLst>
          </p:nvPr>
        </p:nvGraphicFramePr>
        <p:xfrm>
          <a:off x="323528" y="188640"/>
          <a:ext cx="8496944" cy="648072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48472"/>
                <a:gridCol w="4248472"/>
              </a:tblGrid>
              <a:tr h="1120641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Сказ</a:t>
                      </a:r>
                      <a:endParaRPr lang="ru-RU" sz="4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Сказка</a:t>
                      </a:r>
                      <a:endParaRPr lang="ru-RU" sz="4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78291"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Зачина нет.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Есть традиционный зачин.</a:t>
                      </a:r>
                    </a:p>
                  </a:txBody>
                  <a:tcPr marL="68580" marR="68580" marT="0" marB="0"/>
                </a:tc>
              </a:tr>
              <a:tr h="2242833"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Есть образ рассказчика.</a:t>
                      </a:r>
                      <a:endParaRPr lang="ru-RU" sz="3200" b="1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Нет образа рассказчика.</a:t>
                      </a:r>
                    </a:p>
                  </a:txBody>
                  <a:tcPr marL="68580" marR="68580" marT="0" marB="0"/>
                </a:tc>
              </a:tr>
              <a:tr h="1538956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Волшебные герои или добрые, или злые.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834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6995120" cy="576064"/>
          </a:xfrm>
        </p:spPr>
        <p:txBody>
          <a:bodyPr>
            <a:noAutofit/>
          </a:bodyPr>
          <a:lstStyle/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6016251"/>
              </p:ext>
            </p:extLst>
          </p:nvPr>
        </p:nvGraphicFramePr>
        <p:xfrm>
          <a:off x="323528" y="188640"/>
          <a:ext cx="8496944" cy="64807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48472"/>
                <a:gridCol w="4248472"/>
              </a:tblGrid>
              <a:tr h="1046914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Сказ</a:t>
                      </a:r>
                      <a:endParaRPr lang="ru-RU" sz="4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Сказка</a:t>
                      </a:r>
                      <a:endParaRPr lang="ru-RU" sz="4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74456"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Зачина нет.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Есть традиционный зачин.</a:t>
                      </a:r>
                    </a:p>
                  </a:txBody>
                  <a:tcPr marL="68580" marR="68580" marT="0" marB="0"/>
                </a:tc>
              </a:tr>
              <a:tr h="2095278"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Есть образ рассказчика.</a:t>
                      </a:r>
                      <a:endParaRPr lang="ru-RU" sz="3200" b="1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Нет образа рассказчика.</a:t>
                      </a:r>
                    </a:p>
                  </a:txBody>
                  <a:tcPr marL="68580" marR="68580" marT="0" marB="0"/>
                </a:tc>
              </a:tr>
              <a:tr h="1864072"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 чёткого деления героев на добрых и злых.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Волшебные герои или добрые, или злые.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491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499176" cy="1368152"/>
          </a:xfrm>
        </p:spPr>
        <p:txBody>
          <a:bodyPr>
            <a:normAutofit fontScale="90000"/>
          </a:bodyPr>
          <a:lstStyle/>
          <a:p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Уральские самоцветы</a:t>
            </a:r>
            <a:endParaRPr lang="ru-RU" sz="6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Любовь\Desktop\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8568952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65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юбовь\Desktop\1608141015178e7e1f4d95e4fa33f7a48fd0f362c67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35" y="496983"/>
            <a:ext cx="4029734" cy="2829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Любовь\Desktop\1404413643_96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969" y="3212976"/>
            <a:ext cx="3979469" cy="318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73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858</Words>
  <Application>Microsoft Office PowerPoint</Application>
  <PresentationFormat>Экран (4:3)</PresentationFormat>
  <Paragraphs>202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Уральские самоцветы</vt:lpstr>
      <vt:lpstr>Презентация PowerPoint</vt:lpstr>
      <vt:lpstr>Презентация PowerPoint</vt:lpstr>
      <vt:lpstr> Тема урока: Приёмы создания художественного образа в сказе П. П. Бажова                              «Каменный цветок»  </vt:lpstr>
      <vt:lpstr>Правила работы в группе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Тест по сказу П. П. Бажова «Каменный цветок»</vt:lpstr>
      <vt:lpstr>Презентация PowerPoint</vt:lpstr>
      <vt:lpstr>Ответы </vt:lpstr>
      <vt:lpstr>Презентация PowerPoint</vt:lpstr>
      <vt:lpstr>Презентация PowerPoint</vt:lpstr>
      <vt:lpstr>Домашнее задание.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Любовь</cp:lastModifiedBy>
  <cp:revision>61</cp:revision>
  <dcterms:created xsi:type="dcterms:W3CDTF">2019-01-07T11:38:19Z</dcterms:created>
  <dcterms:modified xsi:type="dcterms:W3CDTF">2019-03-11T09:37:50Z</dcterms:modified>
</cp:coreProperties>
</file>