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82" r:id="rId3"/>
    <p:sldId id="274" r:id="rId4"/>
    <p:sldId id="258" r:id="rId5"/>
    <p:sldId id="267" r:id="rId6"/>
    <p:sldId id="268" r:id="rId7"/>
    <p:sldId id="270" r:id="rId8"/>
    <p:sldId id="266" r:id="rId9"/>
    <p:sldId id="261" r:id="rId10"/>
    <p:sldId id="280" r:id="rId11"/>
    <p:sldId id="271" r:id="rId12"/>
    <p:sldId id="286" r:id="rId13"/>
    <p:sldId id="288" r:id="rId14"/>
    <p:sldId id="272" r:id="rId15"/>
    <p:sldId id="273" r:id="rId16"/>
    <p:sldId id="279" r:id="rId17"/>
    <p:sldId id="289" r:id="rId18"/>
    <p:sldId id="276" r:id="rId19"/>
    <p:sldId id="277" r:id="rId20"/>
    <p:sldId id="285" r:id="rId21"/>
    <p:sldId id="291" r:id="rId22"/>
    <p:sldId id="290" r:id="rId23"/>
    <p:sldId id="281" r:id="rId24"/>
    <p:sldId id="260"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13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B27B6292-CE51-45B4-BECE-CBCF7AA69D85}" type="datetimeFigureOut">
              <a:rPr lang="ru-RU" smtClean="0"/>
              <a:pPr/>
              <a:t>18.10.2021</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B497EFA8-6D02-40F3-A98E-E6778D0E6343}"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27B6292-CE51-45B4-BECE-CBCF7AA69D85}" type="datetimeFigureOut">
              <a:rPr lang="ru-RU" smtClean="0"/>
              <a:pPr/>
              <a:t>18.10.2021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497EFA8-6D02-40F3-A98E-E6778D0E634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27B6292-CE51-45B4-BECE-CBCF7AA69D85}" type="datetimeFigureOut">
              <a:rPr lang="ru-RU" smtClean="0"/>
              <a:pPr/>
              <a:t>18.10.2021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497EFA8-6D02-40F3-A98E-E6778D0E634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27B6292-CE51-45B4-BECE-CBCF7AA69D85}" type="datetimeFigureOut">
              <a:rPr lang="ru-RU" smtClean="0"/>
              <a:pPr/>
              <a:t>18.10.2021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497EFA8-6D02-40F3-A98E-E6778D0E634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B27B6292-CE51-45B4-BECE-CBCF7AA69D85}" type="datetimeFigureOut">
              <a:rPr lang="ru-RU" smtClean="0"/>
              <a:pPr/>
              <a:t>18.10.2021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B497EFA8-6D02-40F3-A98E-E6778D0E6343}"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27B6292-CE51-45B4-BECE-CBCF7AA69D85}" type="datetimeFigureOut">
              <a:rPr lang="ru-RU" smtClean="0"/>
              <a:pPr/>
              <a:t>18.10.2021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497EFA8-6D02-40F3-A98E-E6778D0E634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B27B6292-CE51-45B4-BECE-CBCF7AA69D85}" type="datetimeFigureOut">
              <a:rPr lang="ru-RU" smtClean="0"/>
              <a:pPr/>
              <a:t>18.10.2021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497EFA8-6D02-40F3-A98E-E6778D0E634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B27B6292-CE51-45B4-BECE-CBCF7AA69D85}" type="datetimeFigureOut">
              <a:rPr lang="ru-RU" smtClean="0"/>
              <a:pPr/>
              <a:t>18.10.2021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497EFA8-6D02-40F3-A98E-E6778D0E634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27B6292-CE51-45B4-BECE-CBCF7AA69D85}" type="datetimeFigureOut">
              <a:rPr lang="ru-RU" smtClean="0"/>
              <a:pPr/>
              <a:t>18.10.2021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497EFA8-6D02-40F3-A98E-E6778D0E634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27B6292-CE51-45B4-BECE-CBCF7AA69D85}" type="datetimeFigureOut">
              <a:rPr lang="ru-RU" smtClean="0"/>
              <a:pPr/>
              <a:t>18.10.2021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497EFA8-6D02-40F3-A98E-E6778D0E634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27B6292-CE51-45B4-BECE-CBCF7AA69D85}" type="datetimeFigureOut">
              <a:rPr lang="ru-RU" smtClean="0"/>
              <a:pPr/>
              <a:t>18.10.2021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497EFA8-6D02-40F3-A98E-E6778D0E634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B27B6292-CE51-45B4-BECE-CBCF7AA69D85}" type="datetimeFigureOut">
              <a:rPr lang="ru-RU" smtClean="0"/>
              <a:pPr/>
              <a:t>18.10.2021</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497EFA8-6D02-40F3-A98E-E6778D0E6343}"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19.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6.JPG"/><Relationship Id="rId4" Type="http://schemas.openxmlformats.org/officeDocument/2006/relationships/image" Target="../media/image55.JP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6.xml"/><Relationship Id="rId4" Type="http://schemas.openxmlformats.org/officeDocument/2006/relationships/image" Target="../media/image59.gif"/></Relationships>
</file>

<file path=ppt/slides/_rels/slide2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4.gif"/><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dl27.fotosklad.org.ua/20121002/2473ef84d854f05513203f3862d1474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3571868" y="1857364"/>
            <a:ext cx="4357718" cy="1571636"/>
          </a:xfrm>
        </p:spPr>
        <p:txBody>
          <a:bodyPr>
            <a:normAutofit/>
          </a:bodyPr>
          <a:lstStyle/>
          <a:p>
            <a:r>
              <a:rPr lang="ru-RU" sz="8000" b="1" dirty="0" smtClean="0">
                <a:solidFill>
                  <a:srgbClr val="C00000"/>
                </a:solidFill>
                <a:effectLst>
                  <a:outerShdw blurRad="38100" dist="38100" dir="2700000" algn="tl">
                    <a:srgbClr val="000000">
                      <a:alpha val="43137"/>
                    </a:srgbClr>
                  </a:outerShdw>
                </a:effectLst>
                <a:latin typeface="Book Antiqua" pitchFamily="18" charset="0"/>
              </a:rPr>
              <a:t>Проект </a:t>
            </a:r>
            <a:endParaRPr lang="ru-RU" sz="8000" b="1" dirty="0">
              <a:solidFill>
                <a:srgbClr val="C00000"/>
              </a:solidFill>
              <a:effectLst>
                <a:outerShdw blurRad="38100" dist="38100" dir="2700000" algn="tl">
                  <a:srgbClr val="000000">
                    <a:alpha val="43137"/>
                  </a:srgbClr>
                </a:outerShdw>
              </a:effectLst>
              <a:latin typeface="Book Antiqua" pitchFamily="18" charset="0"/>
            </a:endParaRPr>
          </a:p>
        </p:txBody>
      </p:sp>
      <p:sp>
        <p:nvSpPr>
          <p:cNvPr id="3" name="Содержимое 2"/>
          <p:cNvSpPr>
            <a:spLocks noGrp="1"/>
          </p:cNvSpPr>
          <p:nvPr>
            <p:ph idx="1"/>
          </p:nvPr>
        </p:nvSpPr>
        <p:spPr>
          <a:xfrm>
            <a:off x="785786" y="3500438"/>
            <a:ext cx="7643866" cy="2000264"/>
          </a:xfrm>
        </p:spPr>
        <p:style>
          <a:lnRef idx="1">
            <a:schemeClr val="accent1"/>
          </a:lnRef>
          <a:fillRef idx="2">
            <a:schemeClr val="accent1"/>
          </a:fillRef>
          <a:effectRef idx="1">
            <a:schemeClr val="accent1"/>
          </a:effectRef>
          <a:fontRef idx="minor">
            <a:schemeClr val="dk1"/>
          </a:fontRef>
        </p:style>
        <p:txBody>
          <a:bodyPr>
            <a:noAutofit/>
          </a:bodyPr>
          <a:lstStyle/>
          <a:p>
            <a:pPr algn="ctr">
              <a:buNone/>
            </a:pPr>
            <a:r>
              <a:rPr lang="ru-RU" sz="5400" b="1" dirty="0" smtClean="0">
                <a:solidFill>
                  <a:schemeClr val="accent1">
                    <a:lumMod val="50000"/>
                  </a:schemeClr>
                </a:solidFill>
                <a:effectLst>
                  <a:outerShdw blurRad="38100" dist="38100" dir="2700000" algn="tl">
                    <a:srgbClr val="000000">
                      <a:alpha val="43137"/>
                    </a:srgbClr>
                  </a:outerShdw>
                </a:effectLst>
                <a:latin typeface="Book Antiqua" pitchFamily="18" charset="0"/>
              </a:rPr>
              <a:t>«Каждой пичужке –</a:t>
            </a:r>
          </a:p>
          <a:p>
            <a:pPr algn="ctr">
              <a:buNone/>
            </a:pPr>
            <a:r>
              <a:rPr lang="ru-RU" sz="5400" b="1" dirty="0" smtClean="0">
                <a:solidFill>
                  <a:schemeClr val="accent1">
                    <a:lumMod val="50000"/>
                  </a:schemeClr>
                </a:solidFill>
                <a:effectLst>
                  <a:outerShdw blurRad="38100" dist="38100" dir="2700000" algn="tl">
                    <a:srgbClr val="000000">
                      <a:alpha val="43137"/>
                    </a:srgbClr>
                  </a:outerShdw>
                </a:effectLst>
                <a:latin typeface="Book Antiqua" pitchFamily="18" charset="0"/>
              </a:rPr>
              <a:t>своя кормушка!»</a:t>
            </a:r>
            <a:endParaRPr lang="ru-RU" sz="5400" b="1" dirty="0">
              <a:solidFill>
                <a:schemeClr val="accent1">
                  <a:lumMod val="50000"/>
                </a:schemeClr>
              </a:solidFill>
              <a:effectLst>
                <a:outerShdw blurRad="38100" dist="38100" dir="2700000" algn="tl">
                  <a:srgbClr val="000000">
                    <a:alpha val="43137"/>
                  </a:srgbClr>
                </a:outerShdw>
              </a:effectLst>
              <a:latin typeface="Book Antiqua" pitchFamily="18" charset="0"/>
            </a:endParaRPr>
          </a:p>
        </p:txBody>
      </p:sp>
      <p:pic>
        <p:nvPicPr>
          <p:cNvPr id="13316" name="Picture 4" descr="http://www.playcast.ru/uploads/2015/07/10/14281035.gif"/>
          <p:cNvPicPr>
            <a:picLocks noChangeAspect="1" noChangeArrowheads="1" noCrop="1"/>
          </p:cNvPicPr>
          <p:nvPr/>
        </p:nvPicPr>
        <p:blipFill>
          <a:blip r:embed="rId3" cstate="print"/>
          <a:srcRect/>
          <a:stretch>
            <a:fillRect/>
          </a:stretch>
        </p:blipFill>
        <p:spPr bwMode="auto">
          <a:xfrm>
            <a:off x="0" y="214290"/>
            <a:ext cx="4000528" cy="3333774"/>
          </a:xfrm>
          <a:prstGeom prst="rect">
            <a:avLst/>
          </a:prstGeom>
          <a:noFill/>
        </p:spPr>
      </p:pic>
      <p:pic>
        <p:nvPicPr>
          <p:cNvPr id="10242" name="Picture 2" descr="http://www.playcast.ru/uploads/2015/10/08/15378224.gif"/>
          <p:cNvPicPr>
            <a:picLocks noChangeAspect="1" noChangeArrowheads="1" noCrop="1"/>
          </p:cNvPicPr>
          <p:nvPr/>
        </p:nvPicPr>
        <p:blipFill>
          <a:blip r:embed="rId4" cstate="print"/>
          <a:srcRect/>
          <a:stretch>
            <a:fillRect/>
          </a:stretch>
        </p:blipFill>
        <p:spPr bwMode="auto">
          <a:xfrm>
            <a:off x="1000100" y="0"/>
            <a:ext cx="1171575" cy="1428750"/>
          </a:xfrm>
          <a:prstGeom prst="rect">
            <a:avLst/>
          </a:prstGeom>
          <a:noFill/>
        </p:spPr>
      </p:pic>
      <p:pic>
        <p:nvPicPr>
          <p:cNvPr id="10244" name="Picture 4" descr="http://www.playcast.ru/uploads/2015/10/08/15378224.gif"/>
          <p:cNvPicPr>
            <a:picLocks noChangeAspect="1" noChangeArrowheads="1" noCrop="1"/>
          </p:cNvPicPr>
          <p:nvPr/>
        </p:nvPicPr>
        <p:blipFill>
          <a:blip r:embed="rId4" cstate="print"/>
          <a:srcRect/>
          <a:stretch>
            <a:fillRect/>
          </a:stretch>
        </p:blipFill>
        <p:spPr bwMode="auto">
          <a:xfrm>
            <a:off x="2143108" y="0"/>
            <a:ext cx="1171575" cy="1428750"/>
          </a:xfrm>
          <a:prstGeom prst="rect">
            <a:avLst/>
          </a:prstGeom>
          <a:noFill/>
        </p:spPr>
      </p:pic>
      <p:pic>
        <p:nvPicPr>
          <p:cNvPr id="8" name="Picture 8" descr="http://fs00.infourok.ru/images/doc/176/202509/hello_html_m3ff9d6e0.png"/>
          <p:cNvPicPr>
            <a:picLocks noChangeAspect="1" noChangeArrowheads="1"/>
          </p:cNvPicPr>
          <p:nvPr/>
        </p:nvPicPr>
        <p:blipFill>
          <a:blip r:embed="rId5" cstate="print"/>
          <a:srcRect/>
          <a:stretch>
            <a:fillRect/>
          </a:stretch>
        </p:blipFill>
        <p:spPr bwMode="auto">
          <a:xfrm>
            <a:off x="7786710" y="2928934"/>
            <a:ext cx="1035246" cy="678662"/>
          </a:xfrm>
          <a:prstGeom prst="rect">
            <a:avLst/>
          </a:prstGeom>
          <a:noFill/>
        </p:spPr>
      </p:pic>
      <p:sp>
        <p:nvSpPr>
          <p:cNvPr id="4" name="TextBox 3"/>
          <p:cNvSpPr txBox="1"/>
          <p:nvPr/>
        </p:nvSpPr>
        <p:spPr>
          <a:xfrm>
            <a:off x="3635896" y="5949280"/>
            <a:ext cx="4896544" cy="369332"/>
          </a:xfrm>
          <a:prstGeom prst="rect">
            <a:avLst/>
          </a:prstGeom>
          <a:noFill/>
        </p:spPr>
        <p:txBody>
          <a:bodyPr wrap="square" rtlCol="0">
            <a:spAutoFit/>
          </a:bodyPr>
          <a:lstStyle/>
          <a:p>
            <a:pPr algn="r"/>
            <a:r>
              <a:rPr lang="ru-RU" b="1" dirty="0" smtClean="0">
                <a:solidFill>
                  <a:schemeClr val="bg1">
                    <a:lumMod val="95000"/>
                    <a:lumOff val="5000"/>
                  </a:schemeClr>
                </a:solidFill>
                <a:effectLst>
                  <a:outerShdw blurRad="38100" dist="38100" dir="2700000" algn="tl">
                    <a:srgbClr val="000000">
                      <a:alpha val="43137"/>
                    </a:srgbClr>
                  </a:outerShdw>
                </a:effectLst>
              </a:rPr>
              <a:t>Воспитатель: </a:t>
            </a:r>
            <a:r>
              <a:rPr lang="ru-RU" b="1" dirty="0" err="1" smtClean="0">
                <a:solidFill>
                  <a:schemeClr val="bg1">
                    <a:lumMod val="95000"/>
                    <a:lumOff val="5000"/>
                  </a:schemeClr>
                </a:solidFill>
                <a:effectLst>
                  <a:outerShdw blurRad="38100" dist="38100" dir="2700000" algn="tl">
                    <a:srgbClr val="000000">
                      <a:alpha val="43137"/>
                    </a:srgbClr>
                  </a:outerShdw>
                </a:effectLst>
              </a:rPr>
              <a:t>Хлыновская</a:t>
            </a:r>
            <a:r>
              <a:rPr lang="ru-RU" b="1" dirty="0" smtClean="0">
                <a:solidFill>
                  <a:schemeClr val="bg1">
                    <a:lumMod val="95000"/>
                    <a:lumOff val="5000"/>
                  </a:schemeClr>
                </a:solidFill>
                <a:effectLst>
                  <a:outerShdw blurRad="38100" dist="38100" dir="2700000" algn="tl">
                    <a:srgbClr val="000000">
                      <a:alpha val="43137"/>
                    </a:srgbClr>
                  </a:outerShdw>
                </a:effectLst>
              </a:rPr>
              <a:t> Г. Е.»</a:t>
            </a:r>
            <a:endParaRPr lang="ru-RU" b="1" dirty="0">
              <a:solidFill>
                <a:schemeClr val="bg1">
                  <a:lumMod val="95000"/>
                  <a:lumOff val="5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4"/>
          </a:lnRef>
          <a:fillRef idx="3">
            <a:schemeClr val="accent4"/>
          </a:fillRef>
          <a:effectRef idx="2">
            <a:schemeClr val="accent4"/>
          </a:effectRef>
          <a:fontRef idx="minor">
            <a:schemeClr val="lt1"/>
          </a:fontRef>
        </p:style>
        <p:txBody>
          <a:bodyPr/>
          <a:lstStyle/>
          <a:p>
            <a:r>
              <a:rPr lang="ru-RU" dirty="0" smtClean="0">
                <a:solidFill>
                  <a:srgbClr val="FF0000"/>
                </a:solidFill>
              </a:rPr>
              <a:t>Материалы и инструменты</a:t>
            </a:r>
            <a:endParaRPr lang="ru-RU" dirty="0">
              <a:solidFill>
                <a:srgbClr val="FF0000"/>
              </a:solidFill>
            </a:endParaRPr>
          </a:p>
        </p:txBody>
      </p:sp>
      <p:sp>
        <p:nvSpPr>
          <p:cNvPr id="3" name="Объект 2"/>
          <p:cNvSpPr>
            <a:spLocks noGrp="1"/>
          </p:cNvSpPr>
          <p:nvPr>
            <p:ph idx="1"/>
          </p:nvPr>
        </p:nvSpPr>
        <p:spPr/>
        <p:txBody>
          <a:bodyPr/>
          <a:lstStyle/>
          <a:p>
            <a:r>
              <a:rPr lang="ru-RU" b="1" dirty="0" smtClean="0">
                <a:solidFill>
                  <a:srgbClr val="FFFF00"/>
                </a:solidFill>
                <a:effectLst>
                  <a:outerShdw blurRad="38100" dist="38100" dir="2700000" algn="tl">
                    <a:srgbClr val="000000">
                      <a:alpha val="43137"/>
                    </a:srgbClr>
                  </a:outerShdw>
                </a:effectLst>
              </a:rPr>
              <a:t>Пластиковая бутылка</a:t>
            </a:r>
          </a:p>
          <a:p>
            <a:r>
              <a:rPr lang="ru-RU" b="1" dirty="0" smtClean="0">
                <a:solidFill>
                  <a:srgbClr val="FFFF00"/>
                </a:solidFill>
                <a:effectLst>
                  <a:outerShdw blurRad="38100" dist="38100" dir="2700000" algn="tl">
                    <a:srgbClr val="000000">
                      <a:alpha val="43137"/>
                    </a:srgbClr>
                  </a:outerShdw>
                </a:effectLst>
              </a:rPr>
              <a:t>Коробка из-под молока или сока</a:t>
            </a:r>
          </a:p>
          <a:p>
            <a:r>
              <a:rPr lang="ru-RU" b="1" dirty="0" smtClean="0">
                <a:solidFill>
                  <a:srgbClr val="FFFF00"/>
                </a:solidFill>
                <a:effectLst>
                  <a:outerShdw blurRad="38100" dist="38100" dir="2700000" algn="tl">
                    <a:srgbClr val="000000">
                      <a:alpha val="43137"/>
                    </a:srgbClr>
                  </a:outerShdw>
                </a:effectLst>
              </a:rPr>
              <a:t>Ножницы</a:t>
            </a:r>
          </a:p>
          <a:p>
            <a:r>
              <a:rPr lang="ru-RU" b="1" dirty="0" smtClean="0">
                <a:solidFill>
                  <a:srgbClr val="FFFF00"/>
                </a:solidFill>
                <a:effectLst>
                  <a:outerShdw blurRad="38100" dist="38100" dir="2700000" algn="tl">
                    <a:srgbClr val="000000">
                      <a:alpha val="43137"/>
                    </a:srgbClr>
                  </a:outerShdw>
                </a:effectLst>
              </a:rPr>
              <a:t>Шило</a:t>
            </a:r>
          </a:p>
          <a:p>
            <a:r>
              <a:rPr lang="ru-RU" b="1" dirty="0" smtClean="0">
                <a:solidFill>
                  <a:srgbClr val="FFFF00"/>
                </a:solidFill>
                <a:effectLst>
                  <a:outerShdw blurRad="38100" dist="38100" dir="2700000" algn="tl">
                    <a:srgbClr val="000000">
                      <a:alpha val="43137"/>
                    </a:srgbClr>
                  </a:outerShdw>
                </a:effectLst>
              </a:rPr>
              <a:t>Изолента</a:t>
            </a:r>
          </a:p>
          <a:p>
            <a:r>
              <a:rPr lang="ru-RU" b="1" dirty="0" smtClean="0">
                <a:solidFill>
                  <a:srgbClr val="FFFF00"/>
                </a:solidFill>
                <a:effectLst>
                  <a:outerShdw blurRad="38100" dist="38100" dir="2700000" algn="tl">
                    <a:srgbClr val="000000">
                      <a:alpha val="43137"/>
                    </a:srgbClr>
                  </a:outerShdw>
                </a:effectLst>
              </a:rPr>
              <a:t>Верёвочка </a:t>
            </a:r>
            <a:endParaRPr lang="ru-RU" b="1" dirty="0">
              <a:solidFill>
                <a:srgbClr val="FFFF00"/>
              </a:solidFill>
              <a:effectLst>
                <a:outerShdw blurRad="38100" dist="38100" dir="2700000" algn="tl">
                  <a:srgbClr val="000000">
                    <a:alpha val="43137"/>
                  </a:srgbClr>
                </a:outerShdw>
              </a:effectLst>
            </a:endParaRPr>
          </a:p>
        </p:txBody>
      </p:sp>
      <p:pic>
        <p:nvPicPr>
          <p:cNvPr id="11270" name="Picture 6" descr="https://72.img.avito.st/1280x960/1889964572.jpg"/>
          <p:cNvPicPr>
            <a:picLocks noChangeAspect="1" noChangeArrowheads="1"/>
          </p:cNvPicPr>
          <p:nvPr/>
        </p:nvPicPr>
        <p:blipFill>
          <a:blip r:embed="rId2" cstate="print"/>
          <a:srcRect/>
          <a:stretch>
            <a:fillRect/>
          </a:stretch>
        </p:blipFill>
        <p:spPr bwMode="auto">
          <a:xfrm>
            <a:off x="6858016" y="1500174"/>
            <a:ext cx="2095515" cy="1571636"/>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1274" name="Picture 10" descr="http://arbuz.kz/public/uploads/23482-39-moloko_domik_v_derevn_ru.jpg"/>
          <p:cNvPicPr>
            <a:picLocks noChangeAspect="1" noChangeArrowheads="1"/>
          </p:cNvPicPr>
          <p:nvPr/>
        </p:nvPicPr>
        <p:blipFill>
          <a:blip r:embed="rId3" cstate="print"/>
          <a:srcRect/>
          <a:stretch>
            <a:fillRect/>
          </a:stretch>
        </p:blipFill>
        <p:spPr bwMode="auto">
          <a:xfrm>
            <a:off x="7215206" y="4643446"/>
            <a:ext cx="1677149" cy="1714512"/>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1276" name="Picture 12" descr="http://vvyborge.ru/img/goods/1000x1000/ST111553.jpg"/>
          <p:cNvPicPr>
            <a:picLocks noChangeAspect="1" noChangeArrowheads="1"/>
          </p:cNvPicPr>
          <p:nvPr/>
        </p:nvPicPr>
        <p:blipFill>
          <a:blip r:embed="rId4" cstate="print"/>
          <a:srcRect/>
          <a:stretch>
            <a:fillRect/>
          </a:stretch>
        </p:blipFill>
        <p:spPr bwMode="auto">
          <a:xfrm>
            <a:off x="5643570" y="2714620"/>
            <a:ext cx="1643074" cy="1643074"/>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1278" name="Picture 14" descr="http://i31.mindmix.ru/68/21/412168/82/7599682/2390e124558b9088418d120ba4d42f8a.jpeg"/>
          <p:cNvPicPr>
            <a:picLocks noChangeAspect="1" noChangeArrowheads="1"/>
          </p:cNvPicPr>
          <p:nvPr/>
        </p:nvPicPr>
        <p:blipFill>
          <a:blip r:embed="rId5" cstate="print"/>
          <a:srcRect/>
          <a:stretch>
            <a:fillRect/>
          </a:stretch>
        </p:blipFill>
        <p:spPr bwMode="auto">
          <a:xfrm>
            <a:off x="5572132" y="4643446"/>
            <a:ext cx="1357322" cy="186360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4" name="Рисунок 13" descr="http://img-fotki.yandex.ru/get/5809/47407354.2ae/0_91b03_950f9ee7_orig.png"/>
          <p:cNvPicPr/>
          <p:nvPr/>
        </p:nvPicPr>
        <p:blipFill>
          <a:blip r:embed="rId6" cstate="print"/>
          <a:srcRect/>
          <a:stretch>
            <a:fillRect/>
          </a:stretch>
        </p:blipFill>
        <p:spPr bwMode="auto">
          <a:xfrm>
            <a:off x="3071802" y="2786058"/>
            <a:ext cx="1847850" cy="1447800"/>
          </a:xfrm>
          <a:prstGeom prst="rect">
            <a:avLst/>
          </a:prstGeom>
          <a:noFill/>
        </p:spPr>
      </p:pic>
      <p:pic>
        <p:nvPicPr>
          <p:cNvPr id="15" name="Рисунок 14" descr="http://barabashovo.ua/cp/5243/img/5243_98560_1436437774.jpg"/>
          <p:cNvPicPr/>
          <p:nvPr/>
        </p:nvPicPr>
        <p:blipFill>
          <a:blip r:embed="rId7" cstate="print"/>
          <a:srcRect/>
          <a:stretch>
            <a:fillRect/>
          </a:stretch>
        </p:blipFill>
        <p:spPr bwMode="auto">
          <a:xfrm>
            <a:off x="500034" y="5072074"/>
            <a:ext cx="1500198" cy="1285884"/>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1286" name="Picture 22" descr="http://office.am/cms/imgs/lenta-1369644539.jpg"/>
          <p:cNvPicPr>
            <a:picLocks noChangeAspect="1" noChangeArrowheads="1"/>
          </p:cNvPicPr>
          <p:nvPr/>
        </p:nvPicPr>
        <p:blipFill>
          <a:blip r:embed="rId8" cstate="print"/>
          <a:srcRect/>
          <a:stretch>
            <a:fillRect/>
          </a:stretch>
        </p:blipFill>
        <p:spPr bwMode="auto">
          <a:xfrm>
            <a:off x="2428860" y="5072074"/>
            <a:ext cx="1214446" cy="1214446"/>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1288" name="Picture 24" descr="http://img-fotki.yandex.ru/get/5503/ladyo2004.185/0_561b3_94d6741d_orig.jpg"/>
          <p:cNvPicPr>
            <a:picLocks noChangeAspect="1" noChangeArrowheads="1"/>
          </p:cNvPicPr>
          <p:nvPr/>
        </p:nvPicPr>
        <p:blipFill>
          <a:blip r:embed="rId9" cstate="print"/>
          <a:srcRect/>
          <a:stretch>
            <a:fillRect/>
          </a:stretch>
        </p:blipFill>
        <p:spPr bwMode="auto">
          <a:xfrm rot="3712555">
            <a:off x="3417260" y="5053406"/>
            <a:ext cx="2134354" cy="928694"/>
          </a:xfrm>
          <a:prstGeom prst="rect">
            <a:avLst/>
          </a:prstGeom>
          <a:noFill/>
        </p:spPr>
      </p:pic>
    </p:spTree>
    <p:extLst>
      <p:ext uri="{BB962C8B-B14F-4D97-AF65-F5344CB8AC3E}">
        <p14:creationId xmlns:p14="http://schemas.microsoft.com/office/powerpoint/2010/main" val="2973522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14290"/>
            <a:ext cx="8858312" cy="1203348"/>
          </a:xfrm>
        </p:spPr>
        <p:style>
          <a:lnRef idx="1">
            <a:schemeClr val="accent4"/>
          </a:lnRef>
          <a:fillRef idx="3">
            <a:schemeClr val="accent4"/>
          </a:fillRef>
          <a:effectRef idx="2">
            <a:schemeClr val="accent4"/>
          </a:effectRef>
          <a:fontRef idx="minor">
            <a:schemeClr val="lt1"/>
          </a:fontRef>
        </p:style>
        <p:txBody>
          <a:bodyPr>
            <a:normAutofit/>
          </a:bodyPr>
          <a:lstStyle/>
          <a:p>
            <a:r>
              <a:rPr lang="ru-RU" sz="4800" dirty="0" smtClean="0">
                <a:solidFill>
                  <a:srgbClr val="FF0000"/>
                </a:solidFill>
                <a:latin typeface="Book Antiqua" pitchFamily="18" charset="0"/>
              </a:rPr>
              <a:t>Мы принялись за работу</a:t>
            </a:r>
            <a:endParaRPr lang="ru-RU" sz="4800" dirty="0">
              <a:solidFill>
                <a:srgbClr val="FF0000"/>
              </a:solidFill>
              <a:latin typeface="Book Antiqua"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71600" y="1417639"/>
            <a:ext cx="3744884" cy="5104015"/>
          </a:xfr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2040" y="1556792"/>
            <a:ext cx="4211960" cy="4680520"/>
          </a:xfrm>
          <a:prstGeom prst="rect">
            <a:avLst/>
          </a:prstGeom>
        </p:spPr>
      </p:pic>
    </p:spTree>
    <p:extLst>
      <p:ext uri="{BB962C8B-B14F-4D97-AF65-F5344CB8AC3E}">
        <p14:creationId xmlns:p14="http://schemas.microsoft.com/office/powerpoint/2010/main" val="1158830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Рисовали снегиря</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27984" y="1417638"/>
            <a:ext cx="4392488" cy="5107706"/>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1417638"/>
            <a:ext cx="3970784" cy="5107706"/>
          </a:xfrm>
          <a:prstGeom prst="rect">
            <a:avLst/>
          </a:prstGeom>
        </p:spPr>
      </p:pic>
    </p:spTree>
    <p:extLst>
      <p:ext uri="{BB962C8B-B14F-4D97-AF65-F5344CB8AC3E}">
        <p14:creationId xmlns:p14="http://schemas.microsoft.com/office/powerpoint/2010/main" val="23874897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Выполняли задания и играли в </a:t>
            </a:r>
            <a:r>
              <a:rPr lang="ru-RU" dirty="0" err="1" smtClean="0"/>
              <a:t>дид</a:t>
            </a:r>
            <a:r>
              <a:rPr lang="ru-RU" dirty="0" smtClean="0"/>
              <a:t>. игры</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7505" y="1417638"/>
            <a:ext cx="3528391" cy="4891087"/>
          </a:xfr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920" y="1417639"/>
            <a:ext cx="4968552" cy="4891086"/>
          </a:xfrm>
          <a:prstGeom prst="rect">
            <a:avLst/>
          </a:prstGeom>
        </p:spPr>
      </p:pic>
    </p:spTree>
    <p:extLst>
      <p:ext uri="{BB962C8B-B14F-4D97-AF65-F5344CB8AC3E}">
        <p14:creationId xmlns:p14="http://schemas.microsoft.com/office/powerpoint/2010/main" val="1432463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Лепили снегирей</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520" y="1600200"/>
            <a:ext cx="8568952" cy="4925144"/>
          </a:xfrm>
        </p:spPr>
      </p:pic>
    </p:spTree>
    <p:extLst>
      <p:ext uri="{BB962C8B-B14F-4D97-AF65-F5344CB8AC3E}">
        <p14:creationId xmlns:p14="http://schemas.microsoft.com/office/powerpoint/2010/main" val="31303268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1\Desktop\P120051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404663"/>
            <a:ext cx="8136904" cy="6102679"/>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274638"/>
            <a:ext cx="8401080" cy="1143000"/>
          </a:xfrm>
        </p:spPr>
        <p:style>
          <a:lnRef idx="1">
            <a:schemeClr val="accent4"/>
          </a:lnRef>
          <a:fillRef idx="3">
            <a:schemeClr val="accent4"/>
          </a:fillRef>
          <a:effectRef idx="2">
            <a:schemeClr val="accent4"/>
          </a:effectRef>
          <a:fontRef idx="minor">
            <a:schemeClr val="lt1"/>
          </a:fontRef>
        </p:style>
        <p:txBody>
          <a:bodyPr>
            <a:normAutofit/>
          </a:bodyPr>
          <a:lstStyle/>
          <a:p>
            <a:r>
              <a:rPr lang="ru-RU" sz="4800" dirty="0" smtClean="0">
                <a:solidFill>
                  <a:srgbClr val="FF0000"/>
                </a:solidFill>
                <a:latin typeface="Book Antiqua" pitchFamily="18" charset="0"/>
              </a:rPr>
              <a:t>Вот что у нас получилось</a:t>
            </a:r>
            <a:endParaRPr lang="ru-RU" sz="4800" dirty="0">
              <a:solidFill>
                <a:srgbClr val="FF0000"/>
              </a:solidFill>
              <a:latin typeface="Book Antiqua" pitchFamily="18" charset="0"/>
            </a:endParaRPr>
          </a:p>
        </p:txBody>
      </p:sp>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57200" y="1417638"/>
            <a:ext cx="8401080" cy="5219700"/>
          </a:xfrm>
        </p:spPr>
      </p:pic>
    </p:spTree>
    <p:extLst>
      <p:ext uri="{BB962C8B-B14F-4D97-AF65-F5344CB8AC3E}">
        <p14:creationId xmlns:p14="http://schemas.microsoft.com/office/powerpoint/2010/main" val="32768809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g.io.ua/img_aa/large/1718/31/1718311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6715140" y="214290"/>
            <a:ext cx="1971660" cy="571504"/>
          </a:xfrm>
          <a:noFill/>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7000892" y="4857760"/>
            <a:ext cx="1685908" cy="1857388"/>
          </a:xfrm>
          <a:noFill/>
        </p:spPr>
        <p:txBody>
          <a:bodyPr>
            <a:normAutofit/>
          </a:bodyPr>
          <a:lstStyle/>
          <a:p>
            <a:endParaRPr lang="ru-RU" dirty="0"/>
          </a:p>
        </p:txBody>
      </p:sp>
      <p:sp>
        <p:nvSpPr>
          <p:cNvPr id="5" name="Горизонтальный свиток 4"/>
          <p:cNvSpPr/>
          <p:nvPr/>
        </p:nvSpPr>
        <p:spPr>
          <a:xfrm>
            <a:off x="500034" y="428604"/>
            <a:ext cx="8143932" cy="6286544"/>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solidFill>
                  <a:srgbClr val="00B050"/>
                </a:solidFill>
                <a:effectLst>
                  <a:outerShdw blurRad="38100" dist="38100" dir="2700000" algn="tl">
                    <a:srgbClr val="000000">
                      <a:alpha val="43137"/>
                    </a:srgbClr>
                  </a:outerShdw>
                </a:effectLst>
              </a:rPr>
              <a:t>1. Кормушки лучше делать самые простые – из пакетов из–под молочных продуктов. А также из пластиковых бутылок, укреплённых вверх дном, чтобы зерно постепенно высыпалось на подставку.</a:t>
            </a:r>
          </a:p>
          <a:p>
            <a:r>
              <a:rPr lang="ru-RU" sz="2000" b="1" dirty="0" smtClean="0">
                <a:solidFill>
                  <a:srgbClr val="00B050"/>
                </a:solidFill>
                <a:effectLst>
                  <a:outerShdw blurRad="38100" dist="38100" dir="2700000" algn="tl">
                    <a:srgbClr val="000000">
                      <a:alpha val="43137"/>
                    </a:srgbClr>
                  </a:outerShdw>
                </a:effectLst>
              </a:rPr>
              <a:t>2. Развешивайте кормушки в спокойных для птиц местах.</a:t>
            </a:r>
          </a:p>
          <a:p>
            <a:r>
              <a:rPr lang="ru-RU" sz="2000" b="1" dirty="0" smtClean="0">
                <a:solidFill>
                  <a:srgbClr val="00B050"/>
                </a:solidFill>
                <a:effectLst>
                  <a:outerShdw blurRad="38100" dist="38100" dir="2700000" algn="tl">
                    <a:srgbClr val="000000">
                      <a:alpha val="43137"/>
                    </a:srgbClr>
                  </a:outerShdw>
                </a:effectLst>
              </a:rPr>
              <a:t>3. Следите, чтобы корм в кормушке был постоянно.</a:t>
            </a:r>
          </a:p>
          <a:p>
            <a:r>
              <a:rPr lang="ru-RU" sz="2000" b="1" dirty="0" smtClean="0">
                <a:solidFill>
                  <a:srgbClr val="00B050"/>
                </a:solidFill>
                <a:effectLst>
                  <a:outerShdw blurRad="38100" dist="38100" dir="2700000" algn="tl">
                    <a:srgbClr val="000000">
                      <a:alpha val="43137"/>
                    </a:srgbClr>
                  </a:outerShdw>
                </a:effectLst>
              </a:rPr>
              <a:t>4. Кормушки нужно держать в чистоте.</a:t>
            </a:r>
          </a:p>
          <a:p>
            <a:r>
              <a:rPr lang="ru-RU" sz="2000" b="1" dirty="0" smtClean="0">
                <a:solidFill>
                  <a:srgbClr val="00B050"/>
                </a:solidFill>
                <a:effectLst>
                  <a:outerShdw blurRad="38100" dist="38100" dir="2700000" algn="tl">
                    <a:srgbClr val="000000">
                      <a:alpha val="43137"/>
                    </a:srgbClr>
                  </a:outerShdw>
                </a:effectLst>
              </a:rPr>
              <a:t>5. Следите, чтобы в кормушке не было снега.</a:t>
            </a:r>
          </a:p>
          <a:p>
            <a:r>
              <a:rPr lang="ru-RU" sz="2000" b="1" dirty="0" smtClean="0">
                <a:solidFill>
                  <a:srgbClr val="00B050"/>
                </a:solidFill>
                <a:effectLst>
                  <a:outerShdw blurRad="38100" dist="38100" dir="2700000" algn="tl">
                    <a:srgbClr val="000000">
                      <a:alpha val="43137"/>
                    </a:srgbClr>
                  </a:outerShdw>
                </a:effectLst>
              </a:rPr>
              <a:t>6. Помните, что основные зимние корма: семечки арбуза, дыни, тыквы, пшеничные отруби, овсяные хлопья, пшено, семена подсолнечника (не жаренные, не солёные), сушёные ягоды боярышника, шиповника, крошки белого хлеба, несолёное свиное сало, говяжий жир. Нельзя давать чёрный хлеб.</a:t>
            </a:r>
          </a:p>
        </p:txBody>
      </p:sp>
      <p:sp>
        <p:nvSpPr>
          <p:cNvPr id="7" name="Прямоугольник 6"/>
          <p:cNvSpPr/>
          <p:nvPr/>
        </p:nvSpPr>
        <p:spPr>
          <a:xfrm>
            <a:off x="1285852" y="1"/>
            <a:ext cx="6429420" cy="1200329"/>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ru-RU" sz="3600" b="1" dirty="0" smtClean="0">
                <a:solidFill>
                  <a:srgbClr val="FF0000"/>
                </a:solidFill>
                <a:effectLst>
                  <a:outerShdw blurRad="38100" dist="38100" dir="2700000" algn="tl">
                    <a:srgbClr val="000000">
                      <a:alpha val="43137"/>
                    </a:srgbClr>
                  </a:outerShdw>
                </a:effectLst>
              </a:rPr>
              <a:t>Памятка </a:t>
            </a:r>
            <a:br>
              <a:rPr lang="ru-RU" sz="3600" b="1" dirty="0" smtClean="0">
                <a:solidFill>
                  <a:srgbClr val="FF0000"/>
                </a:solidFill>
                <a:effectLst>
                  <a:outerShdw blurRad="38100" dist="38100" dir="2700000" algn="tl">
                    <a:srgbClr val="000000">
                      <a:alpha val="43137"/>
                    </a:srgbClr>
                  </a:outerShdw>
                </a:effectLst>
              </a:rPr>
            </a:br>
            <a:r>
              <a:rPr lang="ru-RU" sz="3600" b="1" dirty="0" smtClean="0">
                <a:solidFill>
                  <a:srgbClr val="FF0000"/>
                </a:solidFill>
                <a:effectLst>
                  <a:outerShdw blurRad="38100" dist="38100" dir="2700000" algn="tl">
                    <a:srgbClr val="000000">
                      <a:alpha val="43137"/>
                    </a:srgbClr>
                  </a:outerShdw>
                </a:effectLst>
              </a:rPr>
              <a:t>“Как подкармливать птиц”</a:t>
            </a:r>
            <a:endParaRPr lang="ru-RU" sz="3600" b="1" dirty="0">
              <a:effectLst>
                <a:outerShdw blurRad="38100" dist="38100" dir="2700000" algn="tl">
                  <a:srgbClr val="000000">
                    <a:alpha val="43137"/>
                  </a:srgbClr>
                </a:outerShdw>
              </a:effectLst>
            </a:endParaRPr>
          </a:p>
        </p:txBody>
      </p:sp>
      <p:pic>
        <p:nvPicPr>
          <p:cNvPr id="8" name="Picture 8" descr="http://fs00.infourok.ru/images/doc/176/202509/hello_html_m3ff9d6e0.png"/>
          <p:cNvPicPr>
            <a:picLocks noChangeAspect="1" noChangeArrowheads="1"/>
          </p:cNvPicPr>
          <p:nvPr/>
        </p:nvPicPr>
        <p:blipFill>
          <a:blip r:embed="rId3" cstate="print"/>
          <a:srcRect/>
          <a:stretch>
            <a:fillRect/>
          </a:stretch>
        </p:blipFill>
        <p:spPr bwMode="auto">
          <a:xfrm>
            <a:off x="357158" y="5857892"/>
            <a:ext cx="1423918" cy="857256"/>
          </a:xfrm>
          <a:prstGeom prst="rect">
            <a:avLst/>
          </a:prstGeom>
          <a:noFill/>
        </p:spPr>
      </p:pic>
      <p:pic>
        <p:nvPicPr>
          <p:cNvPr id="9" name="Picture 8" descr="http://fs00.infourok.ru/images/doc/176/202509/hello_html_m3ff9d6e0.png"/>
          <p:cNvPicPr>
            <a:picLocks noChangeAspect="1" noChangeArrowheads="1"/>
          </p:cNvPicPr>
          <p:nvPr/>
        </p:nvPicPr>
        <p:blipFill>
          <a:blip r:embed="rId3" cstate="print"/>
          <a:srcRect/>
          <a:stretch>
            <a:fillRect/>
          </a:stretch>
        </p:blipFill>
        <p:spPr bwMode="auto">
          <a:xfrm>
            <a:off x="7429520" y="3000372"/>
            <a:ext cx="1423918" cy="857256"/>
          </a:xfrm>
          <a:prstGeom prst="rect">
            <a:avLst/>
          </a:prstGeom>
          <a:noFill/>
        </p:spPr>
      </p:pic>
      <p:pic>
        <p:nvPicPr>
          <p:cNvPr id="10" name="Picture 6" descr="http://img-fotki.yandex.ru/get/3914/132907190.27/0_8f289_cf21f0ff_L.jpg"/>
          <p:cNvPicPr>
            <a:picLocks noChangeAspect="1" noChangeArrowheads="1"/>
          </p:cNvPicPr>
          <p:nvPr/>
        </p:nvPicPr>
        <p:blipFill>
          <a:blip r:embed="rId4" cstate="print"/>
          <a:srcRect/>
          <a:stretch>
            <a:fillRect/>
          </a:stretch>
        </p:blipFill>
        <p:spPr bwMode="auto">
          <a:xfrm>
            <a:off x="7572396" y="285728"/>
            <a:ext cx="1357322" cy="1357322"/>
          </a:xfrm>
          <a:prstGeom prst="rect">
            <a:avLst/>
          </a:prstGeom>
          <a:noFill/>
        </p:spPr>
      </p:pic>
      <p:pic>
        <p:nvPicPr>
          <p:cNvPr id="11" name="Picture 6" descr="http://img-fotki.yandex.ru/get/3914/132907190.27/0_8f289_cf21f0ff_L.jpg"/>
          <p:cNvPicPr>
            <a:picLocks noChangeAspect="1" noChangeArrowheads="1"/>
          </p:cNvPicPr>
          <p:nvPr/>
        </p:nvPicPr>
        <p:blipFill>
          <a:blip r:embed="rId4" cstate="print"/>
          <a:srcRect/>
          <a:stretch>
            <a:fillRect/>
          </a:stretch>
        </p:blipFill>
        <p:spPr bwMode="auto">
          <a:xfrm>
            <a:off x="142844" y="928670"/>
            <a:ext cx="1500198" cy="150019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Наблюдение: Чьи следы ?</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410854" y="2118555"/>
            <a:ext cx="4925144" cy="3888434"/>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1600200"/>
            <a:ext cx="4392488" cy="4925144"/>
          </a:xfrm>
          <a:prstGeom prst="rect">
            <a:avLst/>
          </a:prstGeom>
        </p:spPr>
      </p:pic>
    </p:spTree>
    <p:extLst>
      <p:ext uri="{BB962C8B-B14F-4D97-AF65-F5344CB8AC3E}">
        <p14:creationId xmlns:p14="http://schemas.microsoft.com/office/powerpoint/2010/main" val="33143312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Покормите птиц зимой</a:t>
            </a:r>
            <a:endParaRPr lang="ru-RU" dirty="0"/>
          </a:p>
        </p:txBody>
      </p:sp>
      <p:pic>
        <p:nvPicPr>
          <p:cNvPr id="2054" name="Picture 6" descr="http://img-fotki.yandex.ru/get/3914/132907190.27/0_8f289_cf21f0ff_L.jpg"/>
          <p:cNvPicPr>
            <a:picLocks noChangeAspect="1" noChangeArrowheads="1"/>
          </p:cNvPicPr>
          <p:nvPr/>
        </p:nvPicPr>
        <p:blipFill>
          <a:blip r:embed="rId2" cstate="print"/>
          <a:srcRect/>
          <a:stretch>
            <a:fillRect/>
          </a:stretch>
        </p:blipFill>
        <p:spPr bwMode="auto">
          <a:xfrm>
            <a:off x="6786578" y="1428736"/>
            <a:ext cx="357190" cy="357190"/>
          </a:xfrm>
          <a:prstGeom prst="rect">
            <a:avLst/>
          </a:prstGeom>
          <a:noFill/>
        </p:spPr>
      </p:pic>
      <p:pic>
        <p:nvPicPr>
          <p:cNvPr id="2056" name="Picture 8" descr="http://fs00.infourok.ru/images/doc/176/202509/hello_html_m3ff9d6e0.png"/>
          <p:cNvPicPr>
            <a:picLocks noChangeAspect="1" noChangeArrowheads="1"/>
          </p:cNvPicPr>
          <p:nvPr/>
        </p:nvPicPr>
        <p:blipFill>
          <a:blip r:embed="rId3" cstate="print"/>
          <a:srcRect/>
          <a:stretch>
            <a:fillRect/>
          </a:stretch>
        </p:blipFill>
        <p:spPr bwMode="auto">
          <a:xfrm>
            <a:off x="1857357" y="1643050"/>
            <a:ext cx="285752" cy="172034"/>
          </a:xfrm>
          <a:prstGeom prst="rect">
            <a:avLst/>
          </a:prstGeom>
          <a:noFill/>
        </p:spPr>
      </p:pic>
      <p:pic>
        <p:nvPicPr>
          <p:cNvPr id="9" name="Picture 8" descr="http://fs00.infourok.ru/images/doc/176/202509/hello_html_m3ff9d6e0.png"/>
          <p:cNvPicPr>
            <a:picLocks noChangeAspect="1" noChangeArrowheads="1"/>
          </p:cNvPicPr>
          <p:nvPr/>
        </p:nvPicPr>
        <p:blipFill>
          <a:blip r:embed="rId3" cstate="print"/>
          <a:srcRect/>
          <a:stretch>
            <a:fillRect/>
          </a:stretch>
        </p:blipFill>
        <p:spPr bwMode="auto">
          <a:xfrm>
            <a:off x="7215207" y="1071546"/>
            <a:ext cx="285752" cy="172034"/>
          </a:xfrm>
          <a:prstGeom prst="rect">
            <a:avLst/>
          </a:prstGeom>
          <a:noFill/>
        </p:spPr>
      </p:pic>
      <p:pic>
        <p:nvPicPr>
          <p:cNvPr id="10" name="Picture 8" descr="http://fs00.infourok.ru/images/doc/176/202509/hello_html_m3ff9d6e0.png"/>
          <p:cNvPicPr>
            <a:picLocks noChangeAspect="1" noChangeArrowheads="1"/>
          </p:cNvPicPr>
          <p:nvPr/>
        </p:nvPicPr>
        <p:blipFill>
          <a:blip r:embed="rId3" cstate="print"/>
          <a:srcRect/>
          <a:stretch>
            <a:fillRect/>
          </a:stretch>
        </p:blipFill>
        <p:spPr bwMode="auto">
          <a:xfrm>
            <a:off x="3643307" y="2928934"/>
            <a:ext cx="285752" cy="172034"/>
          </a:xfrm>
          <a:prstGeom prst="rect">
            <a:avLst/>
          </a:prstGeom>
          <a:noFill/>
        </p:spPr>
      </p:pic>
      <p:pic>
        <p:nvPicPr>
          <p:cNvPr id="4" name="Объект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323529" y="1243580"/>
            <a:ext cx="4032448" cy="5281764"/>
          </a:xfrm>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44008" y="1243580"/>
            <a:ext cx="4176462" cy="528176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00430" y="274638"/>
            <a:ext cx="5500726" cy="868346"/>
          </a:xfrm>
        </p:spPr>
        <p:style>
          <a:lnRef idx="1">
            <a:schemeClr val="accent4"/>
          </a:lnRef>
          <a:fillRef idx="3">
            <a:schemeClr val="accent4"/>
          </a:fillRef>
          <a:effectRef idx="2">
            <a:schemeClr val="accent4"/>
          </a:effectRef>
          <a:fontRef idx="minor">
            <a:schemeClr val="lt1"/>
          </a:fontRef>
        </p:style>
        <p:txBody>
          <a:bodyPr/>
          <a:lstStyle/>
          <a:p>
            <a:r>
              <a:rPr lang="ru-RU" dirty="0" smtClean="0">
                <a:solidFill>
                  <a:srgbClr val="FF0000"/>
                </a:solidFill>
              </a:rPr>
              <a:t>Покормим птичек!</a:t>
            </a:r>
            <a:endParaRPr lang="ru-RU" dirty="0">
              <a:solidFill>
                <a:srgbClr val="FF0000"/>
              </a:solidFill>
            </a:endParaRPr>
          </a:p>
        </p:txBody>
      </p:sp>
      <p:pic>
        <p:nvPicPr>
          <p:cNvPr id="12" name="Picture 8" descr="http://fs00.infourok.ru/images/doc/176/202509/hello_html_m3ff9d6e0.png"/>
          <p:cNvPicPr>
            <a:picLocks noChangeAspect="1" noChangeArrowheads="1"/>
          </p:cNvPicPr>
          <p:nvPr/>
        </p:nvPicPr>
        <p:blipFill>
          <a:blip r:embed="rId2" cstate="print"/>
          <a:srcRect/>
          <a:stretch>
            <a:fillRect/>
          </a:stretch>
        </p:blipFill>
        <p:spPr bwMode="auto">
          <a:xfrm>
            <a:off x="8550701" y="714356"/>
            <a:ext cx="593299" cy="357190"/>
          </a:xfrm>
          <a:prstGeom prst="rect">
            <a:avLst/>
          </a:prstGeom>
          <a:noFill/>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637"/>
            <a:ext cx="2987824" cy="3511553"/>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3848" y="1268760"/>
            <a:ext cx="5797308" cy="5589240"/>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520" y="3786190"/>
            <a:ext cx="2846068" cy="307181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a:bodyPr>
          <a:lstStyle/>
          <a:p>
            <a:r>
              <a:rPr lang="ru-RU" sz="6000" dirty="0" smtClean="0">
                <a:solidFill>
                  <a:srgbClr val="FF0000"/>
                </a:solidFill>
              </a:rPr>
              <a:t>Цель проекта:</a:t>
            </a:r>
            <a:endParaRPr lang="ru-RU" sz="6000" dirty="0">
              <a:solidFill>
                <a:srgbClr val="FF0000"/>
              </a:solidFill>
            </a:endParaRPr>
          </a:p>
        </p:txBody>
      </p:sp>
      <p:sp>
        <p:nvSpPr>
          <p:cNvPr id="3" name="Объект 2"/>
          <p:cNvSpPr>
            <a:spLocks noGrp="1"/>
          </p:cNvSpPr>
          <p:nvPr>
            <p:ph idx="1"/>
          </p:nvPr>
        </p:nvSpPr>
        <p:spPr>
          <a:xfrm>
            <a:off x="0" y="1643050"/>
            <a:ext cx="9144000" cy="4709160"/>
          </a:xfrm>
        </p:spPr>
        <p:txBody>
          <a:bodyPr>
            <a:noAutofit/>
          </a:bodyPr>
          <a:lstStyle/>
          <a:p>
            <a:r>
              <a:rPr lang="ru-RU" b="1" dirty="0" smtClean="0">
                <a:solidFill>
                  <a:srgbClr val="FFFF00"/>
                </a:solidFill>
                <a:effectLst>
                  <a:outerShdw blurRad="38100" dist="38100" dir="2700000" algn="tl">
                    <a:srgbClr val="000000">
                      <a:alpha val="43137"/>
                    </a:srgbClr>
                  </a:outerShdw>
                </a:effectLst>
              </a:rPr>
              <a:t>Познакомить с зимующими птицами нашего края;</a:t>
            </a:r>
          </a:p>
          <a:p>
            <a:r>
              <a:rPr lang="ru-RU" b="1" dirty="0" smtClean="0">
                <a:solidFill>
                  <a:srgbClr val="FFFF00"/>
                </a:solidFill>
                <a:effectLst>
                  <a:outerShdw blurRad="38100" dist="38100" dir="2700000" algn="tl">
                    <a:srgbClr val="000000">
                      <a:alpha val="43137"/>
                    </a:srgbClr>
                  </a:outerShdw>
                </a:effectLst>
              </a:rPr>
              <a:t>Познакомить с видами кормушек для птиц;</a:t>
            </a:r>
          </a:p>
          <a:p>
            <a:r>
              <a:rPr lang="ru-RU" b="1" dirty="0" smtClean="0">
                <a:solidFill>
                  <a:srgbClr val="FFFF00"/>
                </a:solidFill>
                <a:effectLst>
                  <a:outerShdw blurRad="38100" dist="38100" dir="2700000" algn="tl">
                    <a:srgbClr val="000000">
                      <a:alpha val="43137"/>
                    </a:srgbClr>
                  </a:outerShdw>
                </a:effectLst>
              </a:rPr>
              <a:t>Составить план изготовления кормушки;</a:t>
            </a:r>
          </a:p>
          <a:p>
            <a:r>
              <a:rPr lang="ru-RU" b="1" dirty="0" smtClean="0">
                <a:solidFill>
                  <a:srgbClr val="FFFF00"/>
                </a:solidFill>
                <a:effectLst>
                  <a:outerShdw blurRad="38100" dist="38100" dir="2700000" algn="tl">
                    <a:srgbClr val="000000">
                      <a:alpha val="43137"/>
                    </a:srgbClr>
                  </a:outerShdw>
                </a:effectLst>
              </a:rPr>
              <a:t>Изготовить кормушки и повесить их на территории сада;</a:t>
            </a:r>
          </a:p>
          <a:p>
            <a:r>
              <a:rPr lang="ru-RU" b="1" dirty="0" smtClean="0">
                <a:solidFill>
                  <a:srgbClr val="FFFF00"/>
                </a:solidFill>
                <a:effectLst>
                  <a:outerShdw blurRad="38100" dist="38100" dir="2700000" algn="tl">
                    <a:srgbClr val="000000">
                      <a:alpha val="43137"/>
                    </a:srgbClr>
                  </a:outerShdw>
                </a:effectLst>
              </a:rPr>
              <a:t>Составить памятку «Как подкармливать птиц зимой»;</a:t>
            </a:r>
          </a:p>
          <a:p>
            <a:pPr lvl="0">
              <a:buClr>
                <a:prstClr val="white">
                  <a:shade val="95000"/>
                </a:prstClr>
              </a:buClr>
            </a:pPr>
            <a:r>
              <a:rPr lang="ru-RU" b="1" dirty="0" smtClean="0">
                <a:solidFill>
                  <a:srgbClr val="FFFF00"/>
                </a:solidFill>
                <a:effectLst>
                  <a:outerShdw blurRad="38100" dist="38100" dir="2700000" algn="tl">
                    <a:srgbClr val="000000">
                      <a:alpha val="43137"/>
                    </a:srgbClr>
                  </a:outerShdw>
                </a:effectLst>
              </a:rPr>
              <a:t>Провести наблюдения: какие птицы посещают «Птичью столовую»;</a:t>
            </a:r>
          </a:p>
          <a:p>
            <a:pPr lvl="0">
              <a:buClr>
                <a:prstClr val="white">
                  <a:shade val="95000"/>
                </a:prstClr>
              </a:buClr>
            </a:pPr>
            <a:r>
              <a:rPr lang="ru-RU" b="1" dirty="0" smtClean="0">
                <a:solidFill>
                  <a:srgbClr val="FFFF00"/>
                </a:solidFill>
                <a:effectLst>
                  <a:outerShdw blurRad="38100" dist="38100" dir="2700000" algn="tl">
                    <a:srgbClr val="000000">
                      <a:alpha val="43137"/>
                    </a:srgbClr>
                  </a:outerShdw>
                </a:effectLst>
              </a:rPr>
              <a:t>Воспитывать защитников природы, научить быть милосердными.</a:t>
            </a:r>
            <a:endParaRPr lang="ru-RU" b="1" dirty="0">
              <a:solidFill>
                <a:srgbClr val="FFFF00"/>
              </a:solidFill>
              <a:effectLst>
                <a:outerShdw blurRad="38100" dist="38100" dir="2700000" algn="tl">
                  <a:srgbClr val="000000">
                    <a:alpha val="43137"/>
                  </a:srgbClr>
                </a:outerShdw>
              </a:effectLst>
            </a:endParaRPr>
          </a:p>
        </p:txBody>
      </p:sp>
      <p:pic>
        <p:nvPicPr>
          <p:cNvPr id="4" name="Picture 8" descr="http://fs00.infourok.ru/images/doc/176/202509/hello_html_m3ff9d6e0.png"/>
          <p:cNvPicPr>
            <a:picLocks noChangeAspect="1" noChangeArrowheads="1"/>
          </p:cNvPicPr>
          <p:nvPr/>
        </p:nvPicPr>
        <p:blipFill>
          <a:blip r:embed="rId2" cstate="print"/>
          <a:srcRect/>
          <a:stretch>
            <a:fillRect/>
          </a:stretch>
        </p:blipFill>
        <p:spPr bwMode="auto">
          <a:xfrm>
            <a:off x="7452320" y="713405"/>
            <a:ext cx="1035246" cy="678662"/>
          </a:xfrm>
          <a:prstGeom prst="rect">
            <a:avLst/>
          </a:prstGeom>
          <a:noFill/>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564597">
            <a:off x="1770629" y="99169"/>
            <a:ext cx="1036637"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9378" y="764652"/>
            <a:ext cx="1036637"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58858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Птицы в нашем дворе</a:t>
            </a:r>
            <a:endParaRPr lang="ru-RU" dirty="0"/>
          </a:p>
        </p:txBody>
      </p:sp>
      <p:pic>
        <p:nvPicPr>
          <p:cNvPr id="4" name="Объект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1600200"/>
            <a:ext cx="4392613" cy="3916363"/>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1600200"/>
            <a:ext cx="4176464" cy="4781127"/>
          </a:xfrm>
          <a:prstGeom prst="rect">
            <a:avLst/>
          </a:prstGeom>
        </p:spPr>
      </p:pic>
      <p:pic>
        <p:nvPicPr>
          <p:cNvPr id="6" name="Picture 10" descr="мои работы по анимации"/>
          <p:cNvPicPr>
            <a:picLocks noChangeAspect="1" noChangeArrowheads="1" noCrop="1"/>
          </p:cNvPicPr>
          <p:nvPr/>
        </p:nvPicPr>
        <p:blipFill>
          <a:blip r:embed="rId4" cstate="print"/>
          <a:srcRect/>
          <a:stretch>
            <a:fillRect/>
          </a:stretch>
        </p:blipFill>
        <p:spPr bwMode="auto">
          <a:xfrm>
            <a:off x="2627784" y="4764266"/>
            <a:ext cx="3131840" cy="2126947"/>
          </a:xfrm>
          <a:prstGeom prst="round2DiagRect">
            <a:avLst>
              <a:gd name="adj1" fmla="val 16667"/>
              <a:gd name="adj2" fmla="val 5000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84802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Птицы в нашем дворе</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5" y="1417638"/>
            <a:ext cx="4320479" cy="5440362"/>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1654" y="1417638"/>
            <a:ext cx="4402833" cy="5440362"/>
          </a:xfrm>
          <a:prstGeom prst="rect">
            <a:avLst/>
          </a:prstGeom>
        </p:spPr>
      </p:pic>
    </p:spTree>
    <p:extLst>
      <p:ext uri="{BB962C8B-B14F-4D97-AF65-F5344CB8AC3E}">
        <p14:creationId xmlns:p14="http://schemas.microsoft.com/office/powerpoint/2010/main" val="10869067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Фотоконкурс</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1" y="1196752"/>
            <a:ext cx="8363272" cy="5544616"/>
          </a:xfrm>
        </p:spPr>
      </p:pic>
    </p:spTree>
    <p:extLst>
      <p:ext uri="{BB962C8B-B14F-4D97-AF65-F5344CB8AC3E}">
        <p14:creationId xmlns:p14="http://schemas.microsoft.com/office/powerpoint/2010/main" val="1760528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123\Desktop\P1260540.JPG"/>
          <p:cNvPicPr>
            <a:picLocks noChangeAspect="1" noChangeArrowheads="1"/>
          </p:cNvPicPr>
          <p:nvPr/>
        </p:nvPicPr>
        <p:blipFill>
          <a:blip r:embed="rId2" cstate="print"/>
          <a:srcRect/>
          <a:stretch>
            <a:fillRect/>
          </a:stretch>
        </p:blipFill>
        <p:spPr bwMode="auto">
          <a:xfrm>
            <a:off x="928662" y="1214422"/>
            <a:ext cx="7143280" cy="5500726"/>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57200" y="1052736"/>
            <a:ext cx="8229600" cy="5662412"/>
          </a:xfrm>
        </p:spPr>
      </p:pic>
      <p:sp>
        <p:nvSpPr>
          <p:cNvPr id="5" name="Заголовок 4"/>
          <p:cNvSpPr>
            <a:spLocks noGrp="1"/>
          </p:cNvSpPr>
          <p:nvPr>
            <p:ph type="title"/>
          </p:nvPr>
        </p:nvSpPr>
        <p:spPr>
          <a:xfrm>
            <a:off x="457200" y="274638"/>
            <a:ext cx="8229600" cy="778098"/>
          </a:xfrm>
        </p:spPr>
        <p:txBody>
          <a:bodyPr/>
          <a:lstStyle/>
          <a:p>
            <a:r>
              <a:rPr lang="ru-RU" dirty="0" smtClean="0"/>
              <a:t>Развлечение </a:t>
            </a: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7410" name="Picture 2" descr="http://fs00.infourok.ru/images/doc/207/236541/img1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169" name="Rectangle 1"/>
          <p:cNvSpPr>
            <a:spLocks noChangeArrowheads="1"/>
          </p:cNvSpPr>
          <p:nvPr/>
        </p:nvSpPr>
        <p:spPr bwMode="auto">
          <a:xfrm>
            <a:off x="142844" y="302829"/>
            <a:ext cx="9001156" cy="65551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  </a:t>
            </a:r>
            <a:r>
              <a:rPr kumimoji="0" lang="ru-RU" sz="5400" b="1" i="1" u="none" strike="noStrike" cap="none" normalizeH="0" baseline="0" dirty="0" smtClean="0">
                <a:ln>
                  <a:noFill/>
                </a:ln>
                <a:solidFill>
                  <a:srgbClr val="FF0000"/>
                </a:solidFill>
                <a:effectLst>
                  <a:outerShdw blurRad="38100" dist="38100" dir="2700000" algn="tl">
                    <a:srgbClr val="000000">
                      <a:alpha val="43137"/>
                    </a:srgbClr>
                  </a:outerShdw>
                </a:effectLst>
                <a:latin typeface="Book Antiqua" pitchFamily="18" charset="0"/>
                <a:ea typeface="Times New Roman" pitchFamily="18" charset="0"/>
                <a:cs typeface="Times New Roman" pitchFamily="18" charset="0"/>
              </a:rPr>
              <a:t>Покормите птиц зимой!</a:t>
            </a:r>
            <a:endParaRPr kumimoji="0" lang="ru-RU" sz="5400" b="1" i="1" u="none" strike="noStrike" cap="none" normalizeH="0" baseline="0" dirty="0" smtClean="0">
              <a:ln>
                <a:noFill/>
              </a:ln>
              <a:solidFill>
                <a:srgbClr val="FF0000"/>
              </a:solidFill>
              <a:effectLst>
                <a:outerShdw blurRad="38100" dist="38100" dir="2700000" algn="tl">
                  <a:srgbClr val="000000">
                    <a:alpha val="43137"/>
                  </a:srgbClr>
                </a:outerShdw>
              </a:effectLst>
              <a:latin typeface="Book Antiqua"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Пусть со всех концов</a:t>
            </a:r>
            <a:endPar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К вам слетятся, как домой,</a:t>
            </a:r>
            <a:endPar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Стайки на крыльцо.</a:t>
            </a:r>
            <a:endPar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Небогаты их корма,</a:t>
            </a:r>
            <a:endPar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Горсть одна нужна,</a:t>
            </a:r>
            <a:endPar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Горсть одна – и не страшна</a:t>
            </a:r>
            <a:endPar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Будет им зима.</a:t>
            </a:r>
            <a:endPar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Сколько гибнет их –</a:t>
            </a:r>
            <a:endPar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Не счесть, видеть тяжело!</a:t>
            </a:r>
            <a:endPar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А ведь в нашем сердце есть</a:t>
            </a:r>
            <a:endPar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И для них тепло.</a:t>
            </a:r>
            <a:endParaRPr kumimoji="0" lang="ru-RU" sz="3200" b="1" i="0" u="none" strike="noStrike" cap="none" normalizeH="0" baseline="0" dirty="0" smtClean="0">
              <a:ln>
                <a:noFill/>
              </a:ln>
              <a:solidFill>
                <a:schemeClr val="accent5">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6" name="Picture 6" descr="http://img-fotki.yandex.ru/get/3914/132907190.27/0_8f289_cf21f0ff_L.jpg"/>
          <p:cNvPicPr>
            <a:picLocks noChangeAspect="1" noChangeArrowheads="1"/>
          </p:cNvPicPr>
          <p:nvPr/>
        </p:nvPicPr>
        <p:blipFill>
          <a:blip r:embed="rId3" cstate="print"/>
          <a:srcRect/>
          <a:stretch>
            <a:fillRect/>
          </a:stretch>
        </p:blipFill>
        <p:spPr bwMode="auto">
          <a:xfrm>
            <a:off x="7643834" y="-142900"/>
            <a:ext cx="1214422" cy="1214422"/>
          </a:xfrm>
          <a:prstGeom prst="rect">
            <a:avLst/>
          </a:prstGeom>
          <a:noFill/>
        </p:spPr>
      </p:pic>
      <p:pic>
        <p:nvPicPr>
          <p:cNvPr id="7" name="Picture 8" descr="http://fs00.infourok.ru/images/doc/176/202509/hello_html_m3ff9d6e0.png"/>
          <p:cNvPicPr>
            <a:picLocks noChangeAspect="1" noChangeArrowheads="1"/>
          </p:cNvPicPr>
          <p:nvPr/>
        </p:nvPicPr>
        <p:blipFill>
          <a:blip r:embed="rId4" cstate="print"/>
          <a:srcRect/>
          <a:stretch>
            <a:fillRect/>
          </a:stretch>
        </p:blipFill>
        <p:spPr bwMode="auto">
          <a:xfrm rot="21200580">
            <a:off x="752633" y="67928"/>
            <a:ext cx="1214446" cy="73114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fotki.yandex.ru/get/4406/es777777.14/0_59b18_7d6d0be8_orig.jpg"/>
          <p:cNvPicPr>
            <a:picLocks noChangeAspect="1" noChangeArrowheads="1"/>
          </p:cNvPicPr>
          <p:nvPr/>
        </p:nvPicPr>
        <p:blipFill>
          <a:blip r:embed="rId2" cstate="print"/>
          <a:srcRect/>
          <a:stretch>
            <a:fillRect/>
          </a:stretch>
        </p:blipFill>
        <p:spPr bwMode="auto">
          <a:xfrm>
            <a:off x="142844" y="285728"/>
            <a:ext cx="8858312" cy="6215106"/>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
        <p:nvSpPr>
          <p:cNvPr id="2" name="Заголовок 1"/>
          <p:cNvSpPr>
            <a:spLocks noGrp="1"/>
          </p:cNvSpPr>
          <p:nvPr>
            <p:ph type="title"/>
          </p:nvPr>
        </p:nvSpPr>
        <p:spPr/>
        <p:txBody>
          <a:bodyPr/>
          <a:lstStyle/>
          <a:p>
            <a:r>
              <a:rPr lang="ru-RU" dirty="0" smtClean="0"/>
              <a:t>ЗИМА</a:t>
            </a:r>
            <a:endParaRPr lang="ru-RU" dirty="0"/>
          </a:p>
        </p:txBody>
      </p:sp>
      <p:sp>
        <p:nvSpPr>
          <p:cNvPr id="3" name="Содержимое 2"/>
          <p:cNvSpPr>
            <a:spLocks noGrp="1"/>
          </p:cNvSpPr>
          <p:nvPr>
            <p:ph idx="1"/>
          </p:nvPr>
        </p:nvSpPr>
        <p:spPr>
          <a:xfrm>
            <a:off x="714348" y="1285860"/>
            <a:ext cx="7972452" cy="5023500"/>
          </a:xfrm>
        </p:spPr>
        <p:txBody>
          <a:bodyPr>
            <a:normAutofit/>
          </a:bodyPr>
          <a:lstStyle/>
          <a:p>
            <a:r>
              <a:rPr lang="ru-RU" sz="4000" b="1" dirty="0" smtClean="0">
                <a:solidFill>
                  <a:srgbClr val="FFC000"/>
                </a:solidFill>
                <a:effectLst>
                  <a:outerShdw blurRad="38100" dist="38100" dir="2700000" algn="tl">
                    <a:srgbClr val="000000">
                      <a:alpha val="43137"/>
                    </a:srgbClr>
                  </a:outerShdw>
                </a:effectLst>
              </a:rPr>
              <a:t>Улетели птичьи стаи,</a:t>
            </a:r>
            <a:br>
              <a:rPr lang="ru-RU" sz="4000" b="1" dirty="0" smtClean="0">
                <a:solidFill>
                  <a:srgbClr val="FFC000"/>
                </a:solidFill>
                <a:effectLst>
                  <a:outerShdw blurRad="38100" dist="38100" dir="2700000" algn="tl">
                    <a:srgbClr val="000000">
                      <a:alpha val="43137"/>
                    </a:srgbClr>
                  </a:outerShdw>
                </a:effectLst>
              </a:rPr>
            </a:br>
            <a:r>
              <a:rPr lang="ru-RU" sz="4000" b="1" dirty="0" smtClean="0">
                <a:solidFill>
                  <a:srgbClr val="FFC000"/>
                </a:solidFill>
                <a:effectLst>
                  <a:outerShdw blurRad="38100" dist="38100" dir="2700000" algn="tl">
                    <a:srgbClr val="000000">
                      <a:alpha val="43137"/>
                    </a:srgbClr>
                  </a:outerShdw>
                </a:effectLst>
              </a:rPr>
              <a:t>Лес в сугробах до ветвей.</a:t>
            </a:r>
            <a:br>
              <a:rPr lang="ru-RU" sz="4000" b="1" dirty="0" smtClean="0">
                <a:solidFill>
                  <a:srgbClr val="FFC000"/>
                </a:solidFill>
                <a:effectLst>
                  <a:outerShdw blurRad="38100" dist="38100" dir="2700000" algn="tl">
                    <a:srgbClr val="000000">
                      <a:alpha val="43137"/>
                    </a:srgbClr>
                  </a:outerShdw>
                </a:effectLst>
              </a:rPr>
            </a:br>
            <a:r>
              <a:rPr lang="ru-RU" sz="4000" b="1" dirty="0" smtClean="0">
                <a:solidFill>
                  <a:srgbClr val="FFC000"/>
                </a:solidFill>
                <a:effectLst>
                  <a:outerShdw blurRad="38100" dist="38100" dir="2700000" algn="tl">
                    <a:srgbClr val="000000">
                      <a:alpha val="43137"/>
                    </a:srgbClr>
                  </a:outerShdw>
                </a:effectLst>
              </a:rPr>
              <a:t>Вот тогда мы и дождались</a:t>
            </a:r>
            <a:br>
              <a:rPr lang="ru-RU" sz="4000" b="1" dirty="0" smtClean="0">
                <a:solidFill>
                  <a:srgbClr val="FFC000"/>
                </a:solidFill>
                <a:effectLst>
                  <a:outerShdw blurRad="38100" dist="38100" dir="2700000" algn="tl">
                    <a:srgbClr val="000000">
                      <a:alpha val="43137"/>
                    </a:srgbClr>
                  </a:outerShdw>
                </a:effectLst>
              </a:rPr>
            </a:br>
            <a:r>
              <a:rPr lang="ru-RU" sz="4000" b="1" dirty="0" smtClean="0">
                <a:solidFill>
                  <a:srgbClr val="FFC000"/>
                </a:solidFill>
                <a:effectLst>
                  <a:outerShdw blurRad="38100" dist="38100" dir="2700000" algn="tl">
                    <a:srgbClr val="000000">
                      <a:alpha val="43137"/>
                    </a:srgbClr>
                  </a:outerShdw>
                </a:effectLst>
              </a:rPr>
              <a:t>Наших северных гостей.</a:t>
            </a:r>
            <a:br>
              <a:rPr lang="ru-RU" sz="4000" b="1" dirty="0" smtClean="0">
                <a:solidFill>
                  <a:srgbClr val="FFC000"/>
                </a:solidFill>
                <a:effectLst>
                  <a:outerShdw blurRad="38100" dist="38100" dir="2700000" algn="tl">
                    <a:srgbClr val="000000">
                      <a:alpha val="43137"/>
                    </a:srgbClr>
                  </a:outerShdw>
                </a:effectLst>
              </a:rPr>
            </a:br>
            <a:r>
              <a:rPr lang="ru-RU" sz="4000" b="1" dirty="0" smtClean="0">
                <a:solidFill>
                  <a:srgbClr val="FFC000"/>
                </a:solidFill>
                <a:effectLst>
                  <a:outerShdw blurRad="38100" dist="38100" dir="2700000" algn="tl">
                    <a:srgbClr val="000000">
                      <a:alpha val="43137"/>
                    </a:srgbClr>
                  </a:outerShdw>
                </a:effectLst>
              </a:rPr>
              <a:t>Зимний лес не спит, а дремлет,</a:t>
            </a:r>
            <a:br>
              <a:rPr lang="ru-RU" sz="4000" b="1" dirty="0" smtClean="0">
                <a:solidFill>
                  <a:srgbClr val="FFC000"/>
                </a:solidFill>
                <a:effectLst>
                  <a:outerShdw blurRad="38100" dist="38100" dir="2700000" algn="tl">
                    <a:srgbClr val="000000">
                      <a:alpha val="43137"/>
                    </a:srgbClr>
                  </a:outerShdw>
                </a:effectLst>
              </a:rPr>
            </a:br>
            <a:r>
              <a:rPr lang="ru-RU" sz="4000" b="1" dirty="0" smtClean="0">
                <a:solidFill>
                  <a:srgbClr val="FFC000"/>
                </a:solidFill>
                <a:effectLst>
                  <a:outerShdw blurRad="38100" dist="38100" dir="2700000" algn="tl">
                    <a:srgbClr val="000000">
                      <a:alpha val="43137"/>
                    </a:srgbClr>
                  </a:outerShdw>
                </a:effectLst>
              </a:rPr>
              <a:t>Серебром окутан весь.</a:t>
            </a:r>
            <a:br>
              <a:rPr lang="ru-RU" sz="4000" b="1" dirty="0" smtClean="0">
                <a:solidFill>
                  <a:srgbClr val="FFC000"/>
                </a:solidFill>
                <a:effectLst>
                  <a:outerShdw blurRad="38100" dist="38100" dir="2700000" algn="tl">
                    <a:srgbClr val="000000">
                      <a:alpha val="43137"/>
                    </a:srgbClr>
                  </a:outerShdw>
                </a:effectLst>
              </a:rPr>
            </a:br>
            <a:r>
              <a:rPr lang="ru-RU" sz="4000" b="1" dirty="0" smtClean="0">
                <a:solidFill>
                  <a:srgbClr val="FFC000"/>
                </a:solidFill>
                <a:effectLst>
                  <a:outerShdw blurRad="38100" dist="38100" dir="2700000" algn="tl">
                    <a:srgbClr val="000000">
                      <a:alpha val="43137"/>
                    </a:srgbClr>
                  </a:outerShdw>
                </a:effectLst>
              </a:rPr>
              <a:t>Не покинув эту землю,</a:t>
            </a:r>
            <a:br>
              <a:rPr lang="ru-RU" sz="4000" b="1" dirty="0" smtClean="0">
                <a:solidFill>
                  <a:srgbClr val="FFC000"/>
                </a:solidFill>
                <a:effectLst>
                  <a:outerShdw blurRad="38100" dist="38100" dir="2700000" algn="tl">
                    <a:srgbClr val="000000">
                      <a:alpha val="43137"/>
                    </a:srgbClr>
                  </a:outerShdw>
                </a:effectLst>
              </a:rPr>
            </a:br>
            <a:r>
              <a:rPr lang="ru-RU" sz="4000" b="1" dirty="0" smtClean="0">
                <a:solidFill>
                  <a:srgbClr val="FFC000"/>
                </a:solidFill>
                <a:effectLst>
                  <a:outerShdw blurRad="38100" dist="38100" dir="2700000" algn="tl">
                    <a:srgbClr val="000000">
                      <a:alpha val="43137"/>
                    </a:srgbClr>
                  </a:outerShdw>
                </a:effectLst>
              </a:rPr>
              <a:t>Много птиц осталось здесь. </a:t>
            </a:r>
          </a:p>
          <a:p>
            <a:endParaRPr lang="ru-RU"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tapety.tja.pl/obrazki/tja_normalne/13669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lstStyle/>
          <a:p>
            <a:r>
              <a:rPr lang="ru-RU" dirty="0" smtClean="0"/>
              <a:t>Птичья столовая</a:t>
            </a:r>
            <a:endParaRPr lang="ru-RU" dirty="0"/>
          </a:p>
        </p:txBody>
      </p:sp>
      <p:sp>
        <p:nvSpPr>
          <p:cNvPr id="3" name="Содержимое 2"/>
          <p:cNvSpPr>
            <a:spLocks noGrp="1"/>
          </p:cNvSpPr>
          <p:nvPr>
            <p:ph idx="1"/>
          </p:nvPr>
        </p:nvSpPr>
        <p:spPr>
          <a:xfrm>
            <a:off x="4000496" y="4286256"/>
            <a:ext cx="5000660" cy="2286016"/>
          </a:xfrm>
        </p:spPr>
        <p:style>
          <a:lnRef idx="1">
            <a:schemeClr val="accent5"/>
          </a:lnRef>
          <a:fillRef idx="2">
            <a:schemeClr val="accent5"/>
          </a:fillRef>
          <a:effectRef idx="1">
            <a:schemeClr val="accent5"/>
          </a:effectRef>
          <a:fontRef idx="minor">
            <a:schemeClr val="dk1"/>
          </a:fontRef>
        </p:style>
        <p:txBody>
          <a:bodyPr>
            <a:noAutofit/>
          </a:bodyPr>
          <a:lstStyle/>
          <a:p>
            <a:pPr algn="ctr">
              <a:buNone/>
            </a:pPr>
            <a:r>
              <a:rPr lang="ru-RU" sz="4400" b="1" dirty="0" smtClean="0">
                <a:solidFill>
                  <a:schemeClr val="accent4">
                    <a:lumMod val="50000"/>
                  </a:schemeClr>
                </a:solidFill>
                <a:effectLst>
                  <a:outerShdw blurRad="38100" dist="38100" dir="2700000" algn="tl">
                    <a:srgbClr val="000000">
                      <a:alpha val="43137"/>
                    </a:srgbClr>
                  </a:outerShdw>
                </a:effectLst>
                <a:latin typeface="Book Antiqua" pitchFamily="18" charset="0"/>
              </a:rPr>
              <a:t>Зимующие </a:t>
            </a:r>
          </a:p>
          <a:p>
            <a:pPr algn="ctr">
              <a:buNone/>
            </a:pPr>
            <a:r>
              <a:rPr lang="ru-RU" sz="4400" b="1" dirty="0" smtClean="0">
                <a:solidFill>
                  <a:schemeClr val="accent4">
                    <a:lumMod val="50000"/>
                  </a:schemeClr>
                </a:solidFill>
                <a:effectLst>
                  <a:outerShdw blurRad="38100" dist="38100" dir="2700000" algn="tl">
                    <a:srgbClr val="000000">
                      <a:alpha val="43137"/>
                    </a:srgbClr>
                  </a:outerShdw>
                </a:effectLst>
                <a:latin typeface="Book Antiqua" pitchFamily="18" charset="0"/>
              </a:rPr>
              <a:t>птицы нашего края</a:t>
            </a:r>
            <a:endParaRPr lang="ru-RU" sz="4400" b="1" dirty="0">
              <a:solidFill>
                <a:schemeClr val="accent4">
                  <a:lumMod val="50000"/>
                </a:schemeClr>
              </a:solidFill>
              <a:effectLst>
                <a:outerShdw blurRad="38100" dist="38100" dir="2700000" algn="tl">
                  <a:srgbClr val="000000">
                    <a:alpha val="43137"/>
                  </a:srgbClr>
                </a:outerShdw>
              </a:effectLst>
              <a:latin typeface="Book Antiqua"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g.io.ua/img_aa/large/1718/31/1718311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928794" y="274638"/>
            <a:ext cx="5643602" cy="725470"/>
          </a:xfrm>
        </p:spPr>
        <p:style>
          <a:lnRef idx="1">
            <a:schemeClr val="accent4"/>
          </a:lnRef>
          <a:fillRef idx="3">
            <a:schemeClr val="accent4"/>
          </a:fillRef>
          <a:effectRef idx="2">
            <a:schemeClr val="accent4"/>
          </a:effectRef>
          <a:fontRef idx="minor">
            <a:schemeClr val="lt1"/>
          </a:fontRef>
        </p:style>
        <p:txBody>
          <a:bodyPr>
            <a:normAutofit/>
          </a:bodyPr>
          <a:lstStyle/>
          <a:p>
            <a:r>
              <a:rPr lang="ru-RU" b="1" dirty="0" smtClean="0">
                <a:solidFill>
                  <a:schemeClr val="accent2">
                    <a:lumMod val="75000"/>
                  </a:schemeClr>
                </a:solidFill>
                <a:effectLst>
                  <a:outerShdw blurRad="38100" dist="38100" dir="2700000" algn="tl">
                    <a:srgbClr val="000000">
                      <a:alpha val="43137"/>
                    </a:srgbClr>
                  </a:outerShdw>
                </a:effectLst>
              </a:rPr>
              <a:t>Зимующие птицы</a:t>
            </a:r>
            <a:endParaRPr lang="ru-RU" b="1" dirty="0">
              <a:solidFill>
                <a:schemeClr val="accent2">
                  <a:lumMod val="75000"/>
                </a:schemeClr>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lstStyle/>
          <a:p>
            <a:endParaRPr lang="ru-RU" dirty="0"/>
          </a:p>
        </p:txBody>
      </p:sp>
      <p:pic>
        <p:nvPicPr>
          <p:cNvPr id="24578" name="Picture 2" descr="http://www.birds.kz/photos/0001/010/00010468203.jpg"/>
          <p:cNvPicPr>
            <a:picLocks noChangeAspect="1" noChangeArrowheads="1"/>
          </p:cNvPicPr>
          <p:nvPr/>
        </p:nvPicPr>
        <p:blipFill>
          <a:blip r:embed="rId3" cstate="print"/>
          <a:srcRect/>
          <a:stretch>
            <a:fillRect/>
          </a:stretch>
        </p:blipFill>
        <p:spPr bwMode="auto">
          <a:xfrm>
            <a:off x="714348" y="1214422"/>
            <a:ext cx="3524275" cy="2643206"/>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pic>
        <p:nvPicPr>
          <p:cNvPr id="24580" name="Picture 4" descr="http://alcvet.ru/upload/medialibrary/bea/bea509ac0da9890ede1e835d72039e67.jpg"/>
          <p:cNvPicPr>
            <a:picLocks noChangeAspect="1" noChangeArrowheads="1"/>
          </p:cNvPicPr>
          <p:nvPr/>
        </p:nvPicPr>
        <p:blipFill>
          <a:blip r:embed="rId4" cstate="print"/>
          <a:srcRect/>
          <a:stretch>
            <a:fillRect/>
          </a:stretch>
        </p:blipFill>
        <p:spPr bwMode="auto">
          <a:xfrm>
            <a:off x="642910" y="4143380"/>
            <a:ext cx="3456675" cy="2357454"/>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pic>
        <p:nvPicPr>
          <p:cNvPr id="24582" name="Picture 6" descr="http://zmdosie.ru/images/mir-i-chelovek/svirestel.jpg"/>
          <p:cNvPicPr>
            <a:picLocks noChangeAspect="1" noChangeArrowheads="1"/>
          </p:cNvPicPr>
          <p:nvPr/>
        </p:nvPicPr>
        <p:blipFill>
          <a:blip r:embed="rId5" cstate="print"/>
          <a:srcRect/>
          <a:stretch>
            <a:fillRect/>
          </a:stretch>
        </p:blipFill>
        <p:spPr bwMode="auto">
          <a:xfrm>
            <a:off x="5000628" y="1142984"/>
            <a:ext cx="3500462" cy="2625348"/>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pic>
        <p:nvPicPr>
          <p:cNvPr id="24586" name="Picture 10" descr="http://www.stihi.ru/pics/2011/04/07/1489.jpg"/>
          <p:cNvPicPr>
            <a:picLocks noChangeAspect="1" noChangeArrowheads="1"/>
          </p:cNvPicPr>
          <p:nvPr/>
        </p:nvPicPr>
        <p:blipFill>
          <a:blip r:embed="rId6" cstate="print"/>
          <a:srcRect/>
          <a:stretch>
            <a:fillRect/>
          </a:stretch>
        </p:blipFill>
        <p:spPr bwMode="auto">
          <a:xfrm>
            <a:off x="5072066" y="4000504"/>
            <a:ext cx="3357586" cy="2470057"/>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
        <p:nvSpPr>
          <p:cNvPr id="11" name="TextBox 10"/>
          <p:cNvSpPr txBox="1"/>
          <p:nvPr/>
        </p:nvSpPr>
        <p:spPr>
          <a:xfrm>
            <a:off x="1071538" y="5786455"/>
            <a:ext cx="2500330" cy="646331"/>
          </a:xfrm>
          <a:prstGeom prst="rect">
            <a:avLst/>
          </a:prstGeom>
          <a:noFill/>
        </p:spPr>
        <p:txBody>
          <a:bodyPr wrap="square" rtlCol="0">
            <a:spAutoFit/>
          </a:bodyPr>
          <a:lstStyle/>
          <a:p>
            <a:pPr algn="ctr"/>
            <a:r>
              <a:rPr lang="ru-RU" sz="3600" b="1" dirty="0" smtClean="0">
                <a:solidFill>
                  <a:srgbClr val="FFC000"/>
                </a:solidFill>
                <a:effectLst>
                  <a:outerShdw blurRad="38100" dist="38100" dir="2700000" algn="tl">
                    <a:srgbClr val="000000">
                      <a:alpha val="43137"/>
                    </a:srgbClr>
                  </a:outerShdw>
                </a:effectLst>
              </a:rPr>
              <a:t>синица</a:t>
            </a:r>
            <a:endParaRPr lang="ru-RU" sz="3600" b="1" dirty="0">
              <a:solidFill>
                <a:srgbClr val="FFC000"/>
              </a:solidFill>
              <a:effectLst>
                <a:outerShdw blurRad="38100" dist="38100" dir="2700000" algn="tl">
                  <a:srgbClr val="000000">
                    <a:alpha val="43137"/>
                  </a:srgbClr>
                </a:outerShdw>
              </a:effectLst>
            </a:endParaRPr>
          </a:p>
        </p:txBody>
      </p:sp>
      <p:sp>
        <p:nvSpPr>
          <p:cNvPr id="12" name="TextBox 11"/>
          <p:cNvSpPr txBox="1"/>
          <p:nvPr/>
        </p:nvSpPr>
        <p:spPr>
          <a:xfrm>
            <a:off x="5572132" y="5786454"/>
            <a:ext cx="2500330" cy="707886"/>
          </a:xfrm>
          <a:prstGeom prst="rect">
            <a:avLst/>
          </a:prstGeom>
          <a:noFill/>
        </p:spPr>
        <p:txBody>
          <a:bodyPr wrap="square" rtlCol="0">
            <a:spAutoFit/>
          </a:bodyPr>
          <a:lstStyle/>
          <a:p>
            <a:pPr algn="ctr"/>
            <a:r>
              <a:rPr lang="ru-RU" sz="4000" b="1" dirty="0" smtClean="0">
                <a:solidFill>
                  <a:srgbClr val="FFC000"/>
                </a:solidFill>
                <a:effectLst>
                  <a:outerShdw blurRad="38100" dist="38100" dir="2700000" algn="tl">
                    <a:srgbClr val="000000">
                      <a:alpha val="43137"/>
                    </a:srgbClr>
                  </a:outerShdw>
                </a:effectLst>
              </a:rPr>
              <a:t>снегирь</a:t>
            </a:r>
            <a:endParaRPr lang="ru-RU" sz="4000" b="1" dirty="0">
              <a:solidFill>
                <a:srgbClr val="FFC000"/>
              </a:solidFill>
              <a:effectLst>
                <a:outerShdw blurRad="38100" dist="38100" dir="2700000" algn="tl">
                  <a:srgbClr val="000000">
                    <a:alpha val="43137"/>
                  </a:srgbClr>
                </a:outerShdw>
              </a:effectLst>
            </a:endParaRPr>
          </a:p>
        </p:txBody>
      </p:sp>
      <p:sp>
        <p:nvSpPr>
          <p:cNvPr id="13" name="TextBox 12"/>
          <p:cNvSpPr txBox="1"/>
          <p:nvPr/>
        </p:nvSpPr>
        <p:spPr>
          <a:xfrm>
            <a:off x="1214414" y="3143248"/>
            <a:ext cx="2357454" cy="707886"/>
          </a:xfrm>
          <a:prstGeom prst="rect">
            <a:avLst/>
          </a:prstGeom>
          <a:noFill/>
        </p:spPr>
        <p:txBody>
          <a:bodyPr wrap="square" rtlCol="0">
            <a:spAutoFit/>
          </a:bodyPr>
          <a:lstStyle/>
          <a:p>
            <a:pPr algn="ctr"/>
            <a:r>
              <a:rPr lang="ru-RU" sz="4000" b="1" dirty="0" smtClean="0">
                <a:solidFill>
                  <a:srgbClr val="FFC000"/>
                </a:solidFill>
                <a:effectLst>
                  <a:outerShdw blurRad="38100" dist="38100" dir="2700000" algn="tl">
                    <a:srgbClr val="000000">
                      <a:alpha val="43137"/>
                    </a:srgbClr>
                  </a:outerShdw>
                </a:effectLst>
              </a:rPr>
              <a:t>дятел</a:t>
            </a:r>
            <a:endParaRPr lang="ru-RU" sz="4000" b="1" dirty="0">
              <a:solidFill>
                <a:srgbClr val="FFC000"/>
              </a:solidFill>
              <a:effectLst>
                <a:outerShdw blurRad="38100" dist="38100" dir="2700000" algn="tl">
                  <a:srgbClr val="000000">
                    <a:alpha val="43137"/>
                  </a:srgbClr>
                </a:outerShdw>
              </a:effectLst>
            </a:endParaRPr>
          </a:p>
        </p:txBody>
      </p:sp>
      <p:sp>
        <p:nvSpPr>
          <p:cNvPr id="14" name="TextBox 13"/>
          <p:cNvSpPr txBox="1"/>
          <p:nvPr/>
        </p:nvSpPr>
        <p:spPr>
          <a:xfrm>
            <a:off x="5214942" y="3143248"/>
            <a:ext cx="2928958" cy="707886"/>
          </a:xfrm>
          <a:prstGeom prst="rect">
            <a:avLst/>
          </a:prstGeom>
          <a:noFill/>
        </p:spPr>
        <p:txBody>
          <a:bodyPr wrap="square" rtlCol="0">
            <a:spAutoFit/>
          </a:bodyPr>
          <a:lstStyle/>
          <a:p>
            <a:pPr algn="ctr"/>
            <a:r>
              <a:rPr lang="ru-RU" sz="4000" b="1" dirty="0" smtClean="0">
                <a:solidFill>
                  <a:srgbClr val="FFC000"/>
                </a:solidFill>
                <a:effectLst>
                  <a:outerShdw blurRad="38100" dist="38100" dir="2700000" algn="tl">
                    <a:srgbClr val="000000">
                      <a:alpha val="43137"/>
                    </a:srgbClr>
                  </a:outerShdw>
                </a:effectLst>
              </a:rPr>
              <a:t>свиристель</a:t>
            </a:r>
            <a:endParaRPr lang="ru-RU" sz="4000" b="1" dirty="0">
              <a:solidFill>
                <a:srgbClr val="FFC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g.io.ua/img_aa/large/1718/31/1718311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25602" name="Picture 2" descr="http://www.stihi.ru/pics/2012/12/14/6227.jpg"/>
          <p:cNvPicPr>
            <a:picLocks noChangeAspect="1" noChangeArrowheads="1"/>
          </p:cNvPicPr>
          <p:nvPr/>
        </p:nvPicPr>
        <p:blipFill>
          <a:blip r:embed="rId3" cstate="print"/>
          <a:srcRect/>
          <a:stretch>
            <a:fillRect/>
          </a:stretch>
        </p:blipFill>
        <p:spPr bwMode="auto">
          <a:xfrm>
            <a:off x="428596" y="3714752"/>
            <a:ext cx="3974745" cy="2643206"/>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
        <p:nvSpPr>
          <p:cNvPr id="7" name="TextBox 6"/>
          <p:cNvSpPr txBox="1"/>
          <p:nvPr/>
        </p:nvSpPr>
        <p:spPr>
          <a:xfrm>
            <a:off x="714348" y="5500702"/>
            <a:ext cx="3286148" cy="707886"/>
          </a:xfrm>
          <a:prstGeom prst="rect">
            <a:avLst/>
          </a:prstGeom>
          <a:noFill/>
        </p:spPr>
        <p:txBody>
          <a:bodyPr wrap="square" rtlCol="0">
            <a:spAutoFit/>
          </a:bodyPr>
          <a:lstStyle/>
          <a:p>
            <a:pPr algn="ctr"/>
            <a:r>
              <a:rPr lang="ru-RU" sz="4000" b="1" dirty="0" smtClean="0">
                <a:solidFill>
                  <a:srgbClr val="FFC000"/>
                </a:solidFill>
                <a:effectLst>
                  <a:outerShdw blurRad="38100" dist="38100" dir="2700000" algn="tl">
                    <a:srgbClr val="000000">
                      <a:alpha val="43137"/>
                    </a:srgbClr>
                  </a:outerShdw>
                </a:effectLst>
              </a:rPr>
              <a:t>сорока</a:t>
            </a:r>
            <a:endParaRPr lang="ru-RU" sz="4000" b="1" dirty="0">
              <a:solidFill>
                <a:srgbClr val="FFC000"/>
              </a:solidFill>
              <a:effectLst>
                <a:outerShdw blurRad="38100" dist="38100" dir="2700000" algn="tl">
                  <a:srgbClr val="000000">
                    <a:alpha val="43137"/>
                  </a:srgbClr>
                </a:outerShdw>
              </a:effectLst>
            </a:endParaRPr>
          </a:p>
        </p:txBody>
      </p:sp>
      <p:pic>
        <p:nvPicPr>
          <p:cNvPr id="25608" name="Picture 8" descr="http://img-fotki.yandex.ru/get/4512/oko7.17/0_58859_319b6bd9_-2-L.jpg"/>
          <p:cNvPicPr>
            <a:picLocks noChangeAspect="1" noChangeArrowheads="1"/>
          </p:cNvPicPr>
          <p:nvPr/>
        </p:nvPicPr>
        <p:blipFill>
          <a:blip r:embed="rId4" cstate="print"/>
          <a:srcRect/>
          <a:stretch>
            <a:fillRect/>
          </a:stretch>
        </p:blipFill>
        <p:spPr bwMode="auto">
          <a:xfrm>
            <a:off x="4929190" y="500042"/>
            <a:ext cx="3501242" cy="2562910"/>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
        <p:nvSpPr>
          <p:cNvPr id="12" name="TextBox 11"/>
          <p:cNvSpPr txBox="1"/>
          <p:nvPr/>
        </p:nvSpPr>
        <p:spPr>
          <a:xfrm>
            <a:off x="5500694" y="2285992"/>
            <a:ext cx="2214578" cy="707886"/>
          </a:xfrm>
          <a:prstGeom prst="rect">
            <a:avLst/>
          </a:prstGeom>
          <a:noFill/>
        </p:spPr>
        <p:txBody>
          <a:bodyPr wrap="square" rtlCol="0">
            <a:spAutoFit/>
          </a:bodyPr>
          <a:lstStyle/>
          <a:p>
            <a:pPr algn="ctr"/>
            <a:r>
              <a:rPr lang="ru-RU" sz="4000" b="1" dirty="0" smtClean="0">
                <a:solidFill>
                  <a:srgbClr val="FFC000"/>
                </a:solidFill>
                <a:effectLst>
                  <a:outerShdw blurRad="38100" dist="38100" dir="2700000" algn="tl">
                    <a:srgbClr val="000000">
                      <a:alpha val="43137"/>
                    </a:srgbClr>
                  </a:outerShdw>
                </a:effectLst>
              </a:rPr>
              <a:t>голубь</a:t>
            </a:r>
            <a:endParaRPr lang="ru-RU" sz="4000" b="1" dirty="0">
              <a:solidFill>
                <a:srgbClr val="FFC000"/>
              </a:solidFill>
              <a:effectLst>
                <a:outerShdw blurRad="38100" dist="38100" dir="2700000" algn="tl">
                  <a:srgbClr val="000000">
                    <a:alpha val="43137"/>
                  </a:srgbClr>
                </a:outerShdw>
              </a:effectLst>
            </a:endParaRPr>
          </a:p>
        </p:txBody>
      </p:sp>
      <p:pic>
        <p:nvPicPr>
          <p:cNvPr id="13" name="Picture 2" descr="http://positime.ru/wp-content/uploads/2014/02/jackdaw-800x619.jpg"/>
          <p:cNvPicPr>
            <a:picLocks noChangeAspect="1" noChangeArrowheads="1"/>
          </p:cNvPicPr>
          <p:nvPr/>
        </p:nvPicPr>
        <p:blipFill>
          <a:blip r:embed="rId5" cstate="print"/>
          <a:srcRect/>
          <a:stretch>
            <a:fillRect/>
          </a:stretch>
        </p:blipFill>
        <p:spPr bwMode="auto">
          <a:xfrm>
            <a:off x="5000628" y="3571876"/>
            <a:ext cx="3508425" cy="2714644"/>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
        <p:nvSpPr>
          <p:cNvPr id="14" name="TextBox 13"/>
          <p:cNvSpPr txBox="1"/>
          <p:nvPr/>
        </p:nvSpPr>
        <p:spPr>
          <a:xfrm>
            <a:off x="5786446" y="5572140"/>
            <a:ext cx="2143140" cy="707886"/>
          </a:xfrm>
          <a:prstGeom prst="rect">
            <a:avLst/>
          </a:prstGeom>
          <a:noFill/>
        </p:spPr>
        <p:txBody>
          <a:bodyPr wrap="square" rtlCol="0">
            <a:spAutoFit/>
          </a:bodyPr>
          <a:lstStyle/>
          <a:p>
            <a:pPr algn="ctr"/>
            <a:r>
              <a:rPr lang="ru-RU" sz="4000" b="1" dirty="0" smtClean="0">
                <a:solidFill>
                  <a:srgbClr val="FFC000"/>
                </a:solidFill>
                <a:effectLst>
                  <a:outerShdw blurRad="38100" dist="38100" dir="2700000" algn="tl">
                    <a:srgbClr val="000000">
                      <a:alpha val="43137"/>
                    </a:srgbClr>
                  </a:outerShdw>
                </a:effectLst>
              </a:rPr>
              <a:t>галка</a:t>
            </a:r>
            <a:endParaRPr lang="ru-RU" sz="4000" b="1" dirty="0">
              <a:solidFill>
                <a:srgbClr val="FFC000"/>
              </a:solidFill>
              <a:effectLst>
                <a:outerShdw blurRad="38100" dist="38100" dir="2700000" algn="tl">
                  <a:srgbClr val="000000">
                    <a:alpha val="43137"/>
                  </a:srgbClr>
                </a:outerShdw>
              </a:effectLst>
            </a:endParaRPr>
          </a:p>
        </p:txBody>
      </p:sp>
      <p:pic>
        <p:nvPicPr>
          <p:cNvPr id="15" name="Picture 4" descr="http://www.metod-kopilka.ru/images/doc/8/52393/2/img8.jpg"/>
          <p:cNvPicPr>
            <a:picLocks noChangeAspect="1" noChangeArrowheads="1"/>
          </p:cNvPicPr>
          <p:nvPr/>
        </p:nvPicPr>
        <p:blipFill>
          <a:blip r:embed="rId6" cstate="print"/>
          <a:srcRect/>
          <a:stretch>
            <a:fillRect/>
          </a:stretch>
        </p:blipFill>
        <p:spPr bwMode="auto">
          <a:xfrm>
            <a:off x="785786" y="571480"/>
            <a:ext cx="3619525" cy="2714644"/>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
        <p:nvSpPr>
          <p:cNvPr id="16" name="TextBox 15"/>
          <p:cNvSpPr txBox="1"/>
          <p:nvPr/>
        </p:nvSpPr>
        <p:spPr>
          <a:xfrm>
            <a:off x="1214414" y="2571744"/>
            <a:ext cx="2714644" cy="707886"/>
          </a:xfrm>
          <a:prstGeom prst="rect">
            <a:avLst/>
          </a:prstGeom>
          <a:noFill/>
        </p:spPr>
        <p:txBody>
          <a:bodyPr wrap="square" rtlCol="0">
            <a:spAutoFit/>
          </a:bodyPr>
          <a:lstStyle/>
          <a:p>
            <a:pPr algn="ctr"/>
            <a:r>
              <a:rPr lang="ru-RU" sz="4000" b="1" dirty="0" smtClean="0">
                <a:solidFill>
                  <a:srgbClr val="FFC000"/>
                </a:solidFill>
                <a:effectLst>
                  <a:outerShdw blurRad="38100" dist="38100" dir="2700000" algn="tl">
                    <a:srgbClr val="000000">
                      <a:alpha val="43137"/>
                    </a:srgbClr>
                  </a:outerShdw>
                </a:effectLst>
              </a:rPr>
              <a:t>воробей</a:t>
            </a:r>
            <a:endParaRPr lang="ru-RU" sz="4000" b="1" dirty="0">
              <a:solidFill>
                <a:srgbClr val="FFC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g.io.ua/img_aa/large/1718/31/1718311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5" name="Picture 4" descr="http://img0.liveinternet.ru/images/attach/b/3/10/259/10259121_917PICT0820.jpg"/>
          <p:cNvPicPr>
            <a:picLocks noChangeAspect="1" noChangeArrowheads="1"/>
          </p:cNvPicPr>
          <p:nvPr/>
        </p:nvPicPr>
        <p:blipFill>
          <a:blip r:embed="rId3" cstate="print"/>
          <a:srcRect/>
          <a:stretch>
            <a:fillRect/>
          </a:stretch>
        </p:blipFill>
        <p:spPr bwMode="auto">
          <a:xfrm>
            <a:off x="571472" y="3643314"/>
            <a:ext cx="3619526" cy="2714644"/>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
        <p:nvSpPr>
          <p:cNvPr id="6" name="TextBox 5"/>
          <p:cNvSpPr txBox="1"/>
          <p:nvPr/>
        </p:nvSpPr>
        <p:spPr>
          <a:xfrm>
            <a:off x="928662" y="5500702"/>
            <a:ext cx="3000396" cy="707886"/>
          </a:xfrm>
          <a:prstGeom prst="rect">
            <a:avLst/>
          </a:prstGeom>
          <a:noFill/>
        </p:spPr>
        <p:txBody>
          <a:bodyPr wrap="square" rtlCol="0">
            <a:spAutoFit/>
          </a:bodyPr>
          <a:lstStyle/>
          <a:p>
            <a:r>
              <a:rPr lang="ru-RU" sz="4000" b="1" dirty="0" smtClean="0">
                <a:solidFill>
                  <a:srgbClr val="FFC000"/>
                </a:solidFill>
                <a:effectLst>
                  <a:outerShdw blurRad="38100" dist="38100" dir="2700000" algn="tl">
                    <a:srgbClr val="000000">
                      <a:alpha val="43137"/>
                    </a:srgbClr>
                  </a:outerShdw>
                </a:effectLst>
              </a:rPr>
              <a:t>поползень</a:t>
            </a:r>
            <a:endParaRPr lang="ru-RU" sz="4000" b="1" dirty="0">
              <a:solidFill>
                <a:srgbClr val="FFC000"/>
              </a:solidFill>
              <a:effectLst>
                <a:outerShdw blurRad="38100" dist="38100" dir="2700000" algn="tl">
                  <a:srgbClr val="000000">
                    <a:alpha val="43137"/>
                  </a:srgbClr>
                </a:outerShdw>
              </a:effectLst>
            </a:endParaRPr>
          </a:p>
        </p:txBody>
      </p:sp>
      <p:pic>
        <p:nvPicPr>
          <p:cNvPr id="27652" name="Picture 4" descr="http://namonitore.ru/uploads/catalog/birds/klest_1400.jpg"/>
          <p:cNvPicPr>
            <a:picLocks noChangeAspect="1" noChangeArrowheads="1"/>
          </p:cNvPicPr>
          <p:nvPr/>
        </p:nvPicPr>
        <p:blipFill>
          <a:blip r:embed="rId4" cstate="print"/>
          <a:srcRect/>
          <a:stretch>
            <a:fillRect/>
          </a:stretch>
        </p:blipFill>
        <p:spPr bwMode="auto">
          <a:xfrm>
            <a:off x="714348" y="571480"/>
            <a:ext cx="3643338" cy="2732504"/>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
        <p:nvSpPr>
          <p:cNvPr id="10" name="TextBox 9"/>
          <p:cNvSpPr txBox="1"/>
          <p:nvPr/>
        </p:nvSpPr>
        <p:spPr>
          <a:xfrm>
            <a:off x="857224" y="2357430"/>
            <a:ext cx="2286016" cy="707886"/>
          </a:xfrm>
          <a:prstGeom prst="rect">
            <a:avLst/>
          </a:prstGeom>
          <a:noFill/>
        </p:spPr>
        <p:txBody>
          <a:bodyPr wrap="square" rtlCol="0">
            <a:spAutoFit/>
          </a:bodyPr>
          <a:lstStyle/>
          <a:p>
            <a:pPr algn="ctr"/>
            <a:r>
              <a:rPr lang="ru-RU" sz="4000" b="1" dirty="0" smtClean="0">
                <a:solidFill>
                  <a:srgbClr val="FFC000"/>
                </a:solidFill>
                <a:effectLst>
                  <a:outerShdw blurRad="38100" dist="38100" dir="2700000" algn="tl">
                    <a:srgbClr val="000000">
                      <a:alpha val="43137"/>
                    </a:srgbClr>
                  </a:outerShdw>
                </a:effectLst>
              </a:rPr>
              <a:t>клёст</a:t>
            </a:r>
            <a:endParaRPr lang="ru-RU" sz="4000" b="1" dirty="0">
              <a:solidFill>
                <a:srgbClr val="FFC000"/>
              </a:solidFill>
              <a:effectLst>
                <a:outerShdw blurRad="38100" dist="38100" dir="2700000" algn="tl">
                  <a:srgbClr val="000000">
                    <a:alpha val="43137"/>
                  </a:srgbClr>
                </a:outerShdw>
              </a:effectLst>
            </a:endParaRPr>
          </a:p>
        </p:txBody>
      </p:sp>
      <p:pic>
        <p:nvPicPr>
          <p:cNvPr id="27654" name="Picture 6" descr="http://www.photoforum.ru/f/photo.th/000/721/721890_53.th.jpg"/>
          <p:cNvPicPr>
            <a:picLocks noChangeAspect="1" noChangeArrowheads="1"/>
          </p:cNvPicPr>
          <p:nvPr/>
        </p:nvPicPr>
        <p:blipFill>
          <a:blip r:embed="rId5" cstate="print"/>
          <a:srcRect/>
          <a:stretch>
            <a:fillRect/>
          </a:stretch>
        </p:blipFill>
        <p:spPr bwMode="auto">
          <a:xfrm>
            <a:off x="5000628" y="500042"/>
            <a:ext cx="3643338" cy="2732504"/>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
        <p:nvSpPr>
          <p:cNvPr id="12" name="TextBox 11"/>
          <p:cNvSpPr txBox="1"/>
          <p:nvPr/>
        </p:nvSpPr>
        <p:spPr>
          <a:xfrm>
            <a:off x="5572132" y="2500306"/>
            <a:ext cx="2714644" cy="707886"/>
          </a:xfrm>
          <a:prstGeom prst="rect">
            <a:avLst/>
          </a:prstGeom>
          <a:noFill/>
        </p:spPr>
        <p:txBody>
          <a:bodyPr wrap="square" rtlCol="0">
            <a:spAutoFit/>
          </a:bodyPr>
          <a:lstStyle/>
          <a:p>
            <a:pPr algn="ctr"/>
            <a:r>
              <a:rPr lang="ru-RU" sz="4000" b="1" dirty="0" smtClean="0">
                <a:solidFill>
                  <a:srgbClr val="FFC000"/>
                </a:solidFill>
                <a:effectLst>
                  <a:outerShdw blurRad="38100" dist="38100" dir="2700000" algn="tl">
                    <a:srgbClr val="000000">
                      <a:alpha val="43137"/>
                    </a:srgbClr>
                  </a:outerShdw>
                </a:effectLst>
              </a:rPr>
              <a:t>зяблик</a:t>
            </a:r>
            <a:endParaRPr lang="ru-RU" sz="4000" b="1" dirty="0">
              <a:solidFill>
                <a:srgbClr val="FFC000"/>
              </a:solidFill>
              <a:effectLst>
                <a:outerShdw blurRad="38100" dist="38100" dir="2700000" algn="tl">
                  <a:srgbClr val="000000">
                    <a:alpha val="43137"/>
                  </a:srgbClr>
                </a:outerShdw>
              </a:effectLst>
            </a:endParaRPr>
          </a:p>
        </p:txBody>
      </p:sp>
      <p:pic>
        <p:nvPicPr>
          <p:cNvPr id="13" name="Picture 6" descr="http://forum.na-svyazi.ru/index.php?act=Attach&amp;type=post&amp;id=482403"/>
          <p:cNvPicPr>
            <a:picLocks noChangeAspect="1" noChangeArrowheads="1"/>
          </p:cNvPicPr>
          <p:nvPr/>
        </p:nvPicPr>
        <p:blipFill>
          <a:blip r:embed="rId6" cstate="print"/>
          <a:srcRect/>
          <a:stretch>
            <a:fillRect/>
          </a:stretch>
        </p:blipFill>
        <p:spPr bwMode="auto">
          <a:xfrm>
            <a:off x="4929190" y="3500438"/>
            <a:ext cx="3714776" cy="2786083"/>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
        <p:nvSpPr>
          <p:cNvPr id="15" name="TextBox 14"/>
          <p:cNvSpPr txBox="1"/>
          <p:nvPr/>
        </p:nvSpPr>
        <p:spPr>
          <a:xfrm>
            <a:off x="6072198" y="5429264"/>
            <a:ext cx="1571636" cy="769441"/>
          </a:xfrm>
          <a:prstGeom prst="rect">
            <a:avLst/>
          </a:prstGeom>
          <a:noFill/>
        </p:spPr>
        <p:txBody>
          <a:bodyPr wrap="square" rtlCol="0">
            <a:spAutoFit/>
          </a:bodyPr>
          <a:lstStyle/>
          <a:p>
            <a:pPr algn="ctr"/>
            <a:r>
              <a:rPr lang="ru-RU" sz="4400" b="1" dirty="0" smtClean="0">
                <a:solidFill>
                  <a:srgbClr val="FFC000"/>
                </a:solidFill>
                <a:effectLst>
                  <a:outerShdw blurRad="38100" dist="38100" dir="2700000" algn="tl">
                    <a:srgbClr val="000000">
                      <a:alpha val="43137"/>
                    </a:srgbClr>
                  </a:outerShdw>
                </a:effectLst>
              </a:rPr>
              <a:t>сова</a:t>
            </a:r>
            <a:endParaRPr lang="ru-RU" sz="4400" b="1" dirty="0">
              <a:solidFill>
                <a:srgbClr val="FFC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avatars.mds.yandex.net/get-afishanew/35821/1020a07cbaa4b27bf76c5dd784a189a9/orig"/>
          <p:cNvPicPr>
            <a:picLocks noChangeAspect="1" noChangeArrowheads="1"/>
          </p:cNvPicPr>
          <p:nvPr/>
        </p:nvPicPr>
        <p:blipFill>
          <a:blip r:embed="rId2" cstate="print"/>
          <a:srcRect/>
          <a:stretch>
            <a:fillRect/>
          </a:stretch>
        </p:blipFill>
        <p:spPr bwMode="auto">
          <a:xfrm>
            <a:off x="4429124" y="3429000"/>
            <a:ext cx="4463559" cy="3071834"/>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
        <p:nvSpPr>
          <p:cNvPr id="2" name="Заголовок 1"/>
          <p:cNvSpPr>
            <a:spLocks noGrp="1"/>
          </p:cNvSpPr>
          <p:nvPr>
            <p:ph type="title"/>
          </p:nvPr>
        </p:nvSpPr>
        <p:spPr>
          <a:xfrm>
            <a:off x="2357422" y="274638"/>
            <a:ext cx="6572296" cy="1725602"/>
          </a:xfrm>
        </p:spPr>
        <p:txBody>
          <a:bodyPr>
            <a:normAutofit fontScale="90000"/>
          </a:bodyPr>
          <a:lstStyle/>
          <a:p>
            <a:r>
              <a:rPr lang="ru-RU" sz="5400" b="1" dirty="0" smtClean="0">
                <a:solidFill>
                  <a:srgbClr val="FFC000"/>
                </a:solidFill>
                <a:effectLst>
                  <a:outerShdw blurRad="38100" dist="38100" dir="2700000" algn="tl">
                    <a:srgbClr val="000000">
                      <a:alpha val="43137"/>
                    </a:srgbClr>
                  </a:outerShdw>
                </a:effectLst>
                <a:latin typeface="Book Antiqua" pitchFamily="18" charset="0"/>
              </a:rPr>
              <a:t>Как помочь </a:t>
            </a:r>
            <a:br>
              <a:rPr lang="ru-RU" sz="5400" b="1" dirty="0" smtClean="0">
                <a:solidFill>
                  <a:srgbClr val="FFC000"/>
                </a:solidFill>
                <a:effectLst>
                  <a:outerShdw blurRad="38100" dist="38100" dir="2700000" algn="tl">
                    <a:srgbClr val="000000">
                      <a:alpha val="43137"/>
                    </a:srgbClr>
                  </a:outerShdw>
                </a:effectLst>
                <a:latin typeface="Book Antiqua" pitchFamily="18" charset="0"/>
              </a:rPr>
            </a:br>
            <a:r>
              <a:rPr lang="ru-RU" sz="5400" b="1" dirty="0" smtClean="0">
                <a:solidFill>
                  <a:srgbClr val="FFC000"/>
                </a:solidFill>
                <a:effectLst>
                  <a:outerShdw blurRad="38100" dist="38100" dir="2700000" algn="tl">
                    <a:srgbClr val="000000">
                      <a:alpha val="43137"/>
                    </a:srgbClr>
                  </a:outerShdw>
                </a:effectLst>
                <a:latin typeface="Book Antiqua" pitchFamily="18" charset="0"/>
              </a:rPr>
              <a:t>птицам зимой</a:t>
            </a:r>
            <a:endParaRPr lang="ru-RU" sz="5400" b="1" dirty="0">
              <a:solidFill>
                <a:srgbClr val="FFC000"/>
              </a:solidFill>
              <a:effectLst>
                <a:outerShdw blurRad="38100" dist="38100" dir="2700000" algn="tl">
                  <a:srgbClr val="000000">
                    <a:alpha val="43137"/>
                  </a:srgbClr>
                </a:outerShdw>
              </a:effectLst>
              <a:latin typeface="Book Antiqua" pitchFamily="18" charset="0"/>
            </a:endParaRPr>
          </a:p>
        </p:txBody>
      </p:sp>
      <p:sp>
        <p:nvSpPr>
          <p:cNvPr id="3" name="Содержимое 2"/>
          <p:cNvSpPr>
            <a:spLocks noGrp="1"/>
          </p:cNvSpPr>
          <p:nvPr>
            <p:ph idx="1"/>
          </p:nvPr>
        </p:nvSpPr>
        <p:spPr>
          <a:xfrm>
            <a:off x="214282" y="1600200"/>
            <a:ext cx="6858048" cy="4472006"/>
          </a:xfrm>
        </p:spPr>
        <p:txBody>
          <a:bodyPr>
            <a:noAutofit/>
          </a:bodyPr>
          <a:lstStyle/>
          <a:p>
            <a:pPr>
              <a:buNone/>
            </a:pPr>
            <a:r>
              <a:rPr lang="ru-RU" sz="3200" b="1" dirty="0" smtClean="0">
                <a:solidFill>
                  <a:schemeClr val="accent3">
                    <a:lumMod val="60000"/>
                    <a:lumOff val="40000"/>
                  </a:schemeClr>
                </a:solidFill>
                <a:effectLst>
                  <a:outerShdw blurRad="38100" dist="38100" dir="2700000" algn="tl">
                    <a:srgbClr val="000000">
                      <a:alpha val="43137"/>
                    </a:srgbClr>
                  </a:outerShdw>
                </a:effectLst>
              </a:rPr>
              <a:t>               </a:t>
            </a:r>
          </a:p>
          <a:p>
            <a:pPr>
              <a:buNone/>
            </a:pPr>
            <a:r>
              <a:rPr lang="ru-RU" sz="3200" b="1" dirty="0" smtClean="0">
                <a:solidFill>
                  <a:schemeClr val="accent3">
                    <a:lumMod val="60000"/>
                    <a:lumOff val="40000"/>
                  </a:schemeClr>
                </a:solidFill>
                <a:effectLst>
                  <a:outerShdw blurRad="38100" dist="38100" dir="2700000" algn="tl">
                    <a:srgbClr val="000000">
                      <a:alpha val="43137"/>
                    </a:srgbClr>
                  </a:outerShdw>
                </a:effectLst>
              </a:rPr>
              <a:t>Мы для птиц  кормушки ставим</a:t>
            </a:r>
          </a:p>
          <a:p>
            <a:pPr>
              <a:buNone/>
            </a:pPr>
            <a:r>
              <a:rPr lang="ru-RU" sz="3200" b="1" dirty="0" smtClean="0">
                <a:solidFill>
                  <a:schemeClr val="accent3">
                    <a:lumMod val="60000"/>
                    <a:lumOff val="40000"/>
                  </a:schemeClr>
                </a:solidFill>
                <a:effectLst>
                  <a:outerShdw blurRad="38100" dist="38100" dir="2700000" algn="tl">
                    <a:srgbClr val="000000">
                      <a:alpha val="43137"/>
                    </a:srgbClr>
                  </a:outerShdw>
                </a:effectLst>
              </a:rPr>
              <a:t>Насыпаем в них корма.</a:t>
            </a:r>
          </a:p>
          <a:p>
            <a:pPr>
              <a:buNone/>
            </a:pPr>
            <a:r>
              <a:rPr lang="ru-RU" sz="3200" b="1" dirty="0" smtClean="0">
                <a:solidFill>
                  <a:schemeClr val="accent3">
                    <a:lumMod val="60000"/>
                    <a:lumOff val="40000"/>
                  </a:schemeClr>
                </a:solidFill>
                <a:effectLst>
                  <a:outerShdw blurRad="38100" dist="38100" dir="2700000" algn="tl">
                    <a:srgbClr val="000000">
                      <a:alpha val="43137"/>
                    </a:srgbClr>
                  </a:outerShdw>
                </a:effectLst>
              </a:rPr>
              <a:t>И поют пичуги наши:</a:t>
            </a:r>
          </a:p>
          <a:p>
            <a:pPr>
              <a:buNone/>
            </a:pPr>
            <a:r>
              <a:rPr lang="ru-RU" sz="3200" b="1" dirty="0" smtClean="0">
                <a:solidFill>
                  <a:schemeClr val="accent3">
                    <a:lumMod val="60000"/>
                    <a:lumOff val="40000"/>
                  </a:schemeClr>
                </a:solidFill>
                <a:effectLst>
                  <a:outerShdw blurRad="38100" dist="38100" dir="2700000" algn="tl">
                    <a:srgbClr val="000000">
                      <a:alpha val="43137"/>
                    </a:srgbClr>
                  </a:outerShdw>
                </a:effectLst>
              </a:rPr>
              <a:t>Здравствуй, </a:t>
            </a:r>
          </a:p>
          <a:p>
            <a:pPr>
              <a:buNone/>
            </a:pPr>
            <a:r>
              <a:rPr lang="ru-RU" sz="3200" b="1" dirty="0" smtClean="0">
                <a:solidFill>
                  <a:schemeClr val="accent3">
                    <a:lumMod val="60000"/>
                    <a:lumOff val="40000"/>
                  </a:schemeClr>
                </a:solidFill>
                <a:effectLst>
                  <a:outerShdw blurRad="38100" dist="38100" dir="2700000" algn="tl">
                    <a:srgbClr val="000000">
                      <a:alpha val="43137"/>
                    </a:srgbClr>
                  </a:outerShdw>
                </a:effectLst>
              </a:rPr>
              <a:t>зимушка – зима!</a:t>
            </a:r>
            <a:endParaRPr lang="ru-RU" sz="3200" b="1" dirty="0">
              <a:solidFill>
                <a:schemeClr val="accent3">
                  <a:lumMod val="60000"/>
                  <a:lumOff val="40000"/>
                </a:schemeClr>
              </a:solidFill>
              <a:effectLst>
                <a:outerShdw blurRad="38100" dist="38100" dir="2700000" algn="tl">
                  <a:srgbClr val="000000">
                    <a:alpha val="43137"/>
                  </a:srgbClr>
                </a:outerShdw>
              </a:effectLst>
            </a:endParaRPr>
          </a:p>
        </p:txBody>
      </p:sp>
      <p:pic>
        <p:nvPicPr>
          <p:cNvPr id="1034" name="Picture 10" descr="http://img-fotki.yandex.ru/get/6613/16969765.6b/0_69796_c93c146b_M.png"/>
          <p:cNvPicPr>
            <a:picLocks noChangeAspect="1" noChangeArrowheads="1"/>
          </p:cNvPicPr>
          <p:nvPr/>
        </p:nvPicPr>
        <p:blipFill>
          <a:blip r:embed="rId3" cstate="print"/>
          <a:srcRect/>
          <a:stretch>
            <a:fillRect/>
          </a:stretch>
        </p:blipFill>
        <p:spPr bwMode="auto">
          <a:xfrm rot="21181795">
            <a:off x="5486044" y="3879737"/>
            <a:ext cx="901436" cy="1150769"/>
          </a:xfrm>
          <a:prstGeom prst="rect">
            <a:avLst/>
          </a:prstGeom>
          <a:noFill/>
        </p:spPr>
      </p:pic>
      <p:pic>
        <p:nvPicPr>
          <p:cNvPr id="1036" name="Picture 12" descr="http://www.playcast.ru/uploads/2014/12/11/11042548.png"/>
          <p:cNvPicPr>
            <a:picLocks noChangeAspect="1" noChangeArrowheads="1"/>
          </p:cNvPicPr>
          <p:nvPr/>
        </p:nvPicPr>
        <p:blipFill>
          <a:blip r:embed="rId4" cstate="print"/>
          <a:srcRect/>
          <a:stretch>
            <a:fillRect/>
          </a:stretch>
        </p:blipFill>
        <p:spPr bwMode="auto">
          <a:xfrm>
            <a:off x="7786710" y="4643446"/>
            <a:ext cx="943795" cy="714380"/>
          </a:xfrm>
          <a:prstGeom prst="rect">
            <a:avLst/>
          </a:prstGeom>
          <a:noFill/>
        </p:spPr>
      </p:pic>
      <p:pic>
        <p:nvPicPr>
          <p:cNvPr id="1038" name="Picture 14" descr="http://www.playcast.ru/uploads/2013/11/24/6654866.png"/>
          <p:cNvPicPr>
            <a:picLocks noChangeAspect="1" noChangeArrowheads="1"/>
          </p:cNvPicPr>
          <p:nvPr/>
        </p:nvPicPr>
        <p:blipFill>
          <a:blip r:embed="rId5" cstate="print"/>
          <a:srcRect/>
          <a:stretch>
            <a:fillRect/>
          </a:stretch>
        </p:blipFill>
        <p:spPr bwMode="auto">
          <a:xfrm>
            <a:off x="4643438" y="4071942"/>
            <a:ext cx="779567" cy="1285884"/>
          </a:xfrm>
          <a:prstGeom prst="rect">
            <a:avLst/>
          </a:prstGeom>
          <a:noFill/>
        </p:spPr>
      </p:pic>
      <p:pic>
        <p:nvPicPr>
          <p:cNvPr id="1040" name="Picture 16" descr="http://www.playcast.ru/uploads/2015/10/09/15387654.png"/>
          <p:cNvPicPr>
            <a:picLocks noChangeAspect="1" noChangeArrowheads="1"/>
          </p:cNvPicPr>
          <p:nvPr/>
        </p:nvPicPr>
        <p:blipFill>
          <a:blip r:embed="rId6" cstate="print"/>
          <a:srcRect/>
          <a:stretch>
            <a:fillRect/>
          </a:stretch>
        </p:blipFill>
        <p:spPr bwMode="auto">
          <a:xfrm>
            <a:off x="357158" y="500042"/>
            <a:ext cx="2241778" cy="1785950"/>
          </a:xfrm>
          <a:prstGeom prst="rect">
            <a:avLst/>
          </a:prstGeom>
          <a:noFill/>
        </p:spPr>
      </p:pic>
      <p:pic>
        <p:nvPicPr>
          <p:cNvPr id="1042" name="Picture 18" descr="http://www.playcast.ru/uploads/2015/10/08/15378224.gif"/>
          <p:cNvPicPr>
            <a:picLocks noChangeAspect="1" noChangeArrowheads="1" noCrop="1"/>
          </p:cNvPicPr>
          <p:nvPr/>
        </p:nvPicPr>
        <p:blipFill>
          <a:blip r:embed="rId7" cstate="print"/>
          <a:srcRect/>
          <a:stretch>
            <a:fillRect/>
          </a:stretch>
        </p:blipFill>
        <p:spPr bwMode="auto">
          <a:xfrm>
            <a:off x="7786710" y="571480"/>
            <a:ext cx="1171575" cy="1428750"/>
          </a:xfrm>
          <a:prstGeom prst="rect">
            <a:avLst/>
          </a:prstGeom>
          <a:noFill/>
        </p:spPr>
      </p:pic>
      <p:pic>
        <p:nvPicPr>
          <p:cNvPr id="1044" name="Picture 20" descr="http://www.playcast.ru/uploads/2015/10/08/15378224.gif"/>
          <p:cNvPicPr>
            <a:picLocks noChangeAspect="1" noChangeArrowheads="1" noCrop="1"/>
          </p:cNvPicPr>
          <p:nvPr/>
        </p:nvPicPr>
        <p:blipFill>
          <a:blip r:embed="rId7" cstate="print"/>
          <a:srcRect/>
          <a:stretch>
            <a:fillRect/>
          </a:stretch>
        </p:blipFill>
        <p:spPr bwMode="auto">
          <a:xfrm>
            <a:off x="1928794" y="500042"/>
            <a:ext cx="1171575" cy="1428750"/>
          </a:xfrm>
          <a:prstGeom prst="rect">
            <a:avLst/>
          </a:prstGeom>
          <a:noFill/>
        </p:spPr>
      </p:pic>
      <p:pic>
        <p:nvPicPr>
          <p:cNvPr id="1046" name="Picture 22" descr="http://www.playcast.ru/uploads/2015/10/08/15378224.gif"/>
          <p:cNvPicPr>
            <a:picLocks noChangeAspect="1" noChangeArrowheads="1" noCrop="1"/>
          </p:cNvPicPr>
          <p:nvPr/>
        </p:nvPicPr>
        <p:blipFill>
          <a:blip r:embed="rId7" cstate="print"/>
          <a:srcRect/>
          <a:stretch>
            <a:fillRect/>
          </a:stretch>
        </p:blipFill>
        <p:spPr bwMode="auto">
          <a:xfrm>
            <a:off x="3357554" y="500042"/>
            <a:ext cx="1171575" cy="1428750"/>
          </a:xfrm>
          <a:prstGeom prst="rect">
            <a:avLst/>
          </a:prstGeom>
          <a:noFill/>
        </p:spPr>
      </p:pic>
      <p:pic>
        <p:nvPicPr>
          <p:cNvPr id="1048" name="Picture 24" descr="http://www.playcast.ru/uploads/2015/10/08/15378224.gif"/>
          <p:cNvPicPr>
            <a:picLocks noChangeAspect="1" noChangeArrowheads="1" noCrop="1"/>
          </p:cNvPicPr>
          <p:nvPr/>
        </p:nvPicPr>
        <p:blipFill>
          <a:blip r:embed="rId7" cstate="print"/>
          <a:srcRect/>
          <a:stretch>
            <a:fillRect/>
          </a:stretch>
        </p:blipFill>
        <p:spPr bwMode="auto">
          <a:xfrm>
            <a:off x="4786314" y="500042"/>
            <a:ext cx="1171575" cy="1428750"/>
          </a:xfrm>
          <a:prstGeom prst="rect">
            <a:avLst/>
          </a:prstGeom>
          <a:noFill/>
        </p:spPr>
      </p:pic>
      <p:pic>
        <p:nvPicPr>
          <p:cNvPr id="1050" name="Picture 26" descr="http://www.playcast.ru/uploads/2015/10/08/15378224.gif"/>
          <p:cNvPicPr>
            <a:picLocks noChangeAspect="1" noChangeArrowheads="1" noCrop="1"/>
          </p:cNvPicPr>
          <p:nvPr/>
        </p:nvPicPr>
        <p:blipFill>
          <a:blip r:embed="rId7" cstate="print"/>
          <a:srcRect/>
          <a:stretch>
            <a:fillRect/>
          </a:stretch>
        </p:blipFill>
        <p:spPr bwMode="auto">
          <a:xfrm>
            <a:off x="6286512" y="500042"/>
            <a:ext cx="1171575" cy="1428750"/>
          </a:xfrm>
          <a:prstGeom prst="rect">
            <a:avLst/>
          </a:prstGeom>
          <a:noFill/>
        </p:spPr>
      </p:pic>
      <p:pic>
        <p:nvPicPr>
          <p:cNvPr id="1052" name="Picture 28" descr="http://www.playcast.ru/uploads/2015/10/08/15378224.gif"/>
          <p:cNvPicPr>
            <a:picLocks noChangeAspect="1" noChangeArrowheads="1" noCrop="1"/>
          </p:cNvPicPr>
          <p:nvPr/>
        </p:nvPicPr>
        <p:blipFill>
          <a:blip r:embed="rId7" cstate="print"/>
          <a:srcRect/>
          <a:stretch>
            <a:fillRect/>
          </a:stretch>
        </p:blipFill>
        <p:spPr bwMode="auto">
          <a:xfrm>
            <a:off x="357158" y="500042"/>
            <a:ext cx="1171575" cy="1428750"/>
          </a:xfrm>
          <a:prstGeom prst="rect">
            <a:avLst/>
          </a:prstGeom>
          <a:noFill/>
        </p:spPr>
      </p:pic>
      <p:pic>
        <p:nvPicPr>
          <p:cNvPr id="1054" name="Picture 30" descr="http://www.playcast.ru/uploads/2015/10/08/15378224.gif"/>
          <p:cNvPicPr>
            <a:picLocks noChangeAspect="1" noChangeArrowheads="1" noCrop="1"/>
          </p:cNvPicPr>
          <p:nvPr/>
        </p:nvPicPr>
        <p:blipFill>
          <a:blip r:embed="rId7" cstate="print"/>
          <a:srcRect/>
          <a:stretch>
            <a:fillRect/>
          </a:stretch>
        </p:blipFill>
        <p:spPr bwMode="auto">
          <a:xfrm>
            <a:off x="7572396" y="3429000"/>
            <a:ext cx="1171575" cy="142875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dirty="0" smtClean="0">
                <a:solidFill>
                  <a:srgbClr val="FFC000"/>
                </a:solidFill>
                <a:latin typeface="Book Antiqua" pitchFamily="18" charset="0"/>
              </a:rPr>
              <a:t>Виды кормушек</a:t>
            </a:r>
            <a:endParaRPr lang="ru-RU" sz="6000" dirty="0">
              <a:solidFill>
                <a:srgbClr val="FFC000"/>
              </a:solidFill>
              <a:latin typeface="Book Antiqua" pitchFamily="18" charset="0"/>
            </a:endParaRPr>
          </a:p>
        </p:txBody>
      </p:sp>
      <p:pic>
        <p:nvPicPr>
          <p:cNvPr id="18434" name="Picture 2" descr="http://900igr.net/datai/okruzhajuschij-mir/Pereletnye-i-zimujuschie/0019-026-Davajte-pozabotimsja-o-zimujuschikh-ptitsakh.png"/>
          <p:cNvPicPr>
            <a:picLocks noChangeAspect="1" noChangeArrowheads="1"/>
          </p:cNvPicPr>
          <p:nvPr/>
        </p:nvPicPr>
        <p:blipFill>
          <a:blip r:embed="rId2" cstate="print"/>
          <a:srcRect/>
          <a:stretch>
            <a:fillRect/>
          </a:stretch>
        </p:blipFill>
        <p:spPr bwMode="auto">
          <a:xfrm>
            <a:off x="428596" y="1285860"/>
            <a:ext cx="8109567" cy="2143140"/>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pic>
        <p:nvPicPr>
          <p:cNvPr id="6146" name="Picture 2" descr="http://img-fotki.yandex.ru/get/9542/93690837.30/0_a7690_fc035c2a_L.jpg"/>
          <p:cNvPicPr>
            <a:picLocks noChangeAspect="1" noChangeArrowheads="1"/>
          </p:cNvPicPr>
          <p:nvPr/>
        </p:nvPicPr>
        <p:blipFill>
          <a:blip r:embed="rId3" cstate="print"/>
          <a:srcRect/>
          <a:stretch>
            <a:fillRect/>
          </a:stretch>
        </p:blipFill>
        <p:spPr bwMode="auto">
          <a:xfrm>
            <a:off x="1500166" y="3786190"/>
            <a:ext cx="6072230" cy="2824942"/>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471</TotalTime>
  <Words>365</Words>
  <Application>Microsoft Office PowerPoint</Application>
  <PresentationFormat>Экран (4:3)</PresentationFormat>
  <Paragraphs>77</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Апекс</vt:lpstr>
      <vt:lpstr>Проект </vt:lpstr>
      <vt:lpstr>Цель проекта:</vt:lpstr>
      <vt:lpstr>ЗИМА</vt:lpstr>
      <vt:lpstr>Птичья столовая</vt:lpstr>
      <vt:lpstr>Зимующие птицы</vt:lpstr>
      <vt:lpstr>Презентация PowerPoint</vt:lpstr>
      <vt:lpstr>Презентация PowerPoint</vt:lpstr>
      <vt:lpstr>Как помочь  птицам зимой</vt:lpstr>
      <vt:lpstr>Виды кормушек</vt:lpstr>
      <vt:lpstr>Материалы и инструменты</vt:lpstr>
      <vt:lpstr>Мы принялись за работу</vt:lpstr>
      <vt:lpstr>Рисовали снегиря</vt:lpstr>
      <vt:lpstr>Выполняли задания и играли в дид. игры</vt:lpstr>
      <vt:lpstr>Лепили снегирей</vt:lpstr>
      <vt:lpstr>Вот что у нас получилось</vt:lpstr>
      <vt:lpstr> </vt:lpstr>
      <vt:lpstr>Наблюдение: Чьи следы ?</vt:lpstr>
      <vt:lpstr>Покормите птиц зимой</vt:lpstr>
      <vt:lpstr>Покормим птичек!</vt:lpstr>
      <vt:lpstr>Птицы в нашем дворе</vt:lpstr>
      <vt:lpstr>Птицы в нашем дворе</vt:lpstr>
      <vt:lpstr>Фотоконкурс</vt:lpstr>
      <vt:lpstr>Развлечение </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123</dc:creator>
  <cp:lastModifiedBy>Артем</cp:lastModifiedBy>
  <cp:revision>119</cp:revision>
  <dcterms:created xsi:type="dcterms:W3CDTF">2016-01-17T12:28:28Z</dcterms:created>
  <dcterms:modified xsi:type="dcterms:W3CDTF">2021-10-18T16:29:46Z</dcterms:modified>
</cp:coreProperties>
</file>