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8" r:id="rId8"/>
    <p:sldId id="263" r:id="rId9"/>
    <p:sldId id="264" r:id="rId10"/>
    <p:sldId id="269" r:id="rId11"/>
    <p:sldId id="270" r:id="rId12"/>
    <p:sldId id="271" r:id="rId13"/>
    <p:sldId id="262" r:id="rId14"/>
    <p:sldId id="265" r:id="rId15"/>
    <p:sldId id="267" r:id="rId16"/>
  </p:sldIdLst>
  <p:sldSz cx="9144000" cy="6858000" type="screen4x3"/>
  <p:notesSz cx="6858000" cy="9144000"/>
  <p:custShowLst>
    <p:custShow name="Произвольный показ 1" id="0">
      <p:sldLst>
        <p:sld r:id="rId12"/>
        <p:sld r:id="rId7"/>
        <p:sld r:id="rId5"/>
        <p:sld r:id="rId3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.лжоп\Desktop\ст. Половина\P1210804.JPG"/>
          <p:cNvPicPr/>
          <p:nvPr/>
        </p:nvPicPr>
        <p:blipFill>
          <a:blip r:embed="rId2" cstate="print"/>
          <a:srcRect b="157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251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Здание </a:t>
            </a:r>
            <a:r>
              <a:rPr lang="ru-RU" dirty="0" err="1" smtClean="0"/>
              <a:t>ж.д</a:t>
            </a:r>
            <a:r>
              <a:rPr lang="ru-RU" dirty="0" smtClean="0"/>
              <a:t>. вокзала ст. Половина 1919г.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7992888" cy="5259213"/>
          </a:xfrm>
        </p:spPr>
      </p:pic>
    </p:spTree>
    <p:extLst>
      <p:ext uri="{BB962C8B-B14F-4D97-AF65-F5344CB8AC3E}">
        <p14:creationId xmlns:p14="http://schemas.microsoft.com/office/powerpoint/2010/main" val="2162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Железнодорожный барак. Фото 1985 г. Архив школьного музея.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 descr="C:\Users\маша\Desktop\бара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7" y="1626448"/>
            <a:ext cx="8011337" cy="490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35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Паровозного (оборотного) депо.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8208912" cy="5112568"/>
          </a:xfrm>
        </p:spPr>
      </p:pic>
    </p:spTree>
    <p:extLst>
      <p:ext uri="{BB962C8B-B14F-4D97-AF65-F5344CB8AC3E}">
        <p14:creationId xmlns:p14="http://schemas.microsoft.com/office/powerpoint/2010/main" val="330828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ru-RU" dirty="0" smtClean="0"/>
              <a:t>Водонапорные баши.</a:t>
            </a:r>
            <a:endParaRPr lang="ru-RU" dirty="0"/>
          </a:p>
        </p:txBody>
      </p:sp>
      <p:pic>
        <p:nvPicPr>
          <p:cNvPr id="4" name="Объект 3" descr="C:\Users\.лжоп\Desktop\ст. Половина\P1210808.JPG"/>
          <p:cNvPicPr>
            <a:picLocks noGrp="1"/>
          </p:cNvPicPr>
          <p:nvPr>
            <p:ph idx="1"/>
          </p:nvPr>
        </p:nvPicPr>
        <p:blipFill>
          <a:blip r:embed="rId2" cstate="print"/>
          <a:srcRect b="29603"/>
          <a:stretch>
            <a:fillRect/>
          </a:stretch>
        </p:blipFill>
        <p:spPr bwMode="auto">
          <a:xfrm>
            <a:off x="971600" y="1340768"/>
            <a:ext cx="727280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492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Путеводитель по Великой Сибирской железной дороге 1900г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Санкт-Петербург</a:t>
            </a:r>
          </a:p>
          <a:p>
            <a:pPr marL="0" indent="0">
              <a:buNone/>
            </a:pPr>
            <a:r>
              <a:rPr lang="ru-RU" dirty="0"/>
              <a:t>«Товарищество Художественной печати»</a:t>
            </a:r>
          </a:p>
          <a:p>
            <a:pPr marL="0" indent="0">
              <a:buNone/>
            </a:pPr>
            <a:r>
              <a:rPr lang="ru-RU" dirty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/>
              <a:t>Ст.Половина</a:t>
            </a:r>
            <a:r>
              <a:rPr lang="ru-RU" dirty="0"/>
              <a:t> </a:t>
            </a:r>
            <a:r>
              <a:rPr lang="en-US" dirty="0"/>
              <a:t>III</a:t>
            </a:r>
            <a:r>
              <a:rPr lang="ru-RU" dirty="0"/>
              <a:t> класса. Буфет. 1625 верст от </a:t>
            </a:r>
            <a:r>
              <a:rPr lang="ru-RU" dirty="0" err="1"/>
              <a:t>Кривощеково</a:t>
            </a:r>
            <a:r>
              <a:rPr lang="ru-RU" dirty="0"/>
              <a:t>, 2954 версты от Челябинска. При станции на средства фонда имени Александра </a:t>
            </a:r>
            <a:r>
              <a:rPr lang="en-US" dirty="0"/>
              <a:t>III</a:t>
            </a:r>
            <a:r>
              <a:rPr lang="ru-RU" dirty="0"/>
              <a:t> сооружается деревянная церковь во имя Святого Василия Великого. Вблизи на большом Сибирском тракте селение Половинное, 300 </a:t>
            </a:r>
            <a:r>
              <a:rPr lang="ru-RU" dirty="0" err="1"/>
              <a:t>д.об.п</a:t>
            </a:r>
            <a:r>
              <a:rPr lang="ru-RU" dirty="0"/>
              <a:t>. Иркутского уезда».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8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.лжоп\Desktop\ст. Половина\P1210804.JPG"/>
          <p:cNvPicPr>
            <a:picLocks noGrp="1"/>
          </p:cNvPicPr>
          <p:nvPr>
            <p:ph idx="1"/>
          </p:nvPr>
        </p:nvPicPr>
        <p:blipFill>
          <a:blip r:embed="rId2" cstate="print"/>
          <a:srcRect b="157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80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72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5688632"/>
          </a:xfrm>
        </p:spPr>
        <p:txBody>
          <a:bodyPr numCol="1"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Расстояние между Москвой  и станцией Половина =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5090 км</a:t>
            </a:r>
          </a:p>
          <a:p>
            <a:pPr>
              <a:buFont typeface="Wingdings" pitchFamily="2" charset="2"/>
              <a:buChar char="§"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Расстояние между станцией Половина и Владивостоком =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4210 км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79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721499"/>
          </a:xfrm>
        </p:spPr>
        <p:txBody>
          <a:bodyPr>
            <a:noAutofit/>
          </a:bodyPr>
          <a:lstStyle/>
          <a:p>
            <a:r>
              <a:rPr lang="ru-RU" sz="4400" dirty="0" smtClean="0"/>
              <a:t>Высказывание К.И Поповой, руководителя историко-краеведческого кружка железнодорожной школы: «Своё название станция Половина получила от старой деревни Половиной, что стояла на старом Московском тракте…»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3039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9"/>
            <a:ext cx="4591031" cy="6309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548681"/>
            <a:ext cx="3995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«В Черемхове мы провели несколько часов в доме одного крестьянина, которой по своему устройству, чистоте, красивым, разостланным коврам, может быть предпочтён многим помещичьим усадьбам, кои мне случалось видеть. Жители здешние любят хлебопашество и занимаются извозом купеческих товаров; они обыкновенно берут кладь на Кяхте, в Иркутске, и везут её до Томска, где сменяют их другие </a:t>
            </a:r>
            <a:r>
              <a:rPr lang="ru-RU" dirty="0" err="1"/>
              <a:t>извощики</a:t>
            </a:r>
            <a:r>
              <a:rPr lang="ru-RU" dirty="0"/>
              <a:t>; последние уже едут до </a:t>
            </a:r>
            <a:r>
              <a:rPr lang="ru-RU" dirty="0" err="1"/>
              <a:t>Тюменя</a:t>
            </a:r>
            <a:r>
              <a:rPr lang="ru-RU" dirty="0"/>
              <a:t>. </a:t>
            </a:r>
            <a:r>
              <a:rPr lang="ru-RU" b="1" dirty="0"/>
              <a:t>В 25 верстах от станка </a:t>
            </a:r>
            <a:r>
              <a:rPr lang="ru-RU" b="1" i="1" dirty="0" err="1"/>
              <a:t>Половинаго</a:t>
            </a:r>
            <a:r>
              <a:rPr lang="ru-RU" b="1" dirty="0"/>
              <a:t>, среди пространственного поля, лежит село </a:t>
            </a:r>
            <a:r>
              <a:rPr lang="ru-RU" b="1" dirty="0" err="1"/>
              <a:t>Тайтурка</a:t>
            </a:r>
            <a:r>
              <a:rPr lang="ru-RU" b="1" dirty="0"/>
              <a:t> с изрядной церковью. – Окрестности мне понравились…»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4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ГАИО. Люди с этапа</a:t>
            </a:r>
            <a:endParaRPr lang="ru-RU" b="1" dirty="0"/>
          </a:p>
        </p:txBody>
      </p:sp>
      <p:pic>
        <p:nvPicPr>
          <p:cNvPr id="3074" name="Picture 2" descr="C:\Users\маша\Desktop\Рисунок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383456" cy="489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9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700" b="1" dirty="0" smtClean="0">
                <a:latin typeface="+mn-lt"/>
                <a:ea typeface="Calibri" pitchFamily="34" charset="0"/>
                <a:cs typeface="Times New Roman" pitchFamily="18" charset="0"/>
              </a:rPr>
              <a:t>ГАИО. </a:t>
            </a:r>
            <a: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  <a:t>СПИСОК НАСЕЛЁННЫХ МЕСТ СИБИРСКОГО КРАЯ</a:t>
            </a:r>
            <a:r>
              <a:rPr lang="ru-RU" sz="2700" b="1" dirty="0">
                <a:latin typeface="+mn-lt"/>
                <a:cs typeface="Arial" pitchFamily="34" charset="0"/>
              </a:rPr>
              <a:t/>
            </a:r>
            <a:br>
              <a:rPr lang="ru-RU" sz="2700" b="1" dirty="0">
                <a:latin typeface="+mn-lt"/>
                <a:cs typeface="Arial" pitchFamily="34" charset="0"/>
              </a:rPr>
            </a:br>
            <a: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  <a:t>ВЫПУСК </a:t>
            </a:r>
            <a:r>
              <a:rPr lang="en-US" sz="2700" b="1" dirty="0">
                <a:latin typeface="+mn-lt"/>
                <a:ea typeface="Calibri" pitchFamily="34" charset="0"/>
                <a:cs typeface="Times New Roman" pitchFamily="18" charset="0"/>
              </a:rPr>
              <a:t>XVIII</a:t>
            </a:r>
            <a: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  <a:t>ИРКУТСКИЙ ОКРУГ</a:t>
            </a:r>
            <a:r>
              <a:rPr lang="ru-RU" sz="2700" b="1" dirty="0">
                <a:latin typeface="+mn-lt"/>
                <a:cs typeface="Arial" pitchFamily="34" charset="0"/>
              </a:rPr>
              <a:t/>
            </a:r>
            <a:br>
              <a:rPr lang="ru-RU" sz="2700" b="1" dirty="0">
                <a:latin typeface="+mn-lt"/>
                <a:cs typeface="Arial" pitchFamily="34" charset="0"/>
              </a:rPr>
            </a:br>
            <a:r>
              <a:rPr lang="ru-RU" sz="2700" b="1" dirty="0">
                <a:latin typeface="+mn-lt"/>
                <a:ea typeface="Calibri" pitchFamily="34" charset="0"/>
                <a:cs typeface="Times New Roman" pitchFamily="18" charset="0"/>
              </a:rPr>
              <a:t>Новосибирск 1929</a:t>
            </a:r>
            <a:r>
              <a:rPr lang="ru-RU" sz="2700" b="1" dirty="0">
                <a:latin typeface="+mn-lt"/>
                <a:cs typeface="Arial" pitchFamily="34" charset="0"/>
              </a:rPr>
              <a:t/>
            </a:r>
            <a:br>
              <a:rPr lang="ru-RU" sz="2700" b="1" dirty="0">
                <a:latin typeface="+mn-lt"/>
                <a:cs typeface="Arial" pitchFamily="34" charset="0"/>
              </a:rPr>
            </a:br>
            <a:endParaRPr lang="ru-RU" sz="2700" b="1" dirty="0"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84909" y="1614056"/>
            <a:ext cx="8229600" cy="50553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«</a:t>
            </a:r>
            <a:r>
              <a:rPr lang="ru-RU" sz="2800" dirty="0" err="1"/>
              <a:t>дер.Половина</a:t>
            </a:r>
            <a:r>
              <a:rPr lang="ru-RU" sz="2800" dirty="0"/>
              <a:t>  </a:t>
            </a:r>
            <a:r>
              <a:rPr lang="ru-RU" sz="2800" b="1" dirty="0"/>
              <a:t>1815 год</a:t>
            </a:r>
            <a:r>
              <a:rPr lang="ru-RU" sz="2800" dirty="0"/>
              <a:t> (</a:t>
            </a:r>
            <a:r>
              <a:rPr lang="ru-RU" sz="2800" dirty="0" err="1"/>
              <a:t>Касьяновский</a:t>
            </a:r>
            <a:r>
              <a:rPr lang="ru-RU" sz="2800" dirty="0"/>
              <a:t> с/с) 42 хоз. 222 чел. 2 км до </a:t>
            </a:r>
            <a:r>
              <a:rPr lang="ru-RU" sz="2800" dirty="0" err="1"/>
              <a:t>Касьяновки</a:t>
            </a:r>
            <a:r>
              <a:rPr lang="ru-RU" sz="2800" dirty="0"/>
              <a:t> 7 км до </a:t>
            </a:r>
            <a:r>
              <a:rPr lang="ru-RU" sz="2800" dirty="0" err="1"/>
              <a:t>ст.Половины</a:t>
            </a:r>
            <a:r>
              <a:rPr lang="ru-RU" sz="2800" dirty="0"/>
              <a:t>»</a:t>
            </a:r>
          </a:p>
          <a:p>
            <a:pPr marL="0" indent="0" algn="ctr">
              <a:buNone/>
            </a:pPr>
            <a:endParaRPr lang="ru-RU" sz="2000" b="1" dirty="0"/>
          </a:p>
          <a:p>
            <a:pPr marL="0" indent="0" algn="ctr">
              <a:buNone/>
            </a:pPr>
            <a:r>
              <a:rPr lang="ru-RU" sz="2000" b="1" dirty="0" smtClean="0"/>
              <a:t>ГАИО </a:t>
            </a:r>
            <a:r>
              <a:rPr lang="ru-RU" sz="2000" b="1" dirty="0"/>
              <a:t>Населённые места</a:t>
            </a:r>
            <a:endParaRPr lang="ru-RU" sz="2000" dirty="0"/>
          </a:p>
          <a:p>
            <a:pPr marL="0" indent="0" algn="ctr">
              <a:buNone/>
            </a:pPr>
            <a:r>
              <a:rPr lang="ru-RU" sz="2000" b="1" dirty="0"/>
              <a:t>Иркутская губерния по сведениям 1890 года</a:t>
            </a:r>
            <a:endParaRPr lang="ru-RU" sz="2000" dirty="0"/>
          </a:p>
          <a:p>
            <a:pPr marL="0" indent="0" algn="ctr">
              <a:buNone/>
            </a:pPr>
            <a:r>
              <a:rPr lang="ru-RU" sz="2000" b="1" dirty="0"/>
              <a:t>Иркутский округ</a:t>
            </a:r>
            <a:endParaRPr lang="ru-RU" sz="2000" dirty="0"/>
          </a:p>
          <a:p>
            <a:pPr marL="0" indent="0" algn="ctr">
              <a:buNone/>
            </a:pPr>
            <a:r>
              <a:rPr lang="ru-RU" sz="2000" b="1" dirty="0" err="1"/>
              <a:t>Мальтинская</a:t>
            </a:r>
            <a:r>
              <a:rPr lang="ru-RU" sz="2000" b="1" dirty="0"/>
              <a:t> волость</a:t>
            </a:r>
            <a:r>
              <a:rPr lang="ru-RU" sz="2000" b="1" dirty="0" smtClean="0"/>
              <a:t>:</a:t>
            </a:r>
          </a:p>
          <a:p>
            <a:pPr marL="0" indent="0" algn="ctr"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132108"/>
            <a:ext cx="3161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479793"/>
              </p:ext>
            </p:extLst>
          </p:nvPr>
        </p:nvGraphicFramePr>
        <p:xfrm>
          <a:off x="615256" y="4509120"/>
          <a:ext cx="8205216" cy="2089386"/>
        </p:xfrm>
        <a:graphic>
          <a:graphicData uri="http://schemas.openxmlformats.org/drawingml/2006/table">
            <a:tbl>
              <a:tblPr bandRow="1">
                <a:tableStyleId>{35758FB7-9AC5-4552-8A53-C91805E547FA}</a:tableStyleId>
              </a:tblPr>
              <a:tblGrid>
                <a:gridCol w="2051304"/>
                <a:gridCol w="2051304"/>
                <a:gridCol w="2051304"/>
                <a:gridCol w="2051304"/>
              </a:tblGrid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Название населённого пункта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Мужчин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Женщин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Calibri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дер.Половинная</a:t>
                      </a: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-крестьяне, поселенцы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25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27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52</a:t>
                      </a:r>
                      <a:endParaRPr lang="ru-RU" sz="16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1600" b="1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дер.Половинной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71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73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144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47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/>
              <a:t>ГАИО. Фонд 31, опись 3, дело 64 «Дело о составлении планов будущих городов и селений в районе Сибирской железной дороги» 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400600"/>
          </a:xfrm>
        </p:spPr>
        <p:txBody>
          <a:bodyPr>
            <a:normAutofit fontScale="25000" lnSpcReduction="20000"/>
          </a:bodyPr>
          <a:lstStyle/>
          <a:p>
            <a:endParaRPr lang="ru-RU" sz="6400" dirty="0" smtClean="0"/>
          </a:p>
          <a:p>
            <a:pPr marL="0" indent="0" algn="ctr">
              <a:buNone/>
            </a:pPr>
            <a:r>
              <a:rPr lang="ru-RU" sz="7200" dirty="0" smtClean="0"/>
              <a:t>«</a:t>
            </a:r>
            <a:r>
              <a:rPr lang="ru-RU" sz="7200" b="1" dirty="0"/>
              <a:t>станция</a:t>
            </a:r>
            <a:r>
              <a:rPr lang="ru-RU" sz="7200" dirty="0"/>
              <a:t> </a:t>
            </a:r>
            <a:r>
              <a:rPr lang="ru-RU" sz="7200" b="1" dirty="0"/>
              <a:t>Половинная 3 </a:t>
            </a:r>
            <a:r>
              <a:rPr lang="ru-RU" sz="7200" b="1" baseline="30000" dirty="0"/>
              <a:t>ого</a:t>
            </a:r>
            <a:r>
              <a:rPr lang="ru-RU" sz="7200" b="1" dirty="0"/>
              <a:t> класса с поворотным депо, расположена в 10 верстах от селения Половинки…</a:t>
            </a:r>
            <a:r>
              <a:rPr lang="ru-RU" sz="7200" dirty="0"/>
              <a:t> на дачах крестьянского селения </a:t>
            </a:r>
            <a:r>
              <a:rPr lang="ru-RU" sz="7200" dirty="0" err="1"/>
              <a:t>Тайтурского</a:t>
            </a:r>
            <a:r>
              <a:rPr lang="ru-RU" sz="7200" dirty="0"/>
              <a:t>, на местности открытой ровной на большом пространстве, занимаемой ныне покосами, пашнями крестьян сказанного селения; местных дач, за исключением мелкого кустарника не имеются, а ближайшая местная дача, из коих могут быть, добываемы  только дрова, находятся на расстоянии 15 – 20 </a:t>
            </a:r>
            <a:r>
              <a:rPr lang="ru-RU" sz="7200" dirty="0" err="1"/>
              <a:t>верст;местность</a:t>
            </a:r>
            <a:r>
              <a:rPr lang="ru-RU" sz="7200" dirty="0"/>
              <a:t> эта расположена от реки Белая в 15 верстах и Ангары 10 верстах других же каких либо водных источников не имеется …».</a:t>
            </a:r>
          </a:p>
          <a:p>
            <a:pPr marL="0" indent="0" algn="r">
              <a:buNone/>
            </a:pPr>
            <a:r>
              <a:rPr lang="ru-RU" sz="6400" dirty="0"/>
              <a:t>МВД</a:t>
            </a:r>
          </a:p>
          <a:p>
            <a:pPr marL="0" indent="0" algn="r">
              <a:buNone/>
            </a:pPr>
            <a:r>
              <a:rPr lang="ru-RU" sz="6400" dirty="0"/>
              <a:t>Иркутский Губернатор</a:t>
            </a:r>
          </a:p>
          <a:p>
            <a:pPr marL="0" indent="0" algn="r">
              <a:buNone/>
            </a:pPr>
            <a:r>
              <a:rPr lang="ru-RU" sz="6400" dirty="0"/>
              <a:t>по строительному отделению</a:t>
            </a:r>
          </a:p>
          <a:p>
            <a:pPr marL="0" indent="0" algn="r">
              <a:buNone/>
            </a:pPr>
            <a:r>
              <a:rPr lang="ru-RU" sz="6400" dirty="0"/>
              <a:t>при Иркутском Губернском Совете</a:t>
            </a:r>
          </a:p>
          <a:p>
            <a:pPr marL="0" indent="0" algn="r">
              <a:buNone/>
            </a:pPr>
            <a:r>
              <a:rPr lang="ru-RU" sz="6400" dirty="0"/>
              <a:t>ноября 27 дня 1895 г.</a:t>
            </a:r>
          </a:p>
          <a:p>
            <a:pPr marL="0" indent="0" algn="r">
              <a:buNone/>
            </a:pPr>
            <a:r>
              <a:rPr lang="ru-RU" sz="6400" dirty="0"/>
              <a:t>№1189</a:t>
            </a:r>
          </a:p>
          <a:p>
            <a:pPr marL="0" indent="0" algn="r">
              <a:buNone/>
            </a:pPr>
            <a:r>
              <a:rPr lang="ru-RU" sz="6400" dirty="0"/>
              <a:t>г. Иркутск</a:t>
            </a:r>
          </a:p>
          <a:p>
            <a:pPr marL="0" indent="0" algn="ctr">
              <a:buNone/>
            </a:pPr>
            <a:r>
              <a:rPr lang="ru-RU" sz="8000" b="1" dirty="0"/>
              <a:t> </a:t>
            </a:r>
            <a:r>
              <a:rPr lang="ru-RU" sz="8000" b="1" dirty="0" smtClean="0"/>
              <a:t>     Местность </a:t>
            </a:r>
            <a:r>
              <a:rPr lang="ru-RU" sz="8000" b="1" dirty="0"/>
              <a:t>около железнодорожной станции Половинной …. может разрастись в значительный населенный пункт, так как здесь предполагается станция 3-го класса с устройством депо …»</a:t>
            </a:r>
            <a:endParaRPr lang="ru-RU" sz="8000" dirty="0"/>
          </a:p>
          <a:p>
            <a:pPr marL="0" indent="0" algn="ctr">
              <a:buNone/>
            </a:pPr>
            <a:r>
              <a:rPr lang="ru-RU" sz="8000" dirty="0" smtClean="0"/>
              <a:t>     (</a:t>
            </a:r>
            <a:r>
              <a:rPr lang="ru-RU" sz="8000" dirty="0"/>
              <a:t>предложения выделенные жирным шрифтом – это пометка автора)</a:t>
            </a:r>
          </a:p>
          <a:p>
            <a:pPr algn="ctr"/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4560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Строительство </a:t>
            </a:r>
            <a:r>
              <a:rPr lang="ru-RU" b="1" dirty="0" err="1" smtClean="0"/>
              <a:t>транссиба</a:t>
            </a:r>
            <a:r>
              <a:rPr lang="ru-RU" b="1" dirty="0" smtClean="0"/>
              <a:t>. </a:t>
            </a:r>
            <a:br>
              <a:rPr lang="ru-RU" b="1" dirty="0" smtClean="0"/>
            </a:br>
            <a:r>
              <a:rPr lang="ru-RU" b="1" dirty="0" smtClean="0"/>
              <a:t>Средне-сибирский участок.</a:t>
            </a:r>
            <a:endParaRPr lang="ru-RU" b="1" dirty="0"/>
          </a:p>
        </p:txBody>
      </p:sp>
      <p:pic>
        <p:nvPicPr>
          <p:cNvPr id="4098" name="Picture 2" descr="C:\Users\маша\Desktop\Рисунок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2" y="1554162"/>
            <a:ext cx="7346699" cy="482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02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Так встречали железнодорожные составы на транссибирской магистрали.</a:t>
            </a:r>
            <a:endParaRPr lang="ru-RU" sz="2400" b="1" dirty="0"/>
          </a:p>
        </p:txBody>
      </p:sp>
      <p:pic>
        <p:nvPicPr>
          <p:cNvPr id="5122" name="Picture 2" descr="C:\Users\маша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167301" cy="506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8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531</TotalTime>
  <Words>432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  <vt:variant>
        <vt:lpstr>Произвольные показы</vt:lpstr>
      </vt:variant>
      <vt:variant>
        <vt:i4>1</vt:i4>
      </vt:variant>
    </vt:vector>
  </HeadingPairs>
  <TitlesOfParts>
    <vt:vector size="1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ГАИО. Люди с этапа</vt:lpstr>
      <vt:lpstr>  ГАИО. СПИСОК НАСЕЛЁННЫХ МЕСТ СИБИРСКОГО КРАЯ ВЫПУСК XVIII ИРКУТСКИЙ ОКРУГ Новосибирск 1929 </vt:lpstr>
      <vt:lpstr>ГАИО. Фонд 31, опись 3, дело 64 «Дело о составлении планов будущих городов и селений в районе Сибирской железной дороги»  </vt:lpstr>
      <vt:lpstr>Строительство транссиба.  Средне-сибирский участок.</vt:lpstr>
      <vt:lpstr>Так встречали железнодорожные составы на транссибирской магистрали.</vt:lpstr>
      <vt:lpstr>Здание ж.д. вокзала ст. Половина 1919г.</vt:lpstr>
      <vt:lpstr>Железнодорожный барак. Фото 1985 г. Архив школьного музея.</vt:lpstr>
      <vt:lpstr>Здание Паровозного (оборотного) депо.</vt:lpstr>
      <vt:lpstr>Водонапорные баши.</vt:lpstr>
      <vt:lpstr>Путеводитель по Великой Сибирской железной дороге 1900г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Манька</dc:creator>
  <cp:lastModifiedBy>маша</cp:lastModifiedBy>
  <cp:revision>31</cp:revision>
  <dcterms:created xsi:type="dcterms:W3CDTF">2013-02-27T05:21:23Z</dcterms:created>
  <dcterms:modified xsi:type="dcterms:W3CDTF">2013-02-28T05:58:45Z</dcterms:modified>
</cp:coreProperties>
</file>