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3" r:id="rId6"/>
    <p:sldId id="278" r:id="rId7"/>
    <p:sldId id="273" r:id="rId8"/>
    <p:sldId id="280" r:id="rId9"/>
    <p:sldId id="282" r:id="rId10"/>
    <p:sldId id="266" r:id="rId11"/>
    <p:sldId id="272" r:id="rId12"/>
    <p:sldId id="284" r:id="rId13"/>
    <p:sldId id="260" r:id="rId14"/>
    <p:sldId id="291" r:id="rId15"/>
    <p:sldId id="289" r:id="rId16"/>
    <p:sldId id="288" r:id="rId17"/>
    <p:sldId id="292" r:id="rId18"/>
    <p:sldId id="295" r:id="rId19"/>
    <p:sldId id="294" r:id="rId20"/>
    <p:sldId id="269" r:id="rId21"/>
    <p:sldId id="281" r:id="rId22"/>
    <p:sldId id="298" r:id="rId23"/>
    <p:sldId id="300" r:id="rId24"/>
    <p:sldId id="290" r:id="rId25"/>
    <p:sldId id="302" r:id="rId26"/>
    <p:sldId id="303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36D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40" autoAdjust="0"/>
  </p:normalViewPr>
  <p:slideViewPr>
    <p:cSldViewPr>
      <p:cViewPr>
        <p:scale>
          <a:sx n="66" d="100"/>
          <a:sy n="66" d="100"/>
        </p:scale>
        <p:origin x="-1002" y="-9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214E3-705F-4E4C-A0B9-8D590606776E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95FF51-0CC6-4406-A627-8012C1E08D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C6C1D-EF3A-45F1-B368-8F36162A0C65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9F0BF-7288-47DA-9670-42067DAE69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00A74-640C-4C8C-9B69-F0C9746AE838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F1EAE-DEA6-4762-BB2C-A5DB1F0C1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2DE56-F1E3-4043-9A85-07BE4F88B634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6A934-33FB-4F94-90FF-B2EB9A2FC3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2F261-0D73-45D9-920E-F8D097AD2C10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BF1D4-7D9E-4535-8972-436E5C1A6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584BE-5979-4780-9FD8-2C439E4EDC5D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4348F-1034-44A6-8E83-021D2AE53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82A40-604E-43C1-8B8A-476D08F52D82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DAB9C-DD29-4B2F-8622-E0EF8D904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11A08-59A6-47AE-AD1E-76FEAF599298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81AAA-F8F7-486A-AE7A-8DBEFAF2E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EAB0B-467E-4822-9617-3403FB608873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2EEF8-5121-4C86-8EE6-24734984E7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4A8F5-091B-4920-9B79-C18E55446E79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555B0-6D14-4B17-BFB4-C8012A723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ED057-099A-45E4-99DF-C3BC9E42BA78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F609E-D197-4FE4-8CEA-8B4F9FAC5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3F3A32-6D2D-4C01-9C0A-E0E44742E772}" type="datetimeFigureOut">
              <a:rPr lang="ru-RU"/>
              <a:pPr>
                <a:defRPr/>
              </a:pPr>
              <a:t>26.11.2021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0275FA-B354-400B-8E11-186331E91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4213" y="0"/>
            <a:ext cx="7772400" cy="792163"/>
          </a:xfrm>
        </p:spPr>
        <p:txBody>
          <a:bodyPr/>
          <a:lstStyle/>
          <a:p>
            <a:pPr eaLnBrk="1" hangingPunct="1"/>
            <a:r>
              <a:rPr lang="ru-RU" sz="2000" b="1" smtClean="0"/>
              <a:t>МБДОУ «Детский сад № 43»</a:t>
            </a:r>
            <a:r>
              <a:rPr lang="ru-RU" sz="2000" b="1" smtClean="0">
                <a:latin typeface="Arial" charset="0"/>
              </a:rPr>
              <a:t> город РЯЗАНЬ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288" y="836613"/>
            <a:ext cx="8424862" cy="26431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3636D6"/>
                </a:solidFill>
                <a:latin typeface="Arial" charset="0"/>
              </a:rPr>
              <a:t>П</a:t>
            </a:r>
            <a:r>
              <a:rPr lang="ru-RU" sz="2000" b="1" smtClean="0">
                <a:solidFill>
                  <a:srgbClr val="3636D6"/>
                </a:solidFill>
              </a:rPr>
              <a:t>роект по теме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>
              <a:solidFill>
                <a:srgbClr val="3636D6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800" b="1" smtClean="0">
                <a:solidFill>
                  <a:srgbClr val="3636D6"/>
                </a:solidFill>
              </a:rPr>
              <a:t>«Нефтезавод и малыши»</a:t>
            </a:r>
          </a:p>
          <a:p>
            <a:pPr eaLnBrk="1" hangingPunct="1">
              <a:lnSpc>
                <a:spcPct val="80000"/>
              </a:lnSpc>
            </a:pPr>
            <a:endParaRPr lang="ru-RU" sz="1800" b="1" smtClean="0">
              <a:solidFill>
                <a:srgbClr val="3636D6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2000" b="1" smtClean="0">
                <a:solidFill>
                  <a:srgbClr val="3636D6"/>
                </a:solidFill>
              </a:rPr>
              <a:t>Воспитатели</a:t>
            </a:r>
            <a:r>
              <a:rPr lang="ru-RU" sz="2000" b="1" smtClean="0">
                <a:solidFill>
                  <a:srgbClr val="3636D6"/>
                </a:solidFill>
                <a:latin typeface="Arial" charset="0"/>
              </a:rPr>
              <a:t> высшей квалификационной категории</a:t>
            </a:r>
            <a:r>
              <a:rPr lang="ru-RU" sz="2000" b="1" smtClean="0">
                <a:solidFill>
                  <a:srgbClr val="3636D6"/>
                </a:solidFill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3636D6"/>
                </a:solidFill>
              </a:rPr>
              <a:t>Романовская Ольга Николаевна</a:t>
            </a:r>
          </a:p>
          <a:p>
            <a:pPr eaLnBrk="1" hangingPunct="1">
              <a:lnSpc>
                <a:spcPct val="80000"/>
              </a:lnSpc>
            </a:pPr>
            <a:r>
              <a:rPr lang="ru-RU" sz="2400" b="1" smtClean="0">
                <a:solidFill>
                  <a:srgbClr val="3636D6"/>
                </a:solidFill>
              </a:rPr>
              <a:t>Народа Наталья Борисовна </a:t>
            </a:r>
          </a:p>
          <a:p>
            <a:pPr eaLnBrk="1" hangingPunct="1">
              <a:lnSpc>
                <a:spcPct val="80000"/>
              </a:lnSpc>
            </a:pPr>
            <a:endParaRPr lang="ru-RU" sz="2400" b="1" smtClean="0">
              <a:solidFill>
                <a:srgbClr val="3636D6"/>
              </a:solidFill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3500438"/>
            <a:ext cx="6913562" cy="311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4000" smtClean="0"/>
              <a:t>Я хочу на самолете полететь…</a:t>
            </a:r>
          </a:p>
        </p:txBody>
      </p:sp>
      <p:pic>
        <p:nvPicPr>
          <p:cNvPr id="33794" name="Picture 2" descr="C:\Users\1\Desktop\ФОТО НЕ УДАЛЯТЬ!!!\DSC0694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1000125"/>
            <a:ext cx="3824288" cy="2857500"/>
          </a:xfrm>
        </p:spPr>
      </p:pic>
      <p:pic>
        <p:nvPicPr>
          <p:cNvPr id="33795" name="Picture 3" descr="C:\Users\1\Desktop\ФОТО НЕ УДАЛЯТЬ!!!\DSC069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6313" y="1000125"/>
            <a:ext cx="4038600" cy="2857500"/>
          </a:xfrm>
        </p:spPr>
      </p:pic>
      <p:pic>
        <p:nvPicPr>
          <p:cNvPr id="33796" name="Picture 4" descr="C:\Users\1\Desktop\ФОТО НЕ УДАЛЯТЬ!!!\DSC0695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3929063"/>
            <a:ext cx="378618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C:\Users\1\Desktop\ФОТО НЕ УДАЛЯТЬ!!!\DSC0709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3929063"/>
            <a:ext cx="4071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1\Desktop\ФОТО НЕ УДАЛЯТЬ!!!\DSC069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214438"/>
            <a:ext cx="3857625" cy="2643187"/>
          </a:xfrm>
        </p:spPr>
      </p:pic>
      <p:pic>
        <p:nvPicPr>
          <p:cNvPr id="35842" name="Picture 3" descr="C:\Users\1\Desktop\ФОТО НЕ УДАЛЯТЬ!!!\DSC0697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857750" y="1214438"/>
            <a:ext cx="3824288" cy="2643187"/>
          </a:xfrm>
        </p:spPr>
      </p:pic>
      <p:pic>
        <p:nvPicPr>
          <p:cNvPr id="35843" name="Picture 4" descr="C:\Users\1\Desktop\ФОТО НЕ УДАЛЯТЬ!!!\DSC06976.JPG"/>
          <p:cNvPicPr>
            <a:picLocks noChangeAspect="1" noChangeArrowheads="1"/>
          </p:cNvPicPr>
          <p:nvPr/>
        </p:nvPicPr>
        <p:blipFill>
          <a:blip r:embed="rId4"/>
          <a:srcRect t="17949"/>
          <a:stretch>
            <a:fillRect/>
          </a:stretch>
        </p:blipFill>
        <p:spPr bwMode="auto">
          <a:xfrm>
            <a:off x="2786063" y="4143375"/>
            <a:ext cx="3929062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Заголовок 1"/>
          <p:cNvSpPr>
            <a:spLocks/>
          </p:cNvSpPr>
          <p:nvPr/>
        </p:nvSpPr>
        <p:spPr bwMode="auto">
          <a:xfrm>
            <a:off x="539750" y="188913"/>
            <a:ext cx="82296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/>
              <a:t>Предметно-развивающая среда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Лаборанты очистного цеха</a:t>
            </a:r>
            <a:endParaRPr lang="ru-RU" dirty="0"/>
          </a:p>
        </p:txBody>
      </p:sp>
      <p:pic>
        <p:nvPicPr>
          <p:cNvPr id="37890" name="Picture 2" descr="C:\Users\1\Desktop\ФОТО НЕ УДАЛЯТЬ!!!\DSC0716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11794"/>
          <a:stretch>
            <a:fillRect/>
          </a:stretch>
        </p:blipFill>
        <p:spPr>
          <a:xfrm>
            <a:off x="357188" y="1071563"/>
            <a:ext cx="4038600" cy="2671762"/>
          </a:xfrm>
        </p:spPr>
      </p:pic>
      <p:pic>
        <p:nvPicPr>
          <p:cNvPr id="37891" name="Picture 3" descr="C:\Users\1\Desktop\ФОТО НЕ УДАЛЯТЬ!!!\DSC071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4716" b="8018"/>
          <a:stretch>
            <a:fillRect/>
          </a:stretch>
        </p:blipFill>
        <p:spPr>
          <a:xfrm>
            <a:off x="4643438" y="1071563"/>
            <a:ext cx="4038600" cy="2643187"/>
          </a:xfrm>
        </p:spPr>
      </p:pic>
      <p:pic>
        <p:nvPicPr>
          <p:cNvPr id="37892" name="Picture 4" descr="C:\Users\1\Desktop\ФОТО НЕ УДАЛЯТЬ!!!\DSC071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929063"/>
            <a:ext cx="4071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 descr="C:\Users\1\Desktop\ФОТО НЕ УДАЛЯТЬ!!!\DSC0716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929063"/>
            <a:ext cx="407193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92150"/>
          </a:xfrm>
        </p:spPr>
        <p:txBody>
          <a:bodyPr/>
          <a:lstStyle/>
          <a:p>
            <a:pPr eaLnBrk="1" hangingPunct="1"/>
            <a:r>
              <a:rPr lang="ru-RU" sz="4000" smtClean="0"/>
              <a:t>Наша лаборатория</a:t>
            </a:r>
          </a:p>
        </p:txBody>
      </p:sp>
      <p:pic>
        <p:nvPicPr>
          <p:cNvPr id="38914" name="Содержимое 4" descr="DSC07030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30661" b="5659"/>
          <a:stretch>
            <a:fillRect/>
          </a:stretch>
        </p:blipFill>
        <p:spPr>
          <a:xfrm>
            <a:off x="611188" y="692150"/>
            <a:ext cx="3600450" cy="2419350"/>
          </a:xfrm>
        </p:spPr>
      </p:pic>
      <p:pic>
        <p:nvPicPr>
          <p:cNvPr id="38915" name="Picture 2" descr="C:\Users\1\Desktop\ФОТО НЕ УДАЛЯТЬ!!!\DSC071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724525" y="765175"/>
            <a:ext cx="3173413" cy="2379663"/>
          </a:xfrm>
        </p:spPr>
      </p:pic>
      <p:sp>
        <p:nvSpPr>
          <p:cNvPr id="38917" name="Заголовок 1"/>
          <p:cNvSpPr>
            <a:spLocks/>
          </p:cNvSpPr>
          <p:nvPr/>
        </p:nvSpPr>
        <p:spPr bwMode="auto">
          <a:xfrm>
            <a:off x="0" y="34290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/>
              <a:t>День пап и мам – профессия химик</a:t>
            </a:r>
            <a:endParaRPr lang="ru-RU" sz="4000">
              <a:latin typeface="Calibri" pitchFamily="34" charset="0"/>
            </a:endParaRPr>
          </a:p>
        </p:txBody>
      </p:sp>
      <p:pic>
        <p:nvPicPr>
          <p:cNvPr id="38918" name="Picture 2" descr="C:\Users\1\Desktop\ФОТО НЕ УДАЛЯТЬ!!!\DSC070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4189413"/>
            <a:ext cx="3311525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3" descr="C:\Users\1\Desktop\ФОТО НЕ УДАЛЯТЬ!!!\DSC070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4365625"/>
            <a:ext cx="29591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0962" name="Picture 2" descr="C:\Users\1\Desktop\ФОТО НЕ УДАЛЯТЬ!!!\DSC0700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765175"/>
            <a:ext cx="4038600" cy="3028950"/>
          </a:xfrm>
        </p:spPr>
      </p:pic>
      <p:pic>
        <p:nvPicPr>
          <p:cNvPr id="40963" name="Picture 3" descr="C:\Users\1\Desktop\ФОТО НЕ УДАЛЯТЬ!!!\DSC070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836613"/>
            <a:ext cx="4038600" cy="3028950"/>
          </a:xfrm>
        </p:spPr>
      </p:pic>
      <p:pic>
        <p:nvPicPr>
          <p:cNvPr id="40964" name="Picture 4" descr="C:\Users\1\Desktop\ФОТО НЕ УДАЛЯТЬ!!!\DSC070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005263"/>
            <a:ext cx="4214813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6" descr="F:\Новая папка (2)\DSC0717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005263"/>
            <a:ext cx="407193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Заголовок 1"/>
          <p:cNvSpPr>
            <a:spLocks/>
          </p:cNvSpPr>
          <p:nvPr/>
        </p:nvSpPr>
        <p:spPr bwMode="auto">
          <a:xfrm>
            <a:off x="0" y="0"/>
            <a:ext cx="914400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 b="1"/>
              <a:t>День пап и мам – профессия врач</a:t>
            </a:r>
            <a:endParaRPr lang="ru-RU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Поликлиника нефтезавода</a:t>
            </a:r>
            <a:endParaRPr lang="ru-RU" sz="4000" dirty="0"/>
          </a:p>
        </p:txBody>
      </p:sp>
      <p:pic>
        <p:nvPicPr>
          <p:cNvPr id="41986" name="Picture 2" descr="C:\Users\1\Desktop\ФОТО НЕ УДАЛЯТЬ!!!\DSC070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785813"/>
            <a:ext cx="4038600" cy="3028950"/>
          </a:xfrm>
        </p:spPr>
      </p:pic>
      <p:pic>
        <p:nvPicPr>
          <p:cNvPr id="41987" name="Picture 3" descr="C:\Users\1\Desktop\ФОТО НЕ УДАЛЯТЬ!!!\DSC070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4875" y="785813"/>
            <a:ext cx="4038600" cy="3028950"/>
          </a:xfrm>
        </p:spPr>
      </p:pic>
      <p:pic>
        <p:nvPicPr>
          <p:cNvPr id="41988" name="Picture 4" descr="C:\Users\1\Desktop\ФОТО НЕ УДАЛЯТЬ!!!\DSC070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3857625"/>
            <a:ext cx="407193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5" descr="C:\Users\1\Desktop\ФОТО НЕ УДАЛЯТЬ!!!\DSC0703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3857625"/>
            <a:ext cx="3929062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827463" cy="796925"/>
          </a:xfrm>
        </p:spPr>
        <p:txBody>
          <a:bodyPr/>
          <a:lstStyle/>
          <a:p>
            <a:pPr eaLnBrk="1" hangingPunct="1"/>
            <a:r>
              <a:rPr lang="ru-RU" sz="4000" smtClean="0"/>
              <a:t>Все для повара</a:t>
            </a:r>
          </a:p>
        </p:txBody>
      </p:sp>
      <p:pic>
        <p:nvPicPr>
          <p:cNvPr id="43010" name="Picture 2" descr="F:\Новая папка (2)\DSC0717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143000"/>
            <a:ext cx="4038600" cy="2571750"/>
          </a:xfrm>
        </p:spPr>
      </p:pic>
      <p:pic>
        <p:nvPicPr>
          <p:cNvPr id="43011" name="Picture 3" descr="F:\Новая папка (2)\DSC0717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3857625"/>
            <a:ext cx="4000500" cy="2743200"/>
          </a:xfrm>
        </p:spPr>
      </p:pic>
      <p:pic>
        <p:nvPicPr>
          <p:cNvPr id="43012" name="Picture 4" descr="C:\Users\1\Desktop\ФОТО НЕ УДАЛЯТЬ!!!\DSC0698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4005263"/>
            <a:ext cx="38576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2" descr="C:\Users\1\Desktop\ФОТО НЕ УДАЛЯТЬ!!!\DSC0687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1052513"/>
            <a:ext cx="3816350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6" name="Заголовок 1"/>
          <p:cNvSpPr>
            <a:spLocks/>
          </p:cNvSpPr>
          <p:nvPr/>
        </p:nvSpPr>
        <p:spPr bwMode="auto">
          <a:xfrm>
            <a:off x="4572000" y="260350"/>
            <a:ext cx="4103688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>
                <a:latin typeface="Calibri" pitchFamily="34" charset="0"/>
              </a:rPr>
              <a:t>Столовая</a:t>
            </a:r>
            <a:r>
              <a:rPr lang="ru-RU" sz="4000"/>
              <a:t> </a:t>
            </a:r>
            <a:r>
              <a:rPr lang="ru-RU" sz="400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142875"/>
            <a:ext cx="8229600" cy="714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А для повара овощи вырастим сами</a:t>
            </a:r>
            <a:endParaRPr lang="ru-RU" dirty="0"/>
          </a:p>
        </p:txBody>
      </p:sp>
      <p:pic>
        <p:nvPicPr>
          <p:cNvPr id="44034" name="Picture 2" descr="C:\Users\1\Desktop\ФОТО НЕ УДАЛЯТЬ!!!\20180214_16584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143000"/>
            <a:ext cx="4038600" cy="2486025"/>
          </a:xfrm>
        </p:spPr>
      </p:pic>
      <p:pic>
        <p:nvPicPr>
          <p:cNvPr id="44035" name="Picture 3" descr="C:\Users\1\Desktop\ФОТО НЕ УДАЛЯТЬ!!!\DSC067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072063" y="1143000"/>
            <a:ext cx="3752850" cy="2500313"/>
          </a:xfrm>
        </p:spPr>
      </p:pic>
      <p:pic>
        <p:nvPicPr>
          <p:cNvPr id="44036" name="Picture 6" descr="C:\Users\1\Desktop\ФОТО НЕ УДАЛЯТЬ!!!\DSC069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" y="4000500"/>
            <a:ext cx="40005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7" descr="C:\Users\1\Desktop\ФОТО НЕ УДАЛЯТЬ!!!\20170504_1030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5" y="4000500"/>
            <a:ext cx="3929063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>
          <a:xfrm>
            <a:off x="0" y="142875"/>
            <a:ext cx="9144000" cy="725488"/>
          </a:xfrm>
        </p:spPr>
        <p:txBody>
          <a:bodyPr/>
          <a:lstStyle/>
          <a:p>
            <a:pPr eaLnBrk="1" hangingPunct="1"/>
            <a:r>
              <a:rPr lang="ru-RU" sz="4000" smtClean="0"/>
              <a:t>Трудовая деятельность</a:t>
            </a:r>
            <a:r>
              <a:rPr lang="ru-RU" sz="4000" smtClean="0">
                <a:latin typeface="Arial" charset="0"/>
              </a:rPr>
              <a:t/>
            </a:r>
            <a:br>
              <a:rPr lang="ru-RU" sz="4000" smtClean="0">
                <a:latin typeface="Arial" charset="0"/>
              </a:rPr>
            </a:br>
            <a:r>
              <a:rPr lang="ru-RU" sz="4000" smtClean="0">
                <a:latin typeface="Arial" charset="0"/>
              </a:rPr>
              <a:t> </a:t>
            </a:r>
            <a:r>
              <a:rPr lang="ru-RU" sz="3200" b="1" smtClean="0">
                <a:latin typeface="Arial" charset="0"/>
              </a:rPr>
              <a:t>«Моем посуду», «Стираем спецодежду»</a:t>
            </a:r>
          </a:p>
        </p:txBody>
      </p:sp>
      <p:pic>
        <p:nvPicPr>
          <p:cNvPr id="46082" name="Picture 2" descr="C:\Users\1\Desktop\ФОТО НЕ УДАЛЯТЬ!!!\DSC0702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19156"/>
          <a:stretch>
            <a:fillRect/>
          </a:stretch>
        </p:blipFill>
        <p:spPr>
          <a:xfrm>
            <a:off x="395288" y="1268413"/>
            <a:ext cx="4319587" cy="2578100"/>
          </a:xfrm>
        </p:spPr>
      </p:pic>
      <p:pic>
        <p:nvPicPr>
          <p:cNvPr id="46085" name="Picture 3" descr="F:\ФОТО С ТЕЛЕФОНА\20180215_09474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4144963"/>
            <a:ext cx="4752975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Пожарная часть</a:t>
            </a:r>
            <a:endParaRPr lang="ru-RU" dirty="0"/>
          </a:p>
        </p:txBody>
      </p:sp>
      <p:pic>
        <p:nvPicPr>
          <p:cNvPr id="48130" name="Picture 2" descr="C:\Users\1\Desktop\ФОТО НЕ УДАЛЯТЬ!!!\DSC0709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20930"/>
          <a:stretch>
            <a:fillRect/>
          </a:stretch>
        </p:blipFill>
        <p:spPr>
          <a:xfrm>
            <a:off x="2000250" y="1071563"/>
            <a:ext cx="4929188" cy="2571750"/>
          </a:xfrm>
        </p:spPr>
      </p:pic>
      <p:pic>
        <p:nvPicPr>
          <p:cNvPr id="48131" name="Picture 3" descr="C:\Users\1\Desktop\ФОТО НЕ УДАЛЯТЬ!!!\DSC0709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21227"/>
          <a:stretch>
            <a:fillRect/>
          </a:stretch>
        </p:blipFill>
        <p:spPr>
          <a:xfrm>
            <a:off x="2000250" y="3857625"/>
            <a:ext cx="5000625" cy="2814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285750"/>
            <a:ext cx="8715375" cy="6215063"/>
          </a:xfrm>
        </p:spPr>
        <p:txBody>
          <a:bodyPr rtlCol="0">
            <a:normAutofit fontScale="47500" lnSpcReduction="200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/>
              <a:t>Девиз: Так сложилось – без бензина не сможет двигаться машина,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400" b="1" dirty="0" smtClean="0"/>
              <a:t>               Для того в стране у нас добывают нефть и газ !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 smtClean="0"/>
              <a:t>Цель проекта:</a:t>
            </a:r>
            <a:endParaRPr lang="ru-RU" sz="29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Способствовать расширению и обогащению представлений детей о многообразии профессий, формированию положительного отношения и уважения к труду.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 smtClean="0"/>
              <a:t> </a:t>
            </a:r>
            <a:endParaRPr lang="ru-RU" sz="29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 smtClean="0"/>
              <a:t>Задачи проекта: </a:t>
            </a:r>
            <a:endParaRPr lang="ru-RU" sz="29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 smtClean="0"/>
              <a:t>Образовательные:</a:t>
            </a:r>
            <a:endParaRPr lang="ru-RU" sz="29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Расширять у детей  представления о разнообразии профессий на основе характерных трудовых процессов и результатов труда, представлении о структуре труда (цель, мотив, материал, трудовые действия, результат).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Расширять знания детей о родных людях, их профессиях, значимости их труда в семье и обществе.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Сформировать отчетливые представления о роли современной техники в трудовой деятельности человека; познакомить с историей создания механизмов, облегчающих труд человека.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Учить отображать представления о трудовых процессах взрослых в сюжетно-ролевых играх, передавая в игре отношение взрослых к работе.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Заинтересовать родителей в совместной игре  с детьми в профессии.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Активизировать в речи слова, родовые понятия и видовые обобщения, связанные с темой, учить выражать свое отношение к той или иной профессии.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 smtClean="0"/>
              <a:t>Развивающие:</a:t>
            </a:r>
            <a:endParaRPr lang="ru-RU" sz="29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Вызывать любознательность и интерес к деятельности взрослых.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 smtClean="0"/>
              <a:t>- </a:t>
            </a:r>
            <a:r>
              <a:rPr lang="ru-RU" sz="2900" dirty="0" smtClean="0"/>
              <a:t>Развивать у детей интерес к труду и желание трудиться.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Помочь увидеть значимость труда взрослых в конкретных трудовых процессах.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 smtClean="0"/>
              <a:t>- </a:t>
            </a:r>
            <a:r>
              <a:rPr lang="ru-RU" sz="2900" dirty="0" smtClean="0"/>
              <a:t>Побуждать к  отражению  полученных впечатлений и представлений в сюжетно-ролевой  игре.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b="1" dirty="0" smtClean="0"/>
              <a:t>Воспитательные:</a:t>
            </a:r>
            <a:endParaRPr lang="ru-RU" sz="29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Воспитывать в детях чувство уважения к труду  взрослых.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Воспитывать положительное отношение к результатам труда взрослых.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900" dirty="0" smtClean="0"/>
              <a:t>- Поддерживать желание гордиться своими родителями, их трудом.</a:t>
            </a:r>
            <a:endParaRPr lang="ru-RU" sz="2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Arial" charset="0"/>
              </a:rPr>
              <a:t>Конструирование - </a:t>
            </a:r>
            <a:r>
              <a:rPr lang="ru-RU" sz="3600" smtClean="0"/>
              <a:t>Бензовоз с нефтезавода на заправку топливо повез</a:t>
            </a:r>
          </a:p>
        </p:txBody>
      </p:sp>
      <p:pic>
        <p:nvPicPr>
          <p:cNvPr id="49154" name="Picture 2" descr="C:\Users\1\Desktop\ФОТО НЕ УДАЛЯТЬ!!!\20180213_0942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4563" y="1214438"/>
            <a:ext cx="4500562" cy="2557462"/>
          </a:xfrm>
        </p:spPr>
      </p:pic>
      <p:pic>
        <p:nvPicPr>
          <p:cNvPr id="49155" name="Picture 3" descr="C:\Users\1\Desktop\ФОТО НЕ УДАЛЯТЬ!!!\20180213_09434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2214563" y="3857625"/>
            <a:ext cx="4500562" cy="2700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0178" name="Picture 2" descr="C:\Users\1\Desktop\ФОТО НЕ УДАЛЯТЬ!!!\20180213_10111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0" y="1214438"/>
            <a:ext cx="7686675" cy="5214937"/>
          </a:xfrm>
        </p:spPr>
      </p:pic>
      <p:sp>
        <p:nvSpPr>
          <p:cNvPr id="50179" name="Заголовок 1"/>
          <p:cNvSpPr>
            <a:spLocks/>
          </p:cNvSpPr>
          <p:nvPr/>
        </p:nvSpPr>
        <p:spPr bwMode="auto">
          <a:xfrm>
            <a:off x="323850" y="260350"/>
            <a:ext cx="822960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/>
              <a:t>Предметно-развивающая среда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8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Бензовоз ехал – до реки доехал</a:t>
            </a:r>
            <a:br>
              <a:rPr lang="ru-RU" sz="4000" dirty="0" smtClean="0"/>
            </a:br>
            <a:r>
              <a:rPr lang="ru-RU" sz="4000" dirty="0" smtClean="0"/>
              <a:t>До реки доехал – по мосту поехал</a:t>
            </a:r>
            <a:endParaRPr lang="ru-RU" sz="4000" dirty="0"/>
          </a:p>
        </p:txBody>
      </p:sp>
      <p:pic>
        <p:nvPicPr>
          <p:cNvPr id="52226" name="Picture 2" descr="C:\Users\1\Desktop\ФОТО НЕ УДАЛЯТЬ!!!\DSC0683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23872" b="10287"/>
          <a:stretch>
            <a:fillRect/>
          </a:stretch>
        </p:blipFill>
        <p:spPr>
          <a:xfrm>
            <a:off x="2500313" y="1214438"/>
            <a:ext cx="4214812" cy="2143125"/>
          </a:xfrm>
        </p:spPr>
      </p:pic>
      <p:pic>
        <p:nvPicPr>
          <p:cNvPr id="52227" name="Picture 3" descr="C:\Users\1\Desktop\ФОТО НЕ УДАЛЯТЬ!!!\DSC0693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23586" b="8018"/>
          <a:stretch>
            <a:fillRect/>
          </a:stretch>
        </p:blipFill>
        <p:spPr>
          <a:xfrm>
            <a:off x="1500188" y="3500438"/>
            <a:ext cx="6429375" cy="3143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5473700" cy="654050"/>
          </a:xfrm>
        </p:spPr>
        <p:txBody>
          <a:bodyPr/>
          <a:lstStyle/>
          <a:p>
            <a:pPr eaLnBrk="1" hangingPunct="1"/>
            <a:r>
              <a:rPr lang="ru-RU" sz="2000" b="1" smtClean="0">
                <a:latin typeface="Arial" charset="0"/>
              </a:rPr>
              <a:t>Аппликация - </a:t>
            </a:r>
            <a:r>
              <a:rPr lang="ru-RU" sz="2000" b="1" smtClean="0"/>
              <a:t>Железная дорога</a:t>
            </a:r>
          </a:p>
        </p:txBody>
      </p:sp>
      <p:pic>
        <p:nvPicPr>
          <p:cNvPr id="53251" name="Picture 3" descr="C:\Users\1\Desktop\ФОТО НЕ УДАЛЯТЬ!!!\DSC070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 t="21515"/>
          <a:stretch>
            <a:fillRect/>
          </a:stretch>
        </p:blipFill>
        <p:spPr>
          <a:xfrm>
            <a:off x="250825" y="1196975"/>
            <a:ext cx="4175125" cy="2333625"/>
          </a:xfrm>
        </p:spPr>
      </p:pic>
      <p:pic>
        <p:nvPicPr>
          <p:cNvPr id="53253" name="Picture 2" descr="C:\Users\1\Desktop\ФОТО НЕ УДАЛЯТЬ!!!\20180523_1011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3716338"/>
            <a:ext cx="3959225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4" name="Заголовок 1"/>
          <p:cNvSpPr>
            <a:spLocks/>
          </p:cNvSpPr>
          <p:nvPr/>
        </p:nvSpPr>
        <p:spPr bwMode="auto">
          <a:xfrm>
            <a:off x="4464050" y="2205038"/>
            <a:ext cx="4679950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/>
              <a:t>День пап и мам - </a:t>
            </a:r>
            <a:r>
              <a:rPr lang="ru-RU" sz="2000" b="1">
                <a:latin typeface="Calibri" pitchFamily="34" charset="0"/>
              </a:rPr>
              <a:t>Машинист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Нефтезаводчане</a:t>
            </a:r>
            <a:r>
              <a:rPr lang="ru-RU" dirty="0" smtClean="0"/>
              <a:t> дома</a:t>
            </a:r>
            <a:endParaRPr lang="ru-RU" dirty="0"/>
          </a:p>
        </p:txBody>
      </p:sp>
      <p:pic>
        <p:nvPicPr>
          <p:cNvPr id="55298" name="Picture 2" descr="F:\Новая папка (2)\SDC1356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928688"/>
            <a:ext cx="4038600" cy="2857500"/>
          </a:xfrm>
        </p:spPr>
      </p:pic>
      <p:pic>
        <p:nvPicPr>
          <p:cNvPr id="55299" name="Picture 3" descr="C:\Users\1\Desktop\ФОТО НЕ УДАЛЯТЬ!!!\20180207_1708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429250" y="1214438"/>
            <a:ext cx="3035300" cy="4525962"/>
          </a:xfrm>
        </p:spPr>
      </p:pic>
      <p:pic>
        <p:nvPicPr>
          <p:cNvPr id="55300" name="Picture 4" descr="C:\Users\1\Desktop\ФОТО НЕ УДАЛЯТЬ!!!\20180214_0949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3929063"/>
            <a:ext cx="414337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/>
            <a:r>
              <a:rPr lang="ru-RU" sz="4000" smtClean="0"/>
              <a:t>Загородные дома нефтяников</a:t>
            </a:r>
          </a:p>
        </p:txBody>
      </p:sp>
      <p:sp>
        <p:nvSpPr>
          <p:cNvPr id="57346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7347" name="Picture 2" descr="C:\Users\1\Desktop\ФОТО НЕ УДАЛЯТЬ!!!\DSC0698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1285875"/>
            <a:ext cx="7358062" cy="49577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837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ru-RU" sz="4400" b="1" smtClean="0">
                <a:latin typeface="Arial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Знакомство с профессиями родителей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5362" name="Picture 2" descr="F:\ФОТО С ТЕЛЕФОНА\20161110_1045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428875"/>
            <a:ext cx="2786062" cy="4168775"/>
          </a:xfrm>
        </p:spPr>
      </p:pic>
      <p:pic>
        <p:nvPicPr>
          <p:cNvPr id="15363" name="Picture 3" descr="F:\ФОТО С ТЕЛЕФОНА\20161110_1045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286125" y="2428875"/>
            <a:ext cx="2714625" cy="4110038"/>
          </a:xfrm>
        </p:spPr>
      </p:pic>
      <p:pic>
        <p:nvPicPr>
          <p:cNvPr id="15364" name="Picture 4" descr="F:\ФОТО С ТЕЛЕФОНА\20161110_1047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63" y="2428875"/>
            <a:ext cx="267176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Литература и иллюстрации</a:t>
            </a:r>
          </a:p>
        </p:txBody>
      </p:sp>
      <p:pic>
        <p:nvPicPr>
          <p:cNvPr id="16386" name="Содержимое 7" descr="DSC0696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57750" y="1571625"/>
            <a:ext cx="4071938" cy="4786313"/>
          </a:xfrm>
        </p:spPr>
      </p:pic>
      <p:pic>
        <p:nvPicPr>
          <p:cNvPr id="16387" name="Picture 3" descr="F:\ФОТО С ТЕЛЕФОНА\20180213_09472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28625" y="1571625"/>
            <a:ext cx="4038600" cy="2271713"/>
          </a:xfrm>
        </p:spPr>
      </p:pic>
      <p:pic>
        <p:nvPicPr>
          <p:cNvPr id="16388" name="Picture 4" descr="C:\Users\1\Desktop\чеб\DSC069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4043363"/>
            <a:ext cx="4143375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pPr eaLnBrk="1" hangingPunct="1"/>
            <a:r>
              <a:rPr lang="ru-RU" sz="4000" smtClean="0"/>
              <a:t>Использование ИКТ</a:t>
            </a:r>
          </a:p>
        </p:txBody>
      </p:sp>
      <p:pic>
        <p:nvPicPr>
          <p:cNvPr id="21506" name="Picture 2" descr="C:\Users\1\Desktop\ФОТО НЕ УДАЛЯТЬ!!!\DSC070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1214438"/>
            <a:ext cx="6972300" cy="4929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Мы авто-мойщики, механики, слесари</a:t>
            </a:r>
            <a:endParaRPr lang="ru-RU" sz="4000" dirty="0"/>
          </a:p>
        </p:txBody>
      </p:sp>
      <p:pic>
        <p:nvPicPr>
          <p:cNvPr id="25602" name="Picture 2" descr="C:\Users\1\Desktop\ФОТО НЕ УДАЛЯТЬ!!!\DSC0696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b="7692"/>
          <a:stretch>
            <a:fillRect/>
          </a:stretch>
        </p:blipFill>
        <p:spPr>
          <a:xfrm>
            <a:off x="500063" y="1214438"/>
            <a:ext cx="4038600" cy="2571750"/>
          </a:xfrm>
        </p:spPr>
      </p:pic>
      <p:pic>
        <p:nvPicPr>
          <p:cNvPr id="25603" name="Picture 3" descr="C:\Users\1\Desktop\ФОТО НЕ УДАЛЯТЬ!!!\DSC0698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b="7692"/>
          <a:stretch>
            <a:fillRect/>
          </a:stretch>
        </p:blipFill>
        <p:spPr>
          <a:xfrm>
            <a:off x="4786313" y="1214438"/>
            <a:ext cx="4038600" cy="2571750"/>
          </a:xfrm>
        </p:spPr>
      </p:pic>
      <p:pic>
        <p:nvPicPr>
          <p:cNvPr id="25604" name="Picture 4" descr="F:\ФОТО нефть\DSC0696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3929063"/>
            <a:ext cx="40005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F:\Новая папка (2)\SDC135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4000500"/>
            <a:ext cx="4071937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ru-RU" sz="4000" smtClean="0">
                <a:latin typeface="Arial" charset="0"/>
              </a:rPr>
              <a:t>Предметно-развивающая среда</a:t>
            </a:r>
          </a:p>
        </p:txBody>
      </p:sp>
      <p:pic>
        <p:nvPicPr>
          <p:cNvPr id="26626" name="Picture 2" descr="C:\Users\1\Desktop\ФОТО НЕ УДАЛЯТЬ!!!\20180328_0837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143000"/>
            <a:ext cx="4038600" cy="2271713"/>
          </a:xfrm>
        </p:spPr>
      </p:pic>
      <p:pic>
        <p:nvPicPr>
          <p:cNvPr id="26627" name="Picture 3" descr="C:\Users\1\Desktop\ФОТО НЕ УДАЛЯТЬ!!!\DSC069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9901"/>
          <a:stretch>
            <a:fillRect/>
          </a:stretch>
        </p:blipFill>
        <p:spPr>
          <a:xfrm>
            <a:off x="357188" y="3714750"/>
            <a:ext cx="4038600" cy="2600325"/>
          </a:xfrm>
        </p:spPr>
      </p:pic>
      <p:pic>
        <p:nvPicPr>
          <p:cNvPr id="26628" name="Picture 5" descr="F:\SDC139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3714750"/>
            <a:ext cx="4071937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 descr="F:\ФОТО С ТЕЛЕФОНА\20180328_08473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1143000"/>
            <a:ext cx="4000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396413" cy="725487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Arial" charset="0"/>
              </a:rPr>
              <a:t>День пап и мам – все о профессии - шофер</a:t>
            </a:r>
            <a:endParaRPr lang="ru-RU" sz="3600" smtClean="0"/>
          </a:p>
        </p:txBody>
      </p:sp>
      <p:pic>
        <p:nvPicPr>
          <p:cNvPr id="30722" name="Picture 2" descr="F:\ФОТО нефть\DSC0713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11794"/>
          <a:stretch>
            <a:fillRect/>
          </a:stretch>
        </p:blipFill>
        <p:spPr>
          <a:xfrm>
            <a:off x="323850" y="1200150"/>
            <a:ext cx="3816350" cy="2524125"/>
          </a:xfrm>
        </p:spPr>
      </p:pic>
      <p:pic>
        <p:nvPicPr>
          <p:cNvPr id="30723" name="Picture 3" descr="F:\ФОТО нефть\DSC071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t="11794"/>
          <a:stretch>
            <a:fillRect/>
          </a:stretch>
        </p:blipFill>
        <p:spPr>
          <a:xfrm>
            <a:off x="4716463" y="1152525"/>
            <a:ext cx="3887787" cy="2571750"/>
          </a:xfrm>
        </p:spPr>
      </p:pic>
      <p:pic>
        <p:nvPicPr>
          <p:cNvPr id="30724" name="Picture 4" descr="F:\ФОТО нефть\DSC07132.JPG"/>
          <p:cNvPicPr>
            <a:picLocks noChangeAspect="1" noChangeArrowheads="1"/>
          </p:cNvPicPr>
          <p:nvPr/>
        </p:nvPicPr>
        <p:blipFill>
          <a:blip r:embed="rId4"/>
          <a:srcRect t="11363"/>
          <a:stretch>
            <a:fillRect/>
          </a:stretch>
        </p:blipFill>
        <p:spPr bwMode="auto">
          <a:xfrm>
            <a:off x="2268538" y="3902075"/>
            <a:ext cx="4391025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Капитан, капитан улыбнитесь</a:t>
            </a:r>
            <a:endParaRPr lang="ru-RU" sz="4000" dirty="0"/>
          </a:p>
        </p:txBody>
      </p:sp>
      <p:pic>
        <p:nvPicPr>
          <p:cNvPr id="31746" name="Picture 2" descr="C:\Users\1\Desktop\ФОТО НЕ УДАЛЯТЬ!!!\DSC0672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125538"/>
            <a:ext cx="3857625" cy="2671762"/>
          </a:xfrm>
        </p:spPr>
      </p:pic>
      <p:pic>
        <p:nvPicPr>
          <p:cNvPr id="31747" name="Picture 3" descr="C:\Users\1\Desktop\ФОТО НЕ УДАЛЯТЬ!!!\DSC071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4875" y="1143000"/>
            <a:ext cx="4038600" cy="2643188"/>
          </a:xfrm>
        </p:spPr>
      </p:pic>
      <p:pic>
        <p:nvPicPr>
          <p:cNvPr id="31748" name="Picture 4" descr="C:\Users\1\Desktop\ФОТО НЕ УДАЛЯТЬ!!!\DSC071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3" y="4071938"/>
            <a:ext cx="4071937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2" descr="F:\Новая папка (2)\DSC0716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3933825"/>
            <a:ext cx="3816350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334</Words>
  <Application>Microsoft Office PowerPoint</Application>
  <PresentationFormat>Экран (4:3)</PresentationFormat>
  <Paragraphs>58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9" baseType="lpstr">
      <vt:lpstr>Arial</vt:lpstr>
      <vt:lpstr>Calibri</vt:lpstr>
      <vt:lpstr>Тема Office</vt:lpstr>
      <vt:lpstr>МБДОУ «Детский сад № 43» город РЯЗАНЬ</vt:lpstr>
      <vt:lpstr> </vt:lpstr>
      <vt:lpstr>Знакомство с профессиями родителей </vt:lpstr>
      <vt:lpstr>Литература и иллюстрации</vt:lpstr>
      <vt:lpstr>Использование ИКТ</vt:lpstr>
      <vt:lpstr>Мы авто-мойщики, механики, слесари</vt:lpstr>
      <vt:lpstr>Предметно-развивающая среда</vt:lpstr>
      <vt:lpstr>День пап и мам – все о профессии - шофер</vt:lpstr>
      <vt:lpstr>Капитан, капитан улыбнитесь</vt:lpstr>
      <vt:lpstr>Я хочу на самолете полететь…</vt:lpstr>
      <vt:lpstr>Слайд 11</vt:lpstr>
      <vt:lpstr>Лаборанты очистного цеха</vt:lpstr>
      <vt:lpstr>Наша лаборатория</vt:lpstr>
      <vt:lpstr>Слайд 14</vt:lpstr>
      <vt:lpstr>Поликлиника нефтезавода</vt:lpstr>
      <vt:lpstr>Все для повара</vt:lpstr>
      <vt:lpstr>А для повара овощи вырастим сами</vt:lpstr>
      <vt:lpstr>Трудовая деятельность  «Моем посуду», «Стираем спецодежду»</vt:lpstr>
      <vt:lpstr>Пожарная часть</vt:lpstr>
      <vt:lpstr>Конструирование - Бензовоз с нефтезавода на заправку топливо повез</vt:lpstr>
      <vt:lpstr>Слайд 21</vt:lpstr>
      <vt:lpstr>Бензовоз ехал – до реки доехал До реки доехал – по мосту поехал</vt:lpstr>
      <vt:lpstr>Аппликация - Железная дорога</vt:lpstr>
      <vt:lpstr>Нефтезаводчане дома</vt:lpstr>
      <vt:lpstr>Загородные дома нефтяников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МБДОУ «Детский сад № 43»</dc:title>
  <dc:creator>1</dc:creator>
  <cp:lastModifiedBy>DS431</cp:lastModifiedBy>
  <cp:revision>113</cp:revision>
  <dcterms:created xsi:type="dcterms:W3CDTF">2018-05-25T12:03:51Z</dcterms:created>
  <dcterms:modified xsi:type="dcterms:W3CDTF">2021-11-26T08:01:08Z</dcterms:modified>
</cp:coreProperties>
</file>