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60" r:id="rId2"/>
    <p:sldId id="256" r:id="rId3"/>
    <p:sldId id="257" r:id="rId4"/>
    <p:sldId id="258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8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538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6D93B2-8258-449B-B936-0C626B664A1F}" type="doc">
      <dgm:prSet loTypeId="urn:microsoft.com/office/officeart/2005/8/layout/venn2" loCatId="relationship" qsTypeId="urn:microsoft.com/office/officeart/2005/8/quickstyle/3d7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CABC6DE2-F9FE-4053-ADC8-FECD135125E4}">
      <dgm:prSet/>
      <dgm:spPr/>
      <dgm:t>
        <a:bodyPr/>
        <a:lstStyle/>
        <a:p>
          <a:pPr rtl="0"/>
          <a:r>
            <a:rPr lang="en-US" u="sng" dirty="0" smtClean="0"/>
            <a:t>Does </a:t>
          </a:r>
          <a:r>
            <a:rPr lang="en-US" dirty="0" smtClean="0"/>
            <a:t>your husband </a:t>
          </a:r>
          <a:r>
            <a:rPr lang="en-US" u="sng" dirty="0" smtClean="0"/>
            <a:t>speak </a:t>
          </a:r>
          <a:r>
            <a:rPr lang="en-US" dirty="0" smtClean="0"/>
            <a:t>English?</a:t>
          </a:r>
          <a:endParaRPr lang="ru-RU" u="sng" dirty="0"/>
        </a:p>
      </dgm:t>
    </dgm:pt>
    <dgm:pt modelId="{F4257E55-52E7-4515-9805-E79D39DDBB3E}" type="parTrans" cxnId="{A850F977-3BC5-4EC5-9801-9CF469C6F3B9}">
      <dgm:prSet/>
      <dgm:spPr/>
      <dgm:t>
        <a:bodyPr/>
        <a:lstStyle/>
        <a:p>
          <a:endParaRPr lang="ru-RU"/>
        </a:p>
      </dgm:t>
    </dgm:pt>
    <dgm:pt modelId="{B244D2C4-F940-4E3D-B8E8-6EF5641F7427}" type="sibTrans" cxnId="{A850F977-3BC5-4EC5-9801-9CF469C6F3B9}">
      <dgm:prSet/>
      <dgm:spPr/>
      <dgm:t>
        <a:bodyPr/>
        <a:lstStyle/>
        <a:p>
          <a:endParaRPr lang="ru-RU"/>
        </a:p>
      </dgm:t>
    </dgm:pt>
    <dgm:pt modelId="{E944A9AF-51CC-4397-9C6B-B308DE694E2C}" type="pres">
      <dgm:prSet presAssocID="{1A6D93B2-8258-449B-B936-0C626B664A1F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20F206-C52A-40C7-BFAC-3EBE98D56406}" type="pres">
      <dgm:prSet presAssocID="{1A6D93B2-8258-449B-B936-0C626B664A1F}" presName="comp1" presStyleCnt="0"/>
      <dgm:spPr/>
      <dgm:t>
        <a:bodyPr/>
        <a:lstStyle/>
        <a:p>
          <a:endParaRPr lang="ru-RU"/>
        </a:p>
      </dgm:t>
    </dgm:pt>
    <dgm:pt modelId="{724A0B5C-8055-4684-9524-5678D39254D7}" type="pres">
      <dgm:prSet presAssocID="{1A6D93B2-8258-449B-B936-0C626B664A1F}" presName="circle1" presStyleLbl="node1" presStyleIdx="0" presStyleCnt="1"/>
      <dgm:spPr/>
      <dgm:t>
        <a:bodyPr/>
        <a:lstStyle/>
        <a:p>
          <a:endParaRPr lang="ru-RU"/>
        </a:p>
      </dgm:t>
    </dgm:pt>
    <dgm:pt modelId="{C370A1B2-AFDF-4240-A96D-180A00106FD2}" type="pres">
      <dgm:prSet presAssocID="{1A6D93B2-8258-449B-B936-0C626B664A1F}" presName="c1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50F977-3BC5-4EC5-9801-9CF469C6F3B9}" srcId="{1A6D93B2-8258-449B-B936-0C626B664A1F}" destId="{CABC6DE2-F9FE-4053-ADC8-FECD135125E4}" srcOrd="0" destOrd="0" parTransId="{F4257E55-52E7-4515-9805-E79D39DDBB3E}" sibTransId="{B244D2C4-F940-4E3D-B8E8-6EF5641F7427}"/>
    <dgm:cxn modelId="{9C135555-A7B0-46DA-97B3-278630F4BC38}" type="presOf" srcId="{CABC6DE2-F9FE-4053-ADC8-FECD135125E4}" destId="{C370A1B2-AFDF-4240-A96D-180A00106FD2}" srcOrd="1" destOrd="0" presId="urn:microsoft.com/office/officeart/2005/8/layout/venn2"/>
    <dgm:cxn modelId="{7A473C73-8FF1-4BA6-A0A9-0D050FBAA05D}" type="presOf" srcId="{1A6D93B2-8258-449B-B936-0C626B664A1F}" destId="{E944A9AF-51CC-4397-9C6B-B308DE694E2C}" srcOrd="0" destOrd="0" presId="urn:microsoft.com/office/officeart/2005/8/layout/venn2"/>
    <dgm:cxn modelId="{3BA2CEAA-BE4D-4BE5-B2BF-71F0B5755C29}" type="presOf" srcId="{CABC6DE2-F9FE-4053-ADC8-FECD135125E4}" destId="{724A0B5C-8055-4684-9524-5678D39254D7}" srcOrd="0" destOrd="0" presId="urn:microsoft.com/office/officeart/2005/8/layout/venn2"/>
    <dgm:cxn modelId="{B234B8B8-93A6-40F9-A74C-7292E0CA0196}" type="presParOf" srcId="{E944A9AF-51CC-4397-9C6B-B308DE694E2C}" destId="{5020F206-C52A-40C7-BFAC-3EBE98D56406}" srcOrd="0" destOrd="0" presId="urn:microsoft.com/office/officeart/2005/8/layout/venn2"/>
    <dgm:cxn modelId="{169A64FC-5F6B-4A0F-968F-3CCEEC45B53C}" type="presParOf" srcId="{5020F206-C52A-40C7-BFAC-3EBE98D56406}" destId="{724A0B5C-8055-4684-9524-5678D39254D7}" srcOrd="0" destOrd="0" presId="urn:microsoft.com/office/officeart/2005/8/layout/venn2"/>
    <dgm:cxn modelId="{57A6F0B1-D016-4BCE-B033-EFCF1BFE5E5D}" type="presParOf" srcId="{5020F206-C52A-40C7-BFAC-3EBE98D56406}" destId="{C370A1B2-AFDF-4240-A96D-180A00106FD2}" srcOrd="1" destOrd="0" presId="urn:microsoft.com/office/officeart/2005/8/layout/ven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3C0E17-BA04-4A08-854C-D3CFA57A0CA1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1534B3-EC64-415E-B2F4-2B7016A4D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C3E38-0AD3-4F09-AA94-562469E099D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9C5168-8032-4453-9AA0-174F11A35A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C3E38-0AD3-4F09-AA94-562469E099D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9C5168-8032-4453-9AA0-174F11A35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C3E38-0AD3-4F09-AA94-562469E099D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9C5168-8032-4453-9AA0-174F11A35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C3E38-0AD3-4F09-AA94-562469E099D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9C5168-8032-4453-9AA0-174F11A35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C3E38-0AD3-4F09-AA94-562469E099D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9C5168-8032-4453-9AA0-174F11A35A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C3E38-0AD3-4F09-AA94-562469E099D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9C5168-8032-4453-9AA0-174F11A35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C3E38-0AD3-4F09-AA94-562469E099D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9C5168-8032-4453-9AA0-174F11A35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C3E38-0AD3-4F09-AA94-562469E099D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9C5168-8032-4453-9AA0-174F11A35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C3E38-0AD3-4F09-AA94-562469E099D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9C5168-8032-4453-9AA0-174F11A35A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C3E38-0AD3-4F09-AA94-562469E099D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9C5168-8032-4453-9AA0-174F11A35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CC3E38-0AD3-4F09-AA94-562469E099D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9C5168-8032-4453-9AA0-174F11A35A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3CC3E38-0AD3-4F09-AA94-562469E099D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A9C5168-8032-4453-9AA0-174F11A35A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500306"/>
            <a:ext cx="749808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</a:rPr>
              <a:t>Present Simple</a:t>
            </a:r>
            <a:endParaRPr lang="ru-RU" sz="9600" b="1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Present Simple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428728" y="1071546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714480" y="64291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</a:t>
            </a:r>
            <a:endParaRPr lang="ru-RU" sz="2400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214282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071802" y="1071546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</a:p>
          <a:p>
            <a:pPr algn="ctr"/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r>
              <a:rPr lang="en-US" sz="2400" b="1" baseline="-25000" dirty="0" smtClean="0"/>
              <a:t>S</a:t>
            </a:r>
            <a:endParaRPr lang="ru-RU" sz="2400" dirty="0" smtClean="0"/>
          </a:p>
          <a:p>
            <a:pPr algn="ctr"/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286116" y="714356"/>
            <a:ext cx="428628" cy="35719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</a:t>
            </a:r>
            <a:endParaRPr lang="ru-RU" sz="2400" dirty="0"/>
          </a:p>
        </p:txBody>
      </p:sp>
      <p:sp>
        <p:nvSpPr>
          <p:cNvPr id="10" name="Овал 9"/>
          <p:cNvSpPr/>
          <p:nvPr/>
        </p:nvSpPr>
        <p:spPr>
          <a:xfrm>
            <a:off x="142872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14310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1679555" y="267810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2108183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 flipV="1">
            <a:off x="3000364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714744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>
            <a:off x="3251191" y="267810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3679820" y="2678106"/>
            <a:ext cx="71439" cy="15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4643438" y="1071546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  <a:p>
            <a:pPr algn="ctr"/>
            <a:r>
              <a:rPr lang="en-US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s.p.s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.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857752" y="64291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dirty="0"/>
          </a:p>
        </p:txBody>
      </p:sp>
      <p:sp>
        <p:nvSpPr>
          <p:cNvPr id="21" name="Овал 20"/>
          <p:cNvSpPr/>
          <p:nvPr/>
        </p:nvSpPr>
        <p:spPr>
          <a:xfrm>
            <a:off x="464343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286380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5400000">
            <a:off x="4858546" y="2642388"/>
            <a:ext cx="1428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5215736" y="2642388"/>
            <a:ext cx="1428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1357290" y="4214818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1500166" y="3714752"/>
            <a:ext cx="571504" cy="50006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</a:t>
            </a:r>
            <a:endParaRPr lang="ru-RU" sz="2400" dirty="0"/>
          </a:p>
        </p:txBody>
      </p:sp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6072198" y="4214818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</a:p>
          <a:p>
            <a:pPr algn="ctr"/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3071802" y="4214818"/>
            <a:ext cx="936625" cy="1501775"/>
          </a:xfrm>
          <a:prstGeom prst="rect">
            <a:avLst/>
          </a:prstGeom>
          <a:ln>
            <a:solidFill>
              <a:schemeClr val="tx2"/>
            </a:solidFill>
            <a:prstDash val="dash"/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</a:t>
            </a: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does</a:t>
            </a:r>
            <a:endParaRPr lang="ru-RU" sz="2400" dirty="0" smtClean="0"/>
          </a:p>
          <a:p>
            <a:pPr algn="ctr"/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3286116" y="3714752"/>
            <a:ext cx="500066" cy="500066"/>
          </a:xfrm>
          <a:prstGeom prst="ellipse">
            <a:avLst/>
          </a:prstGeom>
          <a:ln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V</a:t>
            </a:r>
            <a:endParaRPr lang="ru-RU" sz="2400" dirty="0"/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4000496" y="4572008"/>
            <a:ext cx="1071570" cy="92869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10800000" flipV="1">
            <a:off x="5072066" y="4714884"/>
            <a:ext cx="1000132" cy="78581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4714876" y="4286256"/>
            <a:ext cx="857256" cy="5000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not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6215074" y="3714752"/>
            <a:ext cx="571504" cy="50006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</a:t>
            </a:r>
            <a:endParaRPr lang="ru-RU" sz="2400" dirty="0"/>
          </a:p>
        </p:txBody>
      </p:sp>
      <p:sp>
        <p:nvSpPr>
          <p:cNvPr id="54" name="Овал 53"/>
          <p:cNvSpPr/>
          <p:nvPr/>
        </p:nvSpPr>
        <p:spPr>
          <a:xfrm>
            <a:off x="4857752" y="3714752"/>
            <a:ext cx="571504" cy="57150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 -</a:t>
            </a:r>
            <a:endParaRPr lang="ru-RU" sz="2400" b="1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5400000">
            <a:off x="4858546" y="4856966"/>
            <a:ext cx="1428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5215736" y="4856966"/>
            <a:ext cx="1428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Овал 57"/>
          <p:cNvSpPr/>
          <p:nvPr/>
        </p:nvSpPr>
        <p:spPr>
          <a:xfrm>
            <a:off x="4572000" y="4929198"/>
            <a:ext cx="357190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5286380" y="4929198"/>
            <a:ext cx="357190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Rectangle 2"/>
          <p:cNvSpPr>
            <a:spLocks noChangeArrowheads="1"/>
          </p:cNvSpPr>
          <p:nvPr/>
        </p:nvSpPr>
        <p:spPr bwMode="auto">
          <a:xfrm>
            <a:off x="7429520" y="4214818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s.p.s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67" name="Овал 66"/>
          <p:cNvSpPr/>
          <p:nvPr/>
        </p:nvSpPr>
        <p:spPr>
          <a:xfrm>
            <a:off x="7572396" y="3643314"/>
            <a:ext cx="571504" cy="57150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dirty="0"/>
          </a:p>
        </p:txBody>
      </p:sp>
      <p:sp>
        <p:nvSpPr>
          <p:cNvPr id="68" name="TextBox 67"/>
          <p:cNvSpPr txBox="1"/>
          <p:nvPr/>
        </p:nvSpPr>
        <p:spPr>
          <a:xfrm>
            <a:off x="6643702" y="785794"/>
            <a:ext cx="2500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Регулярный процесс в настоящем времени</a:t>
            </a: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Овал 50"/>
          <p:cNvSpPr/>
          <p:nvPr/>
        </p:nvSpPr>
        <p:spPr>
          <a:xfrm>
            <a:off x="135729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2000232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3071802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3714744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607219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671514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742952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/>
          <p:cNvSpPr/>
          <p:nvPr/>
        </p:nvSpPr>
        <p:spPr>
          <a:xfrm>
            <a:off x="8072462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 rot="5400000">
            <a:off x="1608117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rot="5400000">
            <a:off x="1965307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rot="5400000">
            <a:off x="3322629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>
            <a:off x="3679819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>
            <a:off x="6323025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5400000">
            <a:off x="6680215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5400000">
            <a:off x="7680347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>
            <a:off x="8037537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Равнобедренный треугольник 79"/>
          <p:cNvSpPr/>
          <p:nvPr/>
        </p:nvSpPr>
        <p:spPr>
          <a:xfrm>
            <a:off x="285720" y="4429132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-</a:t>
            </a:r>
            <a:endParaRPr lang="ru-RU" sz="2800" dirty="0">
              <a:solidFill>
                <a:srgbClr val="FF0000"/>
              </a:solidFill>
            </a:endParaRPr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>
            <a:off x="7286644" y="6286520"/>
            <a:ext cx="1214446" cy="1588"/>
          </a:xfrm>
          <a:prstGeom prst="line">
            <a:avLst/>
          </a:prstGeom>
          <a:ln w="28575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285852" y="2786058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Jane</a:t>
            </a:r>
            <a:endParaRPr lang="ru-RU" sz="2400" dirty="0"/>
          </a:p>
        </p:txBody>
      </p:sp>
      <p:sp>
        <p:nvSpPr>
          <p:cNvPr id="83" name="TextBox 82"/>
          <p:cNvSpPr txBox="1"/>
          <p:nvPr/>
        </p:nvSpPr>
        <p:spPr>
          <a:xfrm>
            <a:off x="2928926" y="2786058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</a:t>
            </a:r>
            <a:r>
              <a:rPr lang="en-US" sz="2400" b="1" dirty="0" smtClean="0">
                <a:solidFill>
                  <a:srgbClr val="FF0000"/>
                </a:solidFill>
              </a:rPr>
              <a:t>likes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429124" y="2786058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ice-cream.</a:t>
            </a:r>
            <a:endParaRPr lang="ru-RU" sz="2400" dirty="0"/>
          </a:p>
        </p:txBody>
      </p:sp>
      <p:cxnSp>
        <p:nvCxnSpPr>
          <p:cNvPr id="89" name="Прямая соединительная линия 88"/>
          <p:cNvCxnSpPr/>
          <p:nvPr/>
        </p:nvCxnSpPr>
        <p:spPr>
          <a:xfrm>
            <a:off x="1500166" y="3143248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>
            <a:off x="3143240" y="3143248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3143240" y="3214686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>
            <a:off x="4643438" y="3143248"/>
            <a:ext cx="1214446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6572264" y="1428736"/>
            <a:ext cx="2357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usually</a:t>
            </a:r>
          </a:p>
          <a:p>
            <a:pPr algn="ctr"/>
            <a:r>
              <a:rPr lang="en-US" b="1" dirty="0" smtClean="0"/>
              <a:t>    every day</a:t>
            </a:r>
          </a:p>
          <a:p>
            <a:pPr algn="ctr"/>
            <a:r>
              <a:rPr lang="en-US" b="1" dirty="0" smtClean="0"/>
              <a:t>   normally</a:t>
            </a:r>
          </a:p>
          <a:p>
            <a:pPr algn="ctr"/>
            <a:r>
              <a:rPr lang="en-US" b="1" dirty="0" smtClean="0"/>
              <a:t>always</a:t>
            </a:r>
            <a:endParaRPr lang="ru-RU" b="1" dirty="0"/>
          </a:p>
        </p:txBody>
      </p:sp>
      <p:sp>
        <p:nvSpPr>
          <p:cNvPr id="97" name="Прямоугольник 96"/>
          <p:cNvSpPr/>
          <p:nvPr/>
        </p:nvSpPr>
        <p:spPr>
          <a:xfrm>
            <a:off x="3500430" y="2928934"/>
            <a:ext cx="428628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TextBox 99"/>
          <p:cNvSpPr txBox="1"/>
          <p:nvPr/>
        </p:nvSpPr>
        <p:spPr>
          <a:xfrm>
            <a:off x="2928926" y="5929330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</a:t>
            </a:r>
            <a:r>
              <a:rPr lang="en-US" sz="2400" b="1" dirty="0" smtClean="0">
                <a:solidFill>
                  <a:srgbClr val="FF0000"/>
                </a:solidFill>
              </a:rPr>
              <a:t>does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572000" y="5929330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</a:t>
            </a:r>
            <a:r>
              <a:rPr lang="en-US" sz="2400" b="1" dirty="0" smtClean="0">
                <a:solidFill>
                  <a:srgbClr val="FF0000"/>
                </a:solidFill>
              </a:rPr>
              <a:t>not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857884" y="5929330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    like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358082" y="5929331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coffee.</a:t>
            </a:r>
            <a:endParaRPr lang="ru-RU" sz="2400" dirty="0"/>
          </a:p>
        </p:txBody>
      </p:sp>
      <p:cxnSp>
        <p:nvCxnSpPr>
          <p:cNvPr id="105" name="Прямая соединительная линия 104"/>
          <p:cNvCxnSpPr/>
          <p:nvPr/>
        </p:nvCxnSpPr>
        <p:spPr>
          <a:xfrm>
            <a:off x="3214678" y="6286520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>
            <a:off x="3214678" y="6357958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>
            <a:off x="4929190" y="6286520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>
            <a:off x="4929190" y="6357958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>
            <a:off x="6286512" y="6286520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6286512" y="6357958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1428728" y="5929330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Jane</a:t>
            </a:r>
            <a:endParaRPr lang="ru-RU" sz="2400" dirty="0"/>
          </a:p>
        </p:txBody>
      </p:sp>
      <p:cxnSp>
        <p:nvCxnSpPr>
          <p:cNvPr id="118" name="Прямая соединительная линия 117"/>
          <p:cNvCxnSpPr/>
          <p:nvPr/>
        </p:nvCxnSpPr>
        <p:spPr>
          <a:xfrm>
            <a:off x="1500166" y="6286520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9" grpId="0" animBg="1"/>
      <p:bldP spid="20" grpId="0" animBg="1"/>
      <p:bldP spid="21" grpId="0" animBg="1"/>
      <p:bldP spid="22" grpId="0" animBg="1"/>
      <p:bldP spid="29" grpId="0" animBg="1"/>
      <p:bldP spid="32" grpId="0" animBg="1"/>
      <p:bldP spid="35" grpId="0" animBg="1"/>
      <p:bldP spid="37" grpId="0" animBg="1"/>
      <p:bldP spid="38" grpId="0" animBg="1"/>
      <p:bldP spid="52" grpId="0" animBg="1"/>
      <p:bldP spid="53" grpId="0" animBg="1"/>
      <p:bldP spid="54" grpId="0" animBg="1"/>
      <p:bldP spid="58" grpId="0" animBg="1"/>
      <p:bldP spid="65" grpId="0" animBg="1"/>
      <p:bldP spid="66" grpId="0" animBg="1"/>
      <p:bldP spid="67" grpId="0" animBg="1"/>
      <p:bldP spid="68" grpId="0"/>
      <p:bldP spid="51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9" grpId="0" animBg="1"/>
      <p:bldP spid="80" grpId="0" animBg="1"/>
      <p:bldP spid="71" grpId="0"/>
      <p:bldP spid="83" grpId="0"/>
      <p:bldP spid="85" grpId="0"/>
      <p:bldP spid="96" grpId="0"/>
      <p:bldP spid="97" grpId="0" animBg="1"/>
      <p:bldP spid="100" grpId="0"/>
      <p:bldP spid="101" grpId="0"/>
      <p:bldP spid="102" grpId="0"/>
      <p:bldP spid="103" grpId="0"/>
      <p:bldP spid="1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498080" cy="57148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Present Simple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6929454" y="0"/>
            <a:ext cx="428628" cy="42860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0" y="3357562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42844" y="428604"/>
            <a:ext cx="738664" cy="22145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Yes/no</a:t>
            </a:r>
          </a:p>
          <a:p>
            <a:r>
              <a:rPr lang="ru-RU" b="1" dirty="0" smtClean="0"/>
              <a:t>Общий вопрос</a:t>
            </a:r>
            <a:endParaRPr lang="ru-RU" b="1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643174" y="1071546"/>
            <a:ext cx="936625" cy="1501775"/>
          </a:xfrm>
          <a:prstGeom prst="rect">
            <a:avLst/>
          </a:prstGeom>
          <a:ln>
            <a:solidFill>
              <a:schemeClr val="tx2"/>
            </a:solidFill>
            <a:prstDash val="dash"/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</a:t>
            </a: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Does</a:t>
            </a:r>
            <a:endParaRPr lang="ru-RU" sz="2400" dirty="0" smtClean="0"/>
          </a:p>
          <a:p>
            <a:pPr algn="ctr"/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857488" y="571480"/>
            <a:ext cx="500066" cy="500066"/>
          </a:xfrm>
          <a:prstGeom prst="ellipse">
            <a:avLst/>
          </a:prstGeom>
          <a:ln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V</a:t>
            </a:r>
            <a:endParaRPr lang="ru-RU" sz="2400" dirty="0"/>
          </a:p>
        </p:txBody>
      </p:sp>
      <p:sp>
        <p:nvSpPr>
          <p:cNvPr id="11" name="Овал 10"/>
          <p:cNvSpPr/>
          <p:nvPr/>
        </p:nvSpPr>
        <p:spPr>
          <a:xfrm>
            <a:off x="2643174" y="264318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286116" y="264318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2894001" y="260666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3251191" y="260666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4214810" y="1071546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357686" y="571480"/>
            <a:ext cx="571504" cy="50006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</a:t>
            </a:r>
            <a:endParaRPr lang="ru-RU" sz="2400" dirty="0"/>
          </a:p>
        </p:txBody>
      </p:sp>
      <p:sp>
        <p:nvSpPr>
          <p:cNvPr id="17" name="Овал 16"/>
          <p:cNvSpPr/>
          <p:nvPr/>
        </p:nvSpPr>
        <p:spPr>
          <a:xfrm>
            <a:off x="4214810" y="264318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857752" y="264318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5400000">
            <a:off x="4465637" y="260666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4822827" y="260666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5643570" y="1071546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</a:p>
          <a:p>
            <a:pPr algn="ctr"/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5786446" y="571480"/>
            <a:ext cx="571504" cy="50006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</a:t>
            </a:r>
            <a:endParaRPr lang="ru-RU" sz="2400" dirty="0"/>
          </a:p>
        </p:txBody>
      </p:sp>
      <p:sp>
        <p:nvSpPr>
          <p:cNvPr id="23" name="Овал 22"/>
          <p:cNvSpPr/>
          <p:nvPr/>
        </p:nvSpPr>
        <p:spPr>
          <a:xfrm>
            <a:off x="5643570" y="264318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6286512" y="264318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rot="5400000">
            <a:off x="5894397" y="260666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6251587" y="260666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7000892" y="1071546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</a:t>
            </a:r>
            <a:r>
              <a:rPr lang="en-US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s.p.s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7143768" y="571480"/>
            <a:ext cx="571504" cy="50006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dirty="0"/>
          </a:p>
        </p:txBody>
      </p:sp>
      <p:sp>
        <p:nvSpPr>
          <p:cNvPr id="29" name="Овал 28"/>
          <p:cNvSpPr/>
          <p:nvPr/>
        </p:nvSpPr>
        <p:spPr>
          <a:xfrm>
            <a:off x="7072330" y="264318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7643834" y="264318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rot="5400000">
            <a:off x="7323157" y="260666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7608909" y="260666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1003">
            <a:schemeClr val="l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215338" y="785794"/>
            <a:ext cx="7143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34" name="TextBox 33"/>
          <p:cNvSpPr txBox="1"/>
          <p:nvPr/>
        </p:nvSpPr>
        <p:spPr>
          <a:xfrm>
            <a:off x="2428860" y="2928935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</a:t>
            </a:r>
            <a:r>
              <a:rPr lang="en-US" sz="2400" b="1" dirty="0" smtClean="0">
                <a:solidFill>
                  <a:srgbClr val="FF0000"/>
                </a:solidFill>
              </a:rPr>
              <a:t>Does </a:t>
            </a:r>
            <a:r>
              <a:rPr lang="en-US" sz="2400" dirty="0" smtClean="0"/>
              <a:t>        </a:t>
            </a:r>
            <a:endParaRPr lang="ru-RU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214282" y="3857628"/>
            <a:ext cx="738664" cy="2500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</a:t>
            </a:r>
            <a:r>
              <a:rPr lang="en-US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-?</a:t>
            </a:r>
          </a:p>
          <a:p>
            <a:r>
              <a:rPr lang="ru-RU" b="1" dirty="0" smtClean="0"/>
              <a:t>Специальный вопрос</a:t>
            </a:r>
            <a:endParaRPr lang="ru-RU" b="1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1285852" y="4143380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1500166" y="3643314"/>
            <a:ext cx="571504" cy="50006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?</a:t>
            </a:r>
            <a:endParaRPr lang="ru-RU" sz="2400" b="1" dirty="0"/>
          </a:p>
        </p:txBody>
      </p:sp>
      <p:sp>
        <p:nvSpPr>
          <p:cNvPr id="38" name="Rectangle 2"/>
          <p:cNvSpPr>
            <a:spLocks noChangeArrowheads="1"/>
          </p:cNvSpPr>
          <p:nvPr/>
        </p:nvSpPr>
        <p:spPr bwMode="auto">
          <a:xfrm>
            <a:off x="2643174" y="4143380"/>
            <a:ext cx="936625" cy="1501775"/>
          </a:xfrm>
          <a:prstGeom prst="rect">
            <a:avLst/>
          </a:prstGeom>
          <a:ln>
            <a:solidFill>
              <a:schemeClr val="tx2"/>
            </a:solidFill>
            <a:prstDash val="dash"/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</a:t>
            </a: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does</a:t>
            </a:r>
            <a:endParaRPr lang="ru-RU" sz="2400" dirty="0" smtClean="0"/>
          </a:p>
          <a:p>
            <a:pPr algn="ctr"/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2857488" y="3643314"/>
            <a:ext cx="500066" cy="500066"/>
          </a:xfrm>
          <a:prstGeom prst="ellipse">
            <a:avLst/>
          </a:prstGeom>
          <a:ln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V</a:t>
            </a:r>
            <a:endParaRPr lang="ru-RU" sz="2400" dirty="0"/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4214810" y="4143380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4357686" y="3643314"/>
            <a:ext cx="571504" cy="50006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</a:t>
            </a:r>
            <a:endParaRPr lang="ru-RU" sz="2400" dirty="0"/>
          </a:p>
        </p:txBody>
      </p:sp>
      <p:sp>
        <p:nvSpPr>
          <p:cNvPr id="42" name="Rectangle 2"/>
          <p:cNvSpPr>
            <a:spLocks noChangeArrowheads="1"/>
          </p:cNvSpPr>
          <p:nvPr/>
        </p:nvSpPr>
        <p:spPr bwMode="auto">
          <a:xfrm>
            <a:off x="5643570" y="4143380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</a:p>
          <a:p>
            <a:pPr algn="ctr"/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5857884" y="3643314"/>
            <a:ext cx="571504" cy="50006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</a:t>
            </a:r>
            <a:endParaRPr lang="ru-RU" sz="2400" dirty="0"/>
          </a:p>
        </p:txBody>
      </p:sp>
      <p:sp>
        <p:nvSpPr>
          <p:cNvPr id="45" name="TextBox 44"/>
          <p:cNvSpPr txBox="1"/>
          <p:nvPr/>
        </p:nvSpPr>
        <p:spPr>
          <a:xfrm>
            <a:off x="6929454" y="3857628"/>
            <a:ext cx="8572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46" name="TextBox 45"/>
          <p:cNvSpPr txBox="1"/>
          <p:nvPr/>
        </p:nvSpPr>
        <p:spPr>
          <a:xfrm>
            <a:off x="1285852" y="6143644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What         </a:t>
            </a:r>
            <a:r>
              <a:rPr lang="en-US" sz="2400" b="1" dirty="0" smtClean="0">
                <a:solidFill>
                  <a:srgbClr val="FF0000"/>
                </a:solidFill>
              </a:rPr>
              <a:t>does   </a:t>
            </a:r>
            <a:r>
              <a:rPr lang="en-US" sz="2400" dirty="0" smtClean="0"/>
              <a:t>        Jane           </a:t>
            </a:r>
            <a:r>
              <a:rPr lang="en-US" sz="2400" b="1" dirty="0" smtClean="0">
                <a:solidFill>
                  <a:srgbClr val="FF0000"/>
                </a:solidFill>
              </a:rPr>
              <a:t>like</a:t>
            </a:r>
            <a:r>
              <a:rPr lang="en-US" sz="2400" dirty="0" smtClean="0"/>
              <a:t>?</a:t>
            </a:r>
            <a:endParaRPr lang="ru-RU" sz="2400" dirty="0"/>
          </a:p>
        </p:txBody>
      </p:sp>
      <p:sp>
        <p:nvSpPr>
          <p:cNvPr id="47" name="Овал 46"/>
          <p:cNvSpPr/>
          <p:nvPr/>
        </p:nvSpPr>
        <p:spPr>
          <a:xfrm>
            <a:off x="1285852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857356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2643174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3214678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4214810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4786314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5715008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6215074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5400000">
            <a:off x="1536679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1822431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2894001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3179753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4465637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4751389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5400000">
            <a:off x="5965835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rot="5400000">
            <a:off x="6180149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4071934" y="2928934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Jane</a:t>
            </a:r>
            <a:endParaRPr lang="ru-RU" sz="2400" dirty="0"/>
          </a:p>
        </p:txBody>
      </p:sp>
      <p:sp>
        <p:nvSpPr>
          <p:cNvPr id="64" name="TextBox 63"/>
          <p:cNvSpPr txBox="1"/>
          <p:nvPr/>
        </p:nvSpPr>
        <p:spPr>
          <a:xfrm>
            <a:off x="5500694" y="2928934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  like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929454" y="2928934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coffee?</a:t>
            </a:r>
            <a:endParaRPr lang="ru-RU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0" grpId="0" animBg="1"/>
      <p:bldP spid="33" grpId="0"/>
      <p:bldP spid="34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46" grpId="0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39"/>
          <p:cNvSpPr/>
          <p:nvPr/>
        </p:nvSpPr>
        <p:spPr>
          <a:xfrm>
            <a:off x="3571868" y="3071810"/>
            <a:ext cx="142876" cy="21431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35716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Present simple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214282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0" y="3500438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500166" y="1071546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714480" y="64291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</a:t>
            </a:r>
            <a:endParaRPr lang="ru-RU" sz="24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000364" y="1071546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</a:p>
          <a:p>
            <a:pPr algn="ctr"/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r>
              <a:rPr lang="en-US" sz="2400" b="1" baseline="-25000" dirty="0" smtClean="0"/>
              <a:t>S</a:t>
            </a:r>
            <a:endParaRPr lang="ru-RU" sz="2400" dirty="0" smtClean="0"/>
          </a:p>
          <a:p>
            <a:pPr algn="ctr"/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214678" y="64291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</a:t>
            </a:r>
            <a:endParaRPr lang="ru-RU" sz="2400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643438" y="1071546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s. p. s.</a:t>
            </a:r>
          </a:p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857752" y="64291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dirty="0"/>
          </a:p>
        </p:txBody>
      </p:sp>
      <p:sp>
        <p:nvSpPr>
          <p:cNvPr id="12" name="Овал 11"/>
          <p:cNvSpPr/>
          <p:nvPr/>
        </p:nvSpPr>
        <p:spPr>
          <a:xfrm>
            <a:off x="142872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14310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000364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643306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714876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214942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>
            <a:endCxn id="12" idx="6"/>
          </p:cNvCxnSpPr>
          <p:nvPr/>
        </p:nvCxnSpPr>
        <p:spPr>
          <a:xfrm rot="5400000">
            <a:off x="1625184" y="2661042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endCxn id="13" idx="2"/>
          </p:cNvCxnSpPr>
          <p:nvPr/>
        </p:nvCxnSpPr>
        <p:spPr>
          <a:xfrm rot="5400000">
            <a:off x="2053813" y="2661041"/>
            <a:ext cx="178593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3196820" y="2661040"/>
            <a:ext cx="178593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3554010" y="2661040"/>
            <a:ext cx="178593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4911332" y="2661040"/>
            <a:ext cx="178593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5125647" y="2661040"/>
            <a:ext cx="178593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142976" y="2928934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</a:t>
            </a:r>
            <a:r>
              <a:rPr lang="en-US" sz="2400" dirty="0" smtClean="0"/>
              <a:t>Jane           </a:t>
            </a:r>
            <a:r>
              <a:rPr lang="ru-RU" sz="2400" dirty="0" smtClean="0"/>
              <a:t> 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likes   </a:t>
            </a:r>
            <a:r>
              <a:rPr lang="en-US" sz="2400" dirty="0" smtClean="0"/>
              <a:t>        ice-cream.</a:t>
            </a:r>
            <a:endParaRPr lang="ru-RU" sz="2400" dirty="0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1500166" y="3357562"/>
            <a:ext cx="642942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000364" y="3286124"/>
            <a:ext cx="71438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000364" y="3357562"/>
            <a:ext cx="71438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4572000" y="3357562"/>
            <a:ext cx="1214446" cy="1588"/>
          </a:xfrm>
          <a:prstGeom prst="line">
            <a:avLst/>
          </a:prstGeom>
          <a:ln w="28575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14282" y="3929066"/>
            <a:ext cx="461665" cy="27146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/>
              <a:t>Вопрос к подлежащему</a:t>
            </a:r>
            <a:endParaRPr lang="ru-RU" b="1" dirty="0"/>
          </a:p>
        </p:txBody>
      </p:sp>
      <p:sp>
        <p:nvSpPr>
          <p:cNvPr id="42" name="Rectangle 2"/>
          <p:cNvSpPr>
            <a:spLocks noChangeArrowheads="1"/>
          </p:cNvSpPr>
          <p:nvPr/>
        </p:nvSpPr>
        <p:spPr bwMode="auto">
          <a:xfrm>
            <a:off x="1571604" y="4143380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1785918" y="3714752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?</a:t>
            </a:r>
            <a:endParaRPr lang="ru-RU" sz="2400" dirty="0"/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3071802" y="4143380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</a:p>
          <a:p>
            <a:pPr algn="ctr"/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r>
              <a:rPr lang="en-US" sz="2400" b="1" baseline="-25000" dirty="0" smtClean="0"/>
              <a:t>S</a:t>
            </a:r>
            <a:endParaRPr lang="ru-RU" sz="2400" dirty="0" smtClean="0"/>
          </a:p>
          <a:p>
            <a:pPr algn="ctr"/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3357554" y="3714752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</a:t>
            </a:r>
            <a:endParaRPr lang="ru-RU" sz="2400" dirty="0"/>
          </a:p>
        </p:txBody>
      </p:sp>
      <p:sp>
        <p:nvSpPr>
          <p:cNvPr id="46" name="Rectangle 2"/>
          <p:cNvSpPr>
            <a:spLocks noChangeArrowheads="1"/>
          </p:cNvSpPr>
          <p:nvPr/>
        </p:nvSpPr>
        <p:spPr bwMode="auto">
          <a:xfrm>
            <a:off x="4714876" y="4143380"/>
            <a:ext cx="936625" cy="1501775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s. p. s.</a:t>
            </a: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4929190" y="3714752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dirty="0"/>
          </a:p>
        </p:txBody>
      </p:sp>
      <p:sp>
        <p:nvSpPr>
          <p:cNvPr id="48" name="Овал 47"/>
          <p:cNvSpPr/>
          <p:nvPr/>
        </p:nvSpPr>
        <p:spPr>
          <a:xfrm>
            <a:off x="1571604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214310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314324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3643306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4786314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535781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 rot="5400000">
            <a:off x="1768059" y="5732875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2053811" y="5732875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3339695" y="5732875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3554009" y="5732875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4982770" y="5732875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5400000">
            <a:off x="5268522" y="5732875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1214414" y="6215082"/>
            <a:ext cx="528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   Who          </a:t>
            </a:r>
            <a:r>
              <a:rPr lang="en-US" sz="2400" b="1" dirty="0" smtClean="0">
                <a:solidFill>
                  <a:srgbClr val="FF0000"/>
                </a:solidFill>
              </a:rPr>
              <a:t>likes </a:t>
            </a:r>
            <a:r>
              <a:rPr lang="en-US" sz="2400" dirty="0" smtClean="0"/>
              <a:t>         ice-cream?</a:t>
            </a:r>
            <a:endParaRPr lang="ru-RU" sz="2400" dirty="0"/>
          </a:p>
        </p:txBody>
      </p:sp>
      <p:sp>
        <p:nvSpPr>
          <p:cNvPr id="63" name="TextBox 62"/>
          <p:cNvSpPr txBox="1"/>
          <p:nvPr/>
        </p:nvSpPr>
        <p:spPr>
          <a:xfrm>
            <a:off x="6072198" y="3786190"/>
            <a:ext cx="9286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5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6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5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62" grpId="0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Пример:</a:t>
            </a:r>
            <a:endParaRPr lang="ru-RU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35608" y="1447800"/>
          <a:ext cx="749808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503</TotalTime>
  <Words>144</Words>
  <Application>Microsoft Office PowerPoint</Application>
  <PresentationFormat>Экран (4:3)</PresentationFormat>
  <Paragraphs>92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Солнцестояние</vt:lpstr>
      <vt:lpstr>Present Simple</vt:lpstr>
      <vt:lpstr>Present Simple</vt:lpstr>
      <vt:lpstr>Present Simple </vt:lpstr>
      <vt:lpstr>Present simple </vt:lpstr>
      <vt:lpstr>Пример: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Simple</dc:title>
  <dc:creator>Your User Name</dc:creator>
  <cp:lastModifiedBy>395</cp:lastModifiedBy>
  <cp:revision>20</cp:revision>
  <dcterms:created xsi:type="dcterms:W3CDTF">2008-12-14T18:15:04Z</dcterms:created>
  <dcterms:modified xsi:type="dcterms:W3CDTF">2010-04-13T05:59:31Z</dcterms:modified>
</cp:coreProperties>
</file>