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74" r:id="rId5"/>
    <p:sldId id="258" r:id="rId6"/>
    <p:sldId id="275" r:id="rId7"/>
    <p:sldId id="260" r:id="rId8"/>
    <p:sldId id="276" r:id="rId9"/>
    <p:sldId id="257" r:id="rId10"/>
    <p:sldId id="277" r:id="rId11"/>
    <p:sldId id="278" r:id="rId12"/>
    <p:sldId id="286" r:id="rId13"/>
    <p:sldId id="287" r:id="rId14"/>
    <p:sldId id="288" r:id="rId15"/>
    <p:sldId id="289" r:id="rId16"/>
    <p:sldId id="283" r:id="rId17"/>
    <p:sldId id="284" r:id="rId18"/>
    <p:sldId id="285" r:id="rId19"/>
    <p:sldId id="282" r:id="rId20"/>
    <p:sldId id="279" r:id="rId21"/>
    <p:sldId id="280" r:id="rId22"/>
    <p:sldId id="281" r:id="rId23"/>
    <p:sldId id="269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C6ED"/>
    <a:srgbClr val="197DCE"/>
    <a:srgbClr val="BC7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4274" autoAdjust="0"/>
  </p:normalViewPr>
  <p:slideViewPr>
    <p:cSldViewPr snapToGrid="0" showGuides="1">
      <p:cViewPr varScale="1">
        <p:scale>
          <a:sx n="113" d="100"/>
          <a:sy n="113" d="100"/>
        </p:scale>
        <p:origin x="-3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8C-473F-91FD-A876418816A2}"/>
              </c:ext>
            </c:extLst>
          </c:dPt>
          <c:dPt>
            <c:idx val="1"/>
            <c:bubble3D val="0"/>
            <c:spPr>
              <a:solidFill>
                <a:schemeClr val="accent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0A-4A49-A520-6FB0B0F004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D8C-473F-91FD-A876418816A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E0A-4A49-A520-6FB0B0F00448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0A-4A49-A520-6FB0B0F00448}"/>
              </c:ext>
            </c:extLst>
          </c:dPt>
          <c:dPt>
            <c:idx val="5"/>
            <c:bubble3D val="0"/>
            <c:spPr>
              <a:solidFill>
                <a:schemeClr val="accent2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E0A-4A49-A520-6FB0B0F00448}"/>
              </c:ext>
            </c:extLst>
          </c:dPt>
          <c:dPt>
            <c:idx val="6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B6F-4F63-AE29-01456330DD8E}"/>
              </c:ext>
            </c:extLst>
          </c:dPt>
          <c:dPt>
            <c:idx val="7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2B6F-4F63-AE29-01456330DD8E}"/>
              </c:ext>
            </c:extLst>
          </c:dPt>
          <c:dPt>
            <c:idx val="8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B6F-4F63-AE29-01456330DD8E}"/>
              </c:ext>
            </c:extLst>
          </c:dPt>
          <c:dPt>
            <c:idx val="9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2B6F-4F63-AE29-01456330DD8E}"/>
              </c:ext>
            </c:extLst>
          </c:dPt>
          <c:dPt>
            <c:idx val="10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2B6F-4F63-AE29-01456330DD8E}"/>
              </c:ext>
            </c:extLst>
          </c:dPt>
          <c:cat>
            <c:strRef>
              <c:f>Sheet1!$A$2:$A$12</c:f>
              <c:strCache>
                <c:ptCount val="11"/>
                <c:pt idx="0">
                  <c:v>1 кв.</c:v>
                </c:pt>
                <c:pt idx="1">
                  <c:v>2 кв.</c:v>
                </c:pt>
                <c:pt idx="2">
                  <c:v>3 кв.</c:v>
                </c:pt>
                <c:pt idx="3">
                  <c:v>4 кв.</c:v>
                </c:pt>
                <c:pt idx="4">
                  <c:v>5 кв.</c:v>
                </c:pt>
                <c:pt idx="5">
                  <c:v>6 кв.</c:v>
                </c:pt>
                <c:pt idx="6">
                  <c:v>7 кв.</c:v>
                </c:pt>
                <c:pt idx="7">
                  <c:v>8 кв.</c:v>
                </c:pt>
                <c:pt idx="8">
                  <c:v>9 кв.</c:v>
                </c:pt>
                <c:pt idx="9">
                  <c:v>10 кв.</c:v>
                </c:pt>
                <c:pt idx="10">
                  <c:v>11 кв.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44</c:v>
                </c:pt>
                <c:pt idx="1">
                  <c:v>19</c:v>
                </c:pt>
                <c:pt idx="2">
                  <c:v>10</c:v>
                </c:pt>
                <c:pt idx="3">
                  <c:v>9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0A-4A49-A520-6FB0B0F00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 noProof="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77712A-4615-4C61-BD52-65ED7C643B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667F05-C494-424B-B59E-BC32013A7E05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b="0" i="0" smtClean="0"/>
            <a:t>- изучить экологическое состояние Тамбовской области.</a:t>
          </a:r>
          <a:endParaRPr lang="ru-RU"/>
        </a:p>
      </dgm:t>
    </dgm:pt>
    <dgm:pt modelId="{2A99C921-EFFD-42A4-9B4F-1512D8AD4A0A}" type="parTrans" cxnId="{18661C32-49D6-4A28-BCCD-ABEE82A31CDF}">
      <dgm:prSet/>
      <dgm:spPr/>
      <dgm:t>
        <a:bodyPr/>
        <a:lstStyle/>
        <a:p>
          <a:endParaRPr lang="ru-RU"/>
        </a:p>
      </dgm:t>
    </dgm:pt>
    <dgm:pt modelId="{310B6758-F389-4C33-A641-98CAE3BE891B}" type="sibTrans" cxnId="{18661C32-49D6-4A28-BCCD-ABEE82A31CDF}">
      <dgm:prSet/>
      <dgm:spPr/>
      <dgm:t>
        <a:bodyPr/>
        <a:lstStyle/>
        <a:p>
          <a:endParaRPr lang="ru-RU"/>
        </a:p>
      </dgm:t>
    </dgm:pt>
    <dgm:pt modelId="{9C61D7B5-413A-4F23-BB63-7F84EA721965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b="1" i="0" dirty="0" smtClean="0">
              <a:solidFill>
                <a:schemeClr val="accent1"/>
              </a:solidFill>
            </a:rPr>
            <a:t>Задачи:</a:t>
          </a:r>
          <a:endParaRPr lang="ru-RU" dirty="0">
            <a:solidFill>
              <a:schemeClr val="accent1"/>
            </a:solidFill>
          </a:endParaRPr>
        </a:p>
      </dgm:t>
    </dgm:pt>
    <dgm:pt modelId="{FE7CDA26-4292-4FC2-B1B4-D0C5FBD913A2}" type="parTrans" cxnId="{6A6FA72B-F998-4C81-B1DA-711D11615BD0}">
      <dgm:prSet/>
      <dgm:spPr/>
      <dgm:t>
        <a:bodyPr/>
        <a:lstStyle/>
        <a:p>
          <a:endParaRPr lang="ru-RU"/>
        </a:p>
      </dgm:t>
    </dgm:pt>
    <dgm:pt modelId="{A9DCE278-66A8-4577-9D48-BC95B86F4964}" type="sibTrans" cxnId="{6A6FA72B-F998-4C81-B1DA-711D11615BD0}">
      <dgm:prSet/>
      <dgm:spPr/>
      <dgm:t>
        <a:bodyPr/>
        <a:lstStyle/>
        <a:p>
          <a:endParaRPr lang="ru-RU"/>
        </a:p>
      </dgm:t>
    </dgm:pt>
    <dgm:pt modelId="{7DE86A20-912A-43CC-9279-C15385F54C2C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выявить источники загрязнения окружающей среды Тамбовского края;</a:t>
          </a:r>
          <a:endParaRPr lang="ru-RU" dirty="0"/>
        </a:p>
      </dgm:t>
    </dgm:pt>
    <dgm:pt modelId="{ABDF5D90-2D5F-4CFD-AAEF-69A47A603BD7}" type="parTrans" cxnId="{916CF79D-B3AF-4A6D-BDA9-5B1AE10E18BF}">
      <dgm:prSet/>
      <dgm:spPr/>
      <dgm:t>
        <a:bodyPr/>
        <a:lstStyle/>
        <a:p>
          <a:endParaRPr lang="ru-RU"/>
        </a:p>
      </dgm:t>
    </dgm:pt>
    <dgm:pt modelId="{2EF172A4-3094-4BEF-98A6-4BE2DC9E1973}" type="sibTrans" cxnId="{916CF79D-B3AF-4A6D-BDA9-5B1AE10E18BF}">
      <dgm:prSet/>
      <dgm:spPr/>
      <dgm:t>
        <a:bodyPr/>
        <a:lstStyle/>
        <a:p>
          <a:endParaRPr lang="ru-RU"/>
        </a:p>
      </dgm:t>
    </dgm:pt>
    <dgm:pt modelId="{77D8C4C7-D9AC-43FA-AA9E-23C860826432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smtClean="0"/>
            <a:t>- повысить уровень экологического воспитания учащихся;</a:t>
          </a:r>
          <a:endParaRPr lang="ru-RU"/>
        </a:p>
      </dgm:t>
    </dgm:pt>
    <dgm:pt modelId="{CD154E92-988F-4F01-B208-CB8E19A1011F}" type="parTrans" cxnId="{DEC2B9F7-EE22-4336-92C6-1D1DE81C7DB3}">
      <dgm:prSet/>
      <dgm:spPr/>
      <dgm:t>
        <a:bodyPr/>
        <a:lstStyle/>
        <a:p>
          <a:endParaRPr lang="ru-RU"/>
        </a:p>
      </dgm:t>
    </dgm:pt>
    <dgm:pt modelId="{91ABEA9C-50C1-434F-8E44-FF9F161DE548}" type="sibTrans" cxnId="{DEC2B9F7-EE22-4336-92C6-1D1DE81C7DB3}">
      <dgm:prSet/>
      <dgm:spPr/>
      <dgm:t>
        <a:bodyPr/>
        <a:lstStyle/>
        <a:p>
          <a:endParaRPr lang="ru-RU"/>
        </a:p>
      </dgm:t>
    </dgm:pt>
    <dgm:pt modelId="{B6BFB6A5-F498-4912-B164-A2913E69C4D7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smtClean="0"/>
            <a:t>- найти пути решения экологических проблем.</a:t>
          </a:r>
          <a:endParaRPr lang="ru-RU"/>
        </a:p>
      </dgm:t>
    </dgm:pt>
    <dgm:pt modelId="{F98DE22B-E635-40D2-9D18-B9017042125F}" type="parTrans" cxnId="{4E6C189B-A442-478E-AA7C-800BE37F705C}">
      <dgm:prSet/>
      <dgm:spPr/>
      <dgm:t>
        <a:bodyPr/>
        <a:lstStyle/>
        <a:p>
          <a:endParaRPr lang="ru-RU"/>
        </a:p>
      </dgm:t>
    </dgm:pt>
    <dgm:pt modelId="{90BC5E4D-D29E-4AD7-9600-93C63EF33B24}" type="sibTrans" cxnId="{4E6C189B-A442-478E-AA7C-800BE37F705C}">
      <dgm:prSet/>
      <dgm:spPr/>
      <dgm:t>
        <a:bodyPr/>
        <a:lstStyle/>
        <a:p>
          <a:endParaRPr lang="ru-RU"/>
        </a:p>
      </dgm:t>
    </dgm:pt>
    <dgm:pt modelId="{EBF6E784-535C-4F9B-9F26-8559F6827D6C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b="1" i="0" dirty="0" smtClean="0">
              <a:solidFill>
                <a:schemeClr val="accent1"/>
              </a:solidFill>
            </a:rPr>
            <a:t>Цель: </a:t>
          </a:r>
          <a:endParaRPr lang="ru-RU" dirty="0">
            <a:solidFill>
              <a:schemeClr val="accent1"/>
            </a:solidFill>
          </a:endParaRPr>
        </a:p>
      </dgm:t>
    </dgm:pt>
    <dgm:pt modelId="{0A4823B8-97B2-4D9F-8435-CD0535825AB5}" type="sibTrans" cxnId="{F21AC3F5-6204-4866-BCBF-9B337A76DBC3}">
      <dgm:prSet/>
      <dgm:spPr/>
      <dgm:t>
        <a:bodyPr/>
        <a:lstStyle/>
        <a:p>
          <a:endParaRPr lang="ru-RU"/>
        </a:p>
      </dgm:t>
    </dgm:pt>
    <dgm:pt modelId="{24A1BFF8-7D45-415C-AA93-591EBDCC591C}" type="parTrans" cxnId="{F21AC3F5-6204-4866-BCBF-9B337A76DBC3}">
      <dgm:prSet/>
      <dgm:spPr/>
      <dgm:t>
        <a:bodyPr/>
        <a:lstStyle/>
        <a:p>
          <a:endParaRPr lang="ru-RU"/>
        </a:p>
      </dgm:t>
    </dgm:pt>
    <dgm:pt modelId="{1D7D10A0-6024-46C3-B858-6A14FC281EDA}" type="pres">
      <dgm:prSet presAssocID="{2577712A-4615-4C61-BD52-65ED7C643B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E3A4A3-C5B6-4609-A35C-F5995893A953}" type="pres">
      <dgm:prSet presAssocID="{EBF6E784-535C-4F9B-9F26-8559F6827D6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AD762-6B5A-4E09-B224-DBDA5BA2BD64}" type="pres">
      <dgm:prSet presAssocID="{0A4823B8-97B2-4D9F-8435-CD0535825AB5}" presName="spacer" presStyleCnt="0"/>
      <dgm:spPr/>
    </dgm:pt>
    <dgm:pt modelId="{4BE50421-5125-4590-ACFB-36643AB6400B}" type="pres">
      <dgm:prSet presAssocID="{36667F05-C494-424B-B59E-BC32013A7E0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BE231-D074-49E8-B131-6D18240210E4}" type="pres">
      <dgm:prSet presAssocID="{310B6758-F389-4C33-A641-98CAE3BE891B}" presName="spacer" presStyleCnt="0"/>
      <dgm:spPr/>
    </dgm:pt>
    <dgm:pt modelId="{A234971C-3AEA-4EDC-A36F-FB9084E76CF6}" type="pres">
      <dgm:prSet presAssocID="{9C61D7B5-413A-4F23-BB63-7F84EA72196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94746-E56E-4F19-8973-D1EFBB22048A}" type="pres">
      <dgm:prSet presAssocID="{A9DCE278-66A8-4577-9D48-BC95B86F4964}" presName="spacer" presStyleCnt="0"/>
      <dgm:spPr/>
    </dgm:pt>
    <dgm:pt modelId="{EA1434A5-08B2-4ED6-8F7C-82891B44F725}" type="pres">
      <dgm:prSet presAssocID="{7DE86A20-912A-43CC-9279-C15385F54C2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4FDA1-F419-4CD9-AA33-6C7CE05F55F6}" type="pres">
      <dgm:prSet presAssocID="{2EF172A4-3094-4BEF-98A6-4BE2DC9E1973}" presName="spacer" presStyleCnt="0"/>
      <dgm:spPr/>
    </dgm:pt>
    <dgm:pt modelId="{25D7FEE8-5FE9-4E2C-930C-45737593141C}" type="pres">
      <dgm:prSet presAssocID="{77D8C4C7-D9AC-43FA-AA9E-23C86082643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4B65F-1852-41CA-807C-CFE2D7C7734B}" type="pres">
      <dgm:prSet presAssocID="{91ABEA9C-50C1-434F-8E44-FF9F161DE548}" presName="spacer" presStyleCnt="0"/>
      <dgm:spPr/>
    </dgm:pt>
    <dgm:pt modelId="{5686F2CA-1F0E-47E5-9CF2-0CDE0BBE5AA0}" type="pres">
      <dgm:prSet presAssocID="{B6BFB6A5-F498-4912-B164-A2913E69C4D7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6C189B-A442-478E-AA7C-800BE37F705C}" srcId="{2577712A-4615-4C61-BD52-65ED7C643B88}" destId="{B6BFB6A5-F498-4912-B164-A2913E69C4D7}" srcOrd="5" destOrd="0" parTransId="{F98DE22B-E635-40D2-9D18-B9017042125F}" sibTransId="{90BC5E4D-D29E-4AD7-9600-93C63EF33B24}"/>
    <dgm:cxn modelId="{F21AC3F5-6204-4866-BCBF-9B337A76DBC3}" srcId="{2577712A-4615-4C61-BD52-65ED7C643B88}" destId="{EBF6E784-535C-4F9B-9F26-8559F6827D6C}" srcOrd="0" destOrd="0" parTransId="{24A1BFF8-7D45-415C-AA93-591EBDCC591C}" sibTransId="{0A4823B8-97B2-4D9F-8435-CD0535825AB5}"/>
    <dgm:cxn modelId="{9359DDE9-0C56-4B98-B05C-AC9B7B208B12}" type="presOf" srcId="{2577712A-4615-4C61-BD52-65ED7C643B88}" destId="{1D7D10A0-6024-46C3-B858-6A14FC281EDA}" srcOrd="0" destOrd="0" presId="urn:microsoft.com/office/officeart/2005/8/layout/vList2"/>
    <dgm:cxn modelId="{916CF79D-B3AF-4A6D-BDA9-5B1AE10E18BF}" srcId="{2577712A-4615-4C61-BD52-65ED7C643B88}" destId="{7DE86A20-912A-43CC-9279-C15385F54C2C}" srcOrd="3" destOrd="0" parTransId="{ABDF5D90-2D5F-4CFD-AAEF-69A47A603BD7}" sibTransId="{2EF172A4-3094-4BEF-98A6-4BE2DC9E1973}"/>
    <dgm:cxn modelId="{0F07E228-C1C6-4ECB-8D42-1048F5BFE68E}" type="presOf" srcId="{B6BFB6A5-F498-4912-B164-A2913E69C4D7}" destId="{5686F2CA-1F0E-47E5-9CF2-0CDE0BBE5AA0}" srcOrd="0" destOrd="0" presId="urn:microsoft.com/office/officeart/2005/8/layout/vList2"/>
    <dgm:cxn modelId="{972A2B70-AD3D-4AC3-BC46-DB77A79DE8EC}" type="presOf" srcId="{36667F05-C494-424B-B59E-BC32013A7E05}" destId="{4BE50421-5125-4590-ACFB-36643AB6400B}" srcOrd="0" destOrd="0" presId="urn:microsoft.com/office/officeart/2005/8/layout/vList2"/>
    <dgm:cxn modelId="{415A866B-6DCC-4502-A855-0090D2C9FC37}" type="presOf" srcId="{7DE86A20-912A-43CC-9279-C15385F54C2C}" destId="{EA1434A5-08B2-4ED6-8F7C-82891B44F725}" srcOrd="0" destOrd="0" presId="urn:microsoft.com/office/officeart/2005/8/layout/vList2"/>
    <dgm:cxn modelId="{18634839-58FA-46AE-9AE4-702146271DF5}" type="presOf" srcId="{9C61D7B5-413A-4F23-BB63-7F84EA721965}" destId="{A234971C-3AEA-4EDC-A36F-FB9084E76CF6}" srcOrd="0" destOrd="0" presId="urn:microsoft.com/office/officeart/2005/8/layout/vList2"/>
    <dgm:cxn modelId="{6A6FA72B-F998-4C81-B1DA-711D11615BD0}" srcId="{2577712A-4615-4C61-BD52-65ED7C643B88}" destId="{9C61D7B5-413A-4F23-BB63-7F84EA721965}" srcOrd="2" destOrd="0" parTransId="{FE7CDA26-4292-4FC2-B1B4-D0C5FBD913A2}" sibTransId="{A9DCE278-66A8-4577-9D48-BC95B86F4964}"/>
    <dgm:cxn modelId="{630D0C71-6504-4C3A-B708-72A2ADFED7A7}" type="presOf" srcId="{77D8C4C7-D9AC-43FA-AA9E-23C860826432}" destId="{25D7FEE8-5FE9-4E2C-930C-45737593141C}" srcOrd="0" destOrd="0" presId="urn:microsoft.com/office/officeart/2005/8/layout/vList2"/>
    <dgm:cxn modelId="{18661C32-49D6-4A28-BCCD-ABEE82A31CDF}" srcId="{2577712A-4615-4C61-BD52-65ED7C643B88}" destId="{36667F05-C494-424B-B59E-BC32013A7E05}" srcOrd="1" destOrd="0" parTransId="{2A99C921-EFFD-42A4-9B4F-1512D8AD4A0A}" sibTransId="{310B6758-F389-4C33-A641-98CAE3BE891B}"/>
    <dgm:cxn modelId="{DEC2B9F7-EE22-4336-92C6-1D1DE81C7DB3}" srcId="{2577712A-4615-4C61-BD52-65ED7C643B88}" destId="{77D8C4C7-D9AC-43FA-AA9E-23C860826432}" srcOrd="4" destOrd="0" parTransId="{CD154E92-988F-4F01-B208-CB8E19A1011F}" sibTransId="{91ABEA9C-50C1-434F-8E44-FF9F161DE548}"/>
    <dgm:cxn modelId="{EEEB7C87-4A2E-4CEA-988F-AA4208B015B0}" type="presOf" srcId="{EBF6E784-535C-4F9B-9F26-8559F6827D6C}" destId="{98E3A4A3-C5B6-4609-A35C-F5995893A953}" srcOrd="0" destOrd="0" presId="urn:microsoft.com/office/officeart/2005/8/layout/vList2"/>
    <dgm:cxn modelId="{FA9ACD42-D2CA-494A-B262-EB5FFBEDF71A}" type="presParOf" srcId="{1D7D10A0-6024-46C3-B858-6A14FC281EDA}" destId="{98E3A4A3-C5B6-4609-A35C-F5995893A953}" srcOrd="0" destOrd="0" presId="urn:microsoft.com/office/officeart/2005/8/layout/vList2"/>
    <dgm:cxn modelId="{18B0EC89-AD08-4B0A-A938-7A4CBECDDE6C}" type="presParOf" srcId="{1D7D10A0-6024-46C3-B858-6A14FC281EDA}" destId="{E19AD762-6B5A-4E09-B224-DBDA5BA2BD64}" srcOrd="1" destOrd="0" presId="urn:microsoft.com/office/officeart/2005/8/layout/vList2"/>
    <dgm:cxn modelId="{F6FF57CE-9FB5-4683-AE07-64EDAA683793}" type="presParOf" srcId="{1D7D10A0-6024-46C3-B858-6A14FC281EDA}" destId="{4BE50421-5125-4590-ACFB-36643AB6400B}" srcOrd="2" destOrd="0" presId="urn:microsoft.com/office/officeart/2005/8/layout/vList2"/>
    <dgm:cxn modelId="{A273E124-1899-4904-B23C-434C9F0EA77D}" type="presParOf" srcId="{1D7D10A0-6024-46C3-B858-6A14FC281EDA}" destId="{405BE231-D074-49E8-B131-6D18240210E4}" srcOrd="3" destOrd="0" presId="urn:microsoft.com/office/officeart/2005/8/layout/vList2"/>
    <dgm:cxn modelId="{B4C0C7CD-411E-4DC8-A911-B13DA70C6A59}" type="presParOf" srcId="{1D7D10A0-6024-46C3-B858-6A14FC281EDA}" destId="{A234971C-3AEA-4EDC-A36F-FB9084E76CF6}" srcOrd="4" destOrd="0" presId="urn:microsoft.com/office/officeart/2005/8/layout/vList2"/>
    <dgm:cxn modelId="{BB598D03-C1B8-49D8-9EE9-11116E8C3651}" type="presParOf" srcId="{1D7D10A0-6024-46C3-B858-6A14FC281EDA}" destId="{52F94746-E56E-4F19-8973-D1EFBB22048A}" srcOrd="5" destOrd="0" presId="urn:microsoft.com/office/officeart/2005/8/layout/vList2"/>
    <dgm:cxn modelId="{AAC2EE21-81AF-4DB9-9D12-684A1C890650}" type="presParOf" srcId="{1D7D10A0-6024-46C3-B858-6A14FC281EDA}" destId="{EA1434A5-08B2-4ED6-8F7C-82891B44F725}" srcOrd="6" destOrd="0" presId="urn:microsoft.com/office/officeart/2005/8/layout/vList2"/>
    <dgm:cxn modelId="{76F93E9C-9555-4F48-AD94-D77F1BEC50AE}" type="presParOf" srcId="{1D7D10A0-6024-46C3-B858-6A14FC281EDA}" destId="{1CA4FDA1-F419-4CD9-AA33-6C7CE05F55F6}" srcOrd="7" destOrd="0" presId="urn:microsoft.com/office/officeart/2005/8/layout/vList2"/>
    <dgm:cxn modelId="{9BEA1EEC-F4C1-4C28-B204-E640ABA91495}" type="presParOf" srcId="{1D7D10A0-6024-46C3-B858-6A14FC281EDA}" destId="{25D7FEE8-5FE9-4E2C-930C-45737593141C}" srcOrd="8" destOrd="0" presId="urn:microsoft.com/office/officeart/2005/8/layout/vList2"/>
    <dgm:cxn modelId="{2F851973-AFAE-4ADD-8673-872D0281BAE7}" type="presParOf" srcId="{1D7D10A0-6024-46C3-B858-6A14FC281EDA}" destId="{0004B65F-1852-41CA-807C-CFE2D7C7734B}" srcOrd="9" destOrd="0" presId="urn:microsoft.com/office/officeart/2005/8/layout/vList2"/>
    <dgm:cxn modelId="{0D17FE6F-FB92-4592-92D6-E5216BFB75F0}" type="presParOf" srcId="{1D7D10A0-6024-46C3-B858-6A14FC281EDA}" destId="{5686F2CA-1F0E-47E5-9CF2-0CDE0BBE5AA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64300E-1D99-44EA-BD29-35FAD4C92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275473-DFEB-41DF-A1EB-D78B60ABFFD7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нитроцеллюлозы, пироксилиновые пороха для всех видов стрелкового оружия;</a:t>
          </a:r>
          <a:endParaRPr lang="ru-RU" dirty="0">
            <a:latin typeface="+mj-lt"/>
          </a:endParaRPr>
        </a:p>
      </dgm:t>
    </dgm:pt>
    <dgm:pt modelId="{A9BCD05B-576C-43CD-802A-1868FE251516}" type="parTrans" cxnId="{342EAE67-AC46-4995-9D9A-887B25D54D16}">
      <dgm:prSet/>
      <dgm:spPr/>
      <dgm:t>
        <a:bodyPr/>
        <a:lstStyle/>
        <a:p>
          <a:endParaRPr lang="ru-RU"/>
        </a:p>
      </dgm:t>
    </dgm:pt>
    <dgm:pt modelId="{C8A8006D-355F-4542-A8F2-2E2556187CFD}" type="sibTrans" cxnId="{342EAE67-AC46-4995-9D9A-887B25D54D16}">
      <dgm:prSet/>
      <dgm:spPr/>
      <dgm:t>
        <a:bodyPr/>
        <a:lstStyle/>
        <a:p>
          <a:endParaRPr lang="ru-RU"/>
        </a:p>
      </dgm:t>
    </dgm:pt>
    <dgm:pt modelId="{8A9C6F2C-9D8C-4C4B-B109-1C89C15C0B32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оружия ближнего боя, артиллерийских систем всех калибров;</a:t>
          </a:r>
          <a:endParaRPr lang="ru-RU" dirty="0">
            <a:latin typeface="+mj-lt"/>
          </a:endParaRPr>
        </a:p>
      </dgm:t>
    </dgm:pt>
    <dgm:pt modelId="{E5FE02A6-85A4-481C-BF93-D203FEA413FA}" type="parTrans" cxnId="{C5F755FF-25DF-4F82-A7B2-966C29C27FA1}">
      <dgm:prSet/>
      <dgm:spPr/>
      <dgm:t>
        <a:bodyPr/>
        <a:lstStyle/>
        <a:p>
          <a:endParaRPr lang="ru-RU"/>
        </a:p>
      </dgm:t>
    </dgm:pt>
    <dgm:pt modelId="{84092DDF-F405-4023-B7AD-5719A960EFB2}" type="sibTrans" cxnId="{C5F755FF-25DF-4F82-A7B2-966C29C27FA1}">
      <dgm:prSet/>
      <dgm:spPr/>
      <dgm:t>
        <a:bodyPr/>
        <a:lstStyle/>
        <a:p>
          <a:endParaRPr lang="ru-RU"/>
        </a:p>
      </dgm:t>
    </dgm:pt>
    <dgm:pt modelId="{90E81CE5-BD6A-4E75-9733-4099CC60A6DB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лакокрасочные материалы, музыкальная игрушка «Неваляшка».</a:t>
          </a:r>
          <a:endParaRPr lang="ru-RU" dirty="0">
            <a:latin typeface="+mj-lt"/>
          </a:endParaRPr>
        </a:p>
      </dgm:t>
    </dgm:pt>
    <dgm:pt modelId="{BF22364A-D7A7-4023-9E32-E8AB66AEA3BA}" type="parTrans" cxnId="{B0FC1DF9-5ECC-4A84-9F3E-8F1570D1FCCE}">
      <dgm:prSet/>
      <dgm:spPr/>
      <dgm:t>
        <a:bodyPr/>
        <a:lstStyle/>
        <a:p>
          <a:endParaRPr lang="ru-RU"/>
        </a:p>
      </dgm:t>
    </dgm:pt>
    <dgm:pt modelId="{3AFA4CBD-A574-47FA-8F19-D82DF5DC8F28}" type="sibTrans" cxnId="{B0FC1DF9-5ECC-4A84-9F3E-8F1570D1FCCE}">
      <dgm:prSet/>
      <dgm:spPr/>
      <dgm:t>
        <a:bodyPr/>
        <a:lstStyle/>
        <a:p>
          <a:endParaRPr lang="ru-RU"/>
        </a:p>
      </dgm:t>
    </dgm:pt>
    <dgm:pt modelId="{B6BD4E23-D90E-4F83-BF1E-22DB14EA3701}" type="pres">
      <dgm:prSet presAssocID="{1E64300E-1D99-44EA-BD29-35FAD4C92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69B508-37A1-4E25-9583-1A399DE592D6}" type="pres">
      <dgm:prSet presAssocID="{35275473-DFEB-41DF-A1EB-D78B60ABFFD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CA1D2-E252-4BD4-9889-155E5B8DC1D5}" type="pres">
      <dgm:prSet presAssocID="{C8A8006D-355F-4542-A8F2-2E2556187CFD}" presName="spacer" presStyleCnt="0"/>
      <dgm:spPr/>
    </dgm:pt>
    <dgm:pt modelId="{E66373CE-067C-4143-B747-644F76DE20FE}" type="pres">
      <dgm:prSet presAssocID="{8A9C6F2C-9D8C-4C4B-B109-1C89C15C0B3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34A42-F35E-4C4C-873B-AE56F6D77FC2}" type="pres">
      <dgm:prSet presAssocID="{84092DDF-F405-4023-B7AD-5719A960EFB2}" presName="spacer" presStyleCnt="0"/>
      <dgm:spPr/>
    </dgm:pt>
    <dgm:pt modelId="{FDC321FF-122E-4CE1-9716-0DF4B707A98C}" type="pres">
      <dgm:prSet presAssocID="{90E81CE5-BD6A-4E75-9733-4099CC60A6D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2AC67B-173F-4A07-B9FD-1FA46514AAAD}" type="presOf" srcId="{1E64300E-1D99-44EA-BD29-35FAD4C92F63}" destId="{B6BD4E23-D90E-4F83-BF1E-22DB14EA3701}" srcOrd="0" destOrd="0" presId="urn:microsoft.com/office/officeart/2005/8/layout/vList2"/>
    <dgm:cxn modelId="{342EAE67-AC46-4995-9D9A-887B25D54D16}" srcId="{1E64300E-1D99-44EA-BD29-35FAD4C92F63}" destId="{35275473-DFEB-41DF-A1EB-D78B60ABFFD7}" srcOrd="0" destOrd="0" parTransId="{A9BCD05B-576C-43CD-802A-1868FE251516}" sibTransId="{C8A8006D-355F-4542-A8F2-2E2556187CFD}"/>
    <dgm:cxn modelId="{B0FC1DF9-5ECC-4A84-9F3E-8F1570D1FCCE}" srcId="{1E64300E-1D99-44EA-BD29-35FAD4C92F63}" destId="{90E81CE5-BD6A-4E75-9733-4099CC60A6DB}" srcOrd="2" destOrd="0" parTransId="{BF22364A-D7A7-4023-9E32-E8AB66AEA3BA}" sibTransId="{3AFA4CBD-A574-47FA-8F19-D82DF5DC8F28}"/>
    <dgm:cxn modelId="{D107ADB2-55DB-4273-90D9-64B98B399622}" type="presOf" srcId="{35275473-DFEB-41DF-A1EB-D78B60ABFFD7}" destId="{4D69B508-37A1-4E25-9583-1A399DE592D6}" srcOrd="0" destOrd="0" presId="urn:microsoft.com/office/officeart/2005/8/layout/vList2"/>
    <dgm:cxn modelId="{C2FDBDF0-DC64-4293-B815-917F642A4FB5}" type="presOf" srcId="{90E81CE5-BD6A-4E75-9733-4099CC60A6DB}" destId="{FDC321FF-122E-4CE1-9716-0DF4B707A98C}" srcOrd="0" destOrd="0" presId="urn:microsoft.com/office/officeart/2005/8/layout/vList2"/>
    <dgm:cxn modelId="{A9410D45-44E4-4FFF-8B9C-2040946DB716}" type="presOf" srcId="{8A9C6F2C-9D8C-4C4B-B109-1C89C15C0B32}" destId="{E66373CE-067C-4143-B747-644F76DE20FE}" srcOrd="0" destOrd="0" presId="urn:microsoft.com/office/officeart/2005/8/layout/vList2"/>
    <dgm:cxn modelId="{C5F755FF-25DF-4F82-A7B2-966C29C27FA1}" srcId="{1E64300E-1D99-44EA-BD29-35FAD4C92F63}" destId="{8A9C6F2C-9D8C-4C4B-B109-1C89C15C0B32}" srcOrd="1" destOrd="0" parTransId="{E5FE02A6-85A4-481C-BF93-D203FEA413FA}" sibTransId="{84092DDF-F405-4023-B7AD-5719A960EFB2}"/>
    <dgm:cxn modelId="{79AE3746-DFD6-499B-A045-14C146058041}" type="presParOf" srcId="{B6BD4E23-D90E-4F83-BF1E-22DB14EA3701}" destId="{4D69B508-37A1-4E25-9583-1A399DE592D6}" srcOrd="0" destOrd="0" presId="urn:microsoft.com/office/officeart/2005/8/layout/vList2"/>
    <dgm:cxn modelId="{4023FEC4-D2A7-48E7-B4A9-CE0C27C52D6B}" type="presParOf" srcId="{B6BD4E23-D90E-4F83-BF1E-22DB14EA3701}" destId="{C02CA1D2-E252-4BD4-9889-155E5B8DC1D5}" srcOrd="1" destOrd="0" presId="urn:microsoft.com/office/officeart/2005/8/layout/vList2"/>
    <dgm:cxn modelId="{BC26AA19-FFA3-4A96-9951-71CF3EBAD078}" type="presParOf" srcId="{B6BD4E23-D90E-4F83-BF1E-22DB14EA3701}" destId="{E66373CE-067C-4143-B747-644F76DE20FE}" srcOrd="2" destOrd="0" presId="urn:microsoft.com/office/officeart/2005/8/layout/vList2"/>
    <dgm:cxn modelId="{67E6586F-AF4B-4E8F-9FE0-7BD72D9A5E93}" type="presParOf" srcId="{B6BD4E23-D90E-4F83-BF1E-22DB14EA3701}" destId="{0D234A42-F35E-4C4C-873B-AE56F6D77FC2}" srcOrd="3" destOrd="0" presId="urn:microsoft.com/office/officeart/2005/8/layout/vList2"/>
    <dgm:cxn modelId="{6C36C42C-4E5D-46C3-8C09-71EAFC7622F9}" type="presParOf" srcId="{B6BD4E23-D90E-4F83-BF1E-22DB14EA3701}" destId="{FDC321FF-122E-4CE1-9716-0DF4B707A98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354D9E-33FF-48D0-8DCE-4C458AC3DB8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C27557-579F-4D8A-AE6B-0D8BEE4A5B5B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smtClean="0"/>
            <a:t>- промышленное емкостное, теплообменное, колонное оборудование из меди;</a:t>
          </a:r>
          <a:endParaRPr lang="ru-RU"/>
        </a:p>
      </dgm:t>
    </dgm:pt>
    <dgm:pt modelId="{D21E3177-7719-4CC6-ACB9-7860CC946D83}" type="parTrans" cxnId="{3D82534C-1C58-432A-92AC-AC38D0C87E6A}">
      <dgm:prSet/>
      <dgm:spPr/>
      <dgm:t>
        <a:bodyPr/>
        <a:lstStyle/>
        <a:p>
          <a:endParaRPr lang="ru-RU"/>
        </a:p>
      </dgm:t>
    </dgm:pt>
    <dgm:pt modelId="{E479D5B4-F117-4227-8230-D2761B460BBE}" type="sibTrans" cxnId="{3D82534C-1C58-432A-92AC-AC38D0C87E6A}">
      <dgm:prSet/>
      <dgm:spPr/>
      <dgm:t>
        <a:bodyPr/>
        <a:lstStyle/>
        <a:p>
          <a:endParaRPr lang="ru-RU"/>
        </a:p>
      </dgm:t>
    </dgm:pt>
    <dgm:pt modelId="{C58AE9D7-CE0B-4B19-A40E-060C672396F2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коррозионностойкую и углеродистую сталь, алюминий и биметалл.</a:t>
          </a:r>
          <a:endParaRPr lang="ru-RU" dirty="0"/>
        </a:p>
      </dgm:t>
    </dgm:pt>
    <dgm:pt modelId="{EDBF69CA-FF0E-4867-9F02-D1541C8AA77B}" type="parTrans" cxnId="{0D2E329B-94A5-4C3C-AB1E-53350A55CEA1}">
      <dgm:prSet/>
      <dgm:spPr/>
      <dgm:t>
        <a:bodyPr/>
        <a:lstStyle/>
        <a:p>
          <a:endParaRPr lang="ru-RU"/>
        </a:p>
      </dgm:t>
    </dgm:pt>
    <dgm:pt modelId="{4286D454-B2A9-4859-A73B-ABC09756B410}" type="sibTrans" cxnId="{0D2E329B-94A5-4C3C-AB1E-53350A55CEA1}">
      <dgm:prSet/>
      <dgm:spPr/>
      <dgm:t>
        <a:bodyPr/>
        <a:lstStyle/>
        <a:p>
          <a:endParaRPr lang="ru-RU"/>
        </a:p>
      </dgm:t>
    </dgm:pt>
    <dgm:pt modelId="{D8F363A4-0205-474B-891B-D04E0F5D128A}" type="pres">
      <dgm:prSet presAssocID="{97354D9E-33FF-48D0-8DCE-4C458AC3DB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64DEDB-A1E5-456C-B3C0-D13313793825}" type="pres">
      <dgm:prSet presAssocID="{8DC27557-579F-4D8A-AE6B-0D8BEE4A5B5B}" presName="parentText" presStyleLbl="node1" presStyleIdx="0" presStyleCnt="2" custLinFactNeighborY="-34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5F2C9-0F87-458A-A7E2-D1621527D802}" type="pres">
      <dgm:prSet presAssocID="{E479D5B4-F117-4227-8230-D2761B460BBE}" presName="spacer" presStyleCnt="0"/>
      <dgm:spPr/>
    </dgm:pt>
    <dgm:pt modelId="{992177E1-5757-4388-BD81-B45F8FB2FDED}" type="pres">
      <dgm:prSet presAssocID="{C58AE9D7-CE0B-4B19-A40E-060C672396F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82534C-1C58-432A-92AC-AC38D0C87E6A}" srcId="{97354D9E-33FF-48D0-8DCE-4C458AC3DB83}" destId="{8DC27557-579F-4D8A-AE6B-0D8BEE4A5B5B}" srcOrd="0" destOrd="0" parTransId="{D21E3177-7719-4CC6-ACB9-7860CC946D83}" sibTransId="{E479D5B4-F117-4227-8230-D2761B460BBE}"/>
    <dgm:cxn modelId="{CB0C6AD5-E3F6-4BAA-9060-25596851120B}" type="presOf" srcId="{C58AE9D7-CE0B-4B19-A40E-060C672396F2}" destId="{992177E1-5757-4388-BD81-B45F8FB2FDED}" srcOrd="0" destOrd="0" presId="urn:microsoft.com/office/officeart/2005/8/layout/vList2"/>
    <dgm:cxn modelId="{0D2E329B-94A5-4C3C-AB1E-53350A55CEA1}" srcId="{97354D9E-33FF-48D0-8DCE-4C458AC3DB83}" destId="{C58AE9D7-CE0B-4B19-A40E-060C672396F2}" srcOrd="1" destOrd="0" parTransId="{EDBF69CA-FF0E-4867-9F02-D1541C8AA77B}" sibTransId="{4286D454-B2A9-4859-A73B-ABC09756B410}"/>
    <dgm:cxn modelId="{68672ACE-06B9-41C5-BAD3-A7BE98D9D820}" type="presOf" srcId="{8DC27557-579F-4D8A-AE6B-0D8BEE4A5B5B}" destId="{0064DEDB-A1E5-456C-B3C0-D13313793825}" srcOrd="0" destOrd="0" presId="urn:microsoft.com/office/officeart/2005/8/layout/vList2"/>
    <dgm:cxn modelId="{52505DD3-EE3E-4157-9911-8F986B7F382F}" type="presOf" srcId="{97354D9E-33FF-48D0-8DCE-4C458AC3DB83}" destId="{D8F363A4-0205-474B-891B-D04E0F5D128A}" srcOrd="0" destOrd="0" presId="urn:microsoft.com/office/officeart/2005/8/layout/vList2"/>
    <dgm:cxn modelId="{20130F82-406E-41CA-B094-6E822F422A08}" type="presParOf" srcId="{D8F363A4-0205-474B-891B-D04E0F5D128A}" destId="{0064DEDB-A1E5-456C-B3C0-D13313793825}" srcOrd="0" destOrd="0" presId="urn:microsoft.com/office/officeart/2005/8/layout/vList2"/>
    <dgm:cxn modelId="{10987A64-25D8-4D36-A036-59AC289CF112}" type="presParOf" srcId="{D8F363A4-0205-474B-891B-D04E0F5D128A}" destId="{D265F2C9-0F87-458A-A7E2-D1621527D802}" srcOrd="1" destOrd="0" presId="urn:microsoft.com/office/officeart/2005/8/layout/vList2"/>
    <dgm:cxn modelId="{3DE9CF17-CBCA-416A-BB65-DA9912204F4C}" type="presParOf" srcId="{D8F363A4-0205-474B-891B-D04E0F5D128A}" destId="{992177E1-5757-4388-BD81-B45F8FB2FDE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D0C740-385A-43BB-A97A-4C92AF0B833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43AFF5-35ED-4EF6-8170-1A45C8176C50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вкладыши подшипников скольжения коленчатого вала;</a:t>
          </a:r>
          <a:endParaRPr lang="ru-RU" dirty="0"/>
        </a:p>
      </dgm:t>
    </dgm:pt>
    <dgm:pt modelId="{E952AF7B-A4B7-440D-A75F-1249C24DE277}" type="parTrans" cxnId="{BD22C9E6-3595-4C73-B13B-E3DC824B31A8}">
      <dgm:prSet/>
      <dgm:spPr/>
      <dgm:t>
        <a:bodyPr/>
        <a:lstStyle/>
        <a:p>
          <a:endParaRPr lang="ru-RU"/>
        </a:p>
      </dgm:t>
    </dgm:pt>
    <dgm:pt modelId="{4580C31C-259B-40BB-A424-4C21880E8339}" type="sibTrans" cxnId="{BD22C9E6-3595-4C73-B13B-E3DC824B31A8}">
      <dgm:prSet/>
      <dgm:spPr/>
      <dgm:t>
        <a:bodyPr/>
        <a:lstStyle/>
        <a:p>
          <a:endParaRPr lang="ru-RU"/>
        </a:p>
      </dgm:t>
    </dgm:pt>
    <dgm:pt modelId="{C68950CF-51D8-48A6-AA1D-8AEF949DB63B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подшипники скольжения для двигателей ВАЗ, ГАЗ, ЯМЗ, М-412, ЗИЛ, ЗАЗ, а также тракторных двигателей;</a:t>
          </a:r>
          <a:endParaRPr lang="ru-RU" dirty="0"/>
        </a:p>
      </dgm:t>
    </dgm:pt>
    <dgm:pt modelId="{94A7763D-4400-4C28-8898-001084E7B3CA}" type="parTrans" cxnId="{D7422E11-755B-4D48-903F-A5C7EF69C24D}">
      <dgm:prSet/>
      <dgm:spPr/>
      <dgm:t>
        <a:bodyPr/>
        <a:lstStyle/>
        <a:p>
          <a:endParaRPr lang="ru-RU"/>
        </a:p>
      </dgm:t>
    </dgm:pt>
    <dgm:pt modelId="{A7AEACA4-543E-4C3C-9344-9774BDAA0A1E}" type="sibTrans" cxnId="{D7422E11-755B-4D48-903F-A5C7EF69C24D}">
      <dgm:prSet/>
      <dgm:spPr/>
      <dgm:t>
        <a:bodyPr/>
        <a:lstStyle/>
        <a:p>
          <a:endParaRPr lang="ru-RU"/>
        </a:p>
      </dgm:t>
    </dgm:pt>
    <dgm:pt modelId="{5030FC92-1D87-4B00-9713-09D53646B9F1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упорные полукольца и втулки для тракторных, комбайновых, судовых, тепловозных, автомобильных грузовых и легковых двигателей, промышленных компрессоров.</a:t>
          </a:r>
          <a:endParaRPr lang="ru-RU" dirty="0"/>
        </a:p>
      </dgm:t>
    </dgm:pt>
    <dgm:pt modelId="{2D6094DE-C6C0-46AD-A9C3-0F28B3FA691F}" type="parTrans" cxnId="{EA27FAF0-2C16-4CEC-A783-498262CF7B15}">
      <dgm:prSet/>
      <dgm:spPr/>
      <dgm:t>
        <a:bodyPr/>
        <a:lstStyle/>
        <a:p>
          <a:endParaRPr lang="ru-RU"/>
        </a:p>
      </dgm:t>
    </dgm:pt>
    <dgm:pt modelId="{8D41FEFC-F6E1-41B5-B7D8-1A67AFF9540A}" type="sibTrans" cxnId="{EA27FAF0-2C16-4CEC-A783-498262CF7B15}">
      <dgm:prSet/>
      <dgm:spPr/>
      <dgm:t>
        <a:bodyPr/>
        <a:lstStyle/>
        <a:p>
          <a:endParaRPr lang="ru-RU"/>
        </a:p>
      </dgm:t>
    </dgm:pt>
    <dgm:pt modelId="{DCEB4E87-DBA3-4CA3-82E9-B425047EB9BA}" type="pres">
      <dgm:prSet presAssocID="{30D0C740-385A-43BB-A97A-4C92AF0B833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779100-CA48-43F9-81D1-3E700CA79CE3}" type="pres">
      <dgm:prSet presAssocID="{FF43AFF5-35ED-4EF6-8170-1A45C8176C5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4DF76-71BA-49BD-BD52-E89DD178C8D3}" type="pres">
      <dgm:prSet presAssocID="{4580C31C-259B-40BB-A424-4C21880E8339}" presName="spacer" presStyleCnt="0"/>
      <dgm:spPr/>
    </dgm:pt>
    <dgm:pt modelId="{8DAB645B-ED68-469E-9709-E187103AF598}" type="pres">
      <dgm:prSet presAssocID="{C68950CF-51D8-48A6-AA1D-8AEF949DB63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9A28D-7F76-4B5D-88FE-4E5EEB51969A}" type="pres">
      <dgm:prSet presAssocID="{A7AEACA4-543E-4C3C-9344-9774BDAA0A1E}" presName="spacer" presStyleCnt="0"/>
      <dgm:spPr/>
    </dgm:pt>
    <dgm:pt modelId="{C8DBF41D-81E2-4E76-90D7-64655A2CD1C0}" type="pres">
      <dgm:prSet presAssocID="{5030FC92-1D87-4B00-9713-09D53646B9F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729B41-43CD-4408-AD7B-9D70B77C7B4D}" type="presOf" srcId="{C68950CF-51D8-48A6-AA1D-8AEF949DB63B}" destId="{8DAB645B-ED68-469E-9709-E187103AF598}" srcOrd="0" destOrd="0" presId="urn:microsoft.com/office/officeart/2005/8/layout/vList2"/>
    <dgm:cxn modelId="{DD9192AC-7314-4F91-AC99-AD6D1110F491}" type="presOf" srcId="{FF43AFF5-35ED-4EF6-8170-1A45C8176C50}" destId="{28779100-CA48-43F9-81D1-3E700CA79CE3}" srcOrd="0" destOrd="0" presId="urn:microsoft.com/office/officeart/2005/8/layout/vList2"/>
    <dgm:cxn modelId="{EA27FAF0-2C16-4CEC-A783-498262CF7B15}" srcId="{30D0C740-385A-43BB-A97A-4C92AF0B833C}" destId="{5030FC92-1D87-4B00-9713-09D53646B9F1}" srcOrd="2" destOrd="0" parTransId="{2D6094DE-C6C0-46AD-A9C3-0F28B3FA691F}" sibTransId="{8D41FEFC-F6E1-41B5-B7D8-1A67AFF9540A}"/>
    <dgm:cxn modelId="{511BD546-F217-4DFA-A710-3622825384A5}" type="presOf" srcId="{5030FC92-1D87-4B00-9713-09D53646B9F1}" destId="{C8DBF41D-81E2-4E76-90D7-64655A2CD1C0}" srcOrd="0" destOrd="0" presId="urn:microsoft.com/office/officeart/2005/8/layout/vList2"/>
    <dgm:cxn modelId="{D7422E11-755B-4D48-903F-A5C7EF69C24D}" srcId="{30D0C740-385A-43BB-A97A-4C92AF0B833C}" destId="{C68950CF-51D8-48A6-AA1D-8AEF949DB63B}" srcOrd="1" destOrd="0" parTransId="{94A7763D-4400-4C28-8898-001084E7B3CA}" sibTransId="{A7AEACA4-543E-4C3C-9344-9774BDAA0A1E}"/>
    <dgm:cxn modelId="{05CB64FC-E721-489D-B092-61EEE94B6837}" type="presOf" srcId="{30D0C740-385A-43BB-A97A-4C92AF0B833C}" destId="{DCEB4E87-DBA3-4CA3-82E9-B425047EB9BA}" srcOrd="0" destOrd="0" presId="urn:microsoft.com/office/officeart/2005/8/layout/vList2"/>
    <dgm:cxn modelId="{BD22C9E6-3595-4C73-B13B-E3DC824B31A8}" srcId="{30D0C740-385A-43BB-A97A-4C92AF0B833C}" destId="{FF43AFF5-35ED-4EF6-8170-1A45C8176C50}" srcOrd="0" destOrd="0" parTransId="{E952AF7B-A4B7-440D-A75F-1249C24DE277}" sibTransId="{4580C31C-259B-40BB-A424-4C21880E8339}"/>
    <dgm:cxn modelId="{8788E9C4-AB88-4ADF-91EC-5B88A1BE138C}" type="presParOf" srcId="{DCEB4E87-DBA3-4CA3-82E9-B425047EB9BA}" destId="{28779100-CA48-43F9-81D1-3E700CA79CE3}" srcOrd="0" destOrd="0" presId="urn:microsoft.com/office/officeart/2005/8/layout/vList2"/>
    <dgm:cxn modelId="{8263FC06-B634-4252-BADD-D337CAFF10AF}" type="presParOf" srcId="{DCEB4E87-DBA3-4CA3-82E9-B425047EB9BA}" destId="{2414DF76-71BA-49BD-BD52-E89DD178C8D3}" srcOrd="1" destOrd="0" presId="urn:microsoft.com/office/officeart/2005/8/layout/vList2"/>
    <dgm:cxn modelId="{877FC199-6B39-4850-B500-848B34DA7B30}" type="presParOf" srcId="{DCEB4E87-DBA3-4CA3-82E9-B425047EB9BA}" destId="{8DAB645B-ED68-469E-9709-E187103AF598}" srcOrd="2" destOrd="0" presId="urn:microsoft.com/office/officeart/2005/8/layout/vList2"/>
    <dgm:cxn modelId="{19C0A1A9-7C9A-4A6B-9C15-C78B74265BED}" type="presParOf" srcId="{DCEB4E87-DBA3-4CA3-82E9-B425047EB9BA}" destId="{4BB9A28D-7F76-4B5D-88FE-4E5EEB51969A}" srcOrd="3" destOrd="0" presId="urn:microsoft.com/office/officeart/2005/8/layout/vList2"/>
    <dgm:cxn modelId="{835035B7-E87F-47D9-906B-5AD3615CEA3C}" type="presParOf" srcId="{DCEB4E87-DBA3-4CA3-82E9-B425047EB9BA}" destId="{C8DBF41D-81E2-4E76-90D7-64655A2CD1C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5E1E7D-31E1-4CF2-A687-C22217F8EE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ED76E-B501-4651-BB98-E16210747F9D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органические красители, широко используемые для изготовления различной лакокрасочной продукции;</a:t>
          </a:r>
          <a:endParaRPr lang="ru-RU" dirty="0">
            <a:latin typeface="+mj-lt"/>
          </a:endParaRPr>
        </a:p>
      </dgm:t>
    </dgm:pt>
    <dgm:pt modelId="{C5662532-EB5E-4AB4-AF39-82C80D7EB2AB}" type="parTrans" cxnId="{C867D35B-55A6-426E-B723-7860376B1B53}">
      <dgm:prSet/>
      <dgm:spPr/>
      <dgm:t>
        <a:bodyPr/>
        <a:lstStyle/>
        <a:p>
          <a:endParaRPr lang="ru-RU"/>
        </a:p>
      </dgm:t>
    </dgm:pt>
    <dgm:pt modelId="{479FEBD6-EAF7-465A-B8B7-A82FEEC81588}" type="sibTrans" cxnId="{C867D35B-55A6-426E-B723-7860376B1B53}">
      <dgm:prSet/>
      <dgm:spPr/>
      <dgm:t>
        <a:bodyPr/>
        <a:lstStyle/>
        <a:p>
          <a:endParaRPr lang="ru-RU"/>
        </a:p>
      </dgm:t>
    </dgm:pt>
    <dgm:pt modelId="{00520AC7-DA52-4799-89D3-A01654DC6362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сульфаминовую кислоту, оптические отбеливатели, добавки для бетона, акриловые дисперсии, формальдегидные смолы;</a:t>
          </a:r>
          <a:endParaRPr lang="ru-RU" dirty="0">
            <a:latin typeface="+mj-lt"/>
          </a:endParaRPr>
        </a:p>
      </dgm:t>
    </dgm:pt>
    <dgm:pt modelId="{250273F3-1ABC-43EF-AC9C-E6AC3C0AC505}" type="parTrans" cxnId="{1355F715-32F2-4BEB-82E5-415B4B64AA4E}">
      <dgm:prSet/>
      <dgm:spPr/>
      <dgm:t>
        <a:bodyPr/>
        <a:lstStyle/>
        <a:p>
          <a:endParaRPr lang="ru-RU"/>
        </a:p>
      </dgm:t>
    </dgm:pt>
    <dgm:pt modelId="{B8ED4F62-EF45-4742-ABEE-AB3092ADAF1B}" type="sibTrans" cxnId="{1355F715-32F2-4BEB-82E5-415B4B64AA4E}">
      <dgm:prSet/>
      <dgm:spPr/>
      <dgm:t>
        <a:bodyPr/>
        <a:lstStyle/>
        <a:p>
          <a:endParaRPr lang="ru-RU"/>
        </a:p>
      </dgm:t>
    </dgm:pt>
    <dgm:pt modelId="{9B126DAA-9420-470C-8E4F-224ECBB282EB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dirty="0" smtClean="0"/>
            <a:t>- </a:t>
          </a:r>
          <a:r>
            <a:rPr lang="ru-RU" b="0" i="0" dirty="0" smtClean="0">
              <a:latin typeface="+mj-lt"/>
            </a:rPr>
            <a:t>а также добавки к бензинам, повышающие их октановое число.</a:t>
          </a:r>
          <a:endParaRPr lang="ru-RU" dirty="0">
            <a:latin typeface="+mj-lt"/>
          </a:endParaRPr>
        </a:p>
      </dgm:t>
    </dgm:pt>
    <dgm:pt modelId="{D1EB121D-C6CB-4E46-8B97-3CC2A0C5CA18}" type="parTrans" cxnId="{8C57FF31-FB22-4F1D-A27A-ED306787AD54}">
      <dgm:prSet/>
      <dgm:spPr/>
      <dgm:t>
        <a:bodyPr/>
        <a:lstStyle/>
        <a:p>
          <a:endParaRPr lang="ru-RU"/>
        </a:p>
      </dgm:t>
    </dgm:pt>
    <dgm:pt modelId="{695C6216-5D37-4DCA-BCF2-1202A14ECB0A}" type="sibTrans" cxnId="{8C57FF31-FB22-4F1D-A27A-ED306787AD54}">
      <dgm:prSet/>
      <dgm:spPr/>
      <dgm:t>
        <a:bodyPr/>
        <a:lstStyle/>
        <a:p>
          <a:endParaRPr lang="ru-RU"/>
        </a:p>
      </dgm:t>
    </dgm:pt>
    <dgm:pt modelId="{AF291C54-F282-4F60-AA71-4D4458C73425}" type="pres">
      <dgm:prSet presAssocID="{3C5E1E7D-31E1-4CF2-A687-C22217F8EE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96362A-D21B-49C1-A107-A073A590C8F8}" type="pres">
      <dgm:prSet presAssocID="{7E1ED76E-B501-4651-BB98-E16210747F9D}" presName="parentText" presStyleLbl="node1" presStyleIdx="0" presStyleCnt="3" custLinFactNeighborX="498" custLinFactNeighborY="166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D0CEA-42D6-401A-94C1-E15AE6600AEF}" type="pres">
      <dgm:prSet presAssocID="{479FEBD6-EAF7-465A-B8B7-A82FEEC81588}" presName="spacer" presStyleCnt="0"/>
      <dgm:spPr/>
    </dgm:pt>
    <dgm:pt modelId="{3F33D4AB-0E6D-4618-A042-6C22E5DAEC00}" type="pres">
      <dgm:prSet presAssocID="{00520AC7-DA52-4799-89D3-A01654DC636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75B56-C0B0-420B-8784-50D9A01A24DD}" type="pres">
      <dgm:prSet presAssocID="{B8ED4F62-EF45-4742-ABEE-AB3092ADAF1B}" presName="spacer" presStyleCnt="0"/>
      <dgm:spPr/>
    </dgm:pt>
    <dgm:pt modelId="{86320C2E-CA56-43DC-977D-3915F72D5201}" type="pres">
      <dgm:prSet presAssocID="{9B126DAA-9420-470C-8E4F-224ECBB282E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27E88B-BEE5-4BB9-BA3F-9A946833C203}" type="presOf" srcId="{7E1ED76E-B501-4651-BB98-E16210747F9D}" destId="{7896362A-D21B-49C1-A107-A073A590C8F8}" srcOrd="0" destOrd="0" presId="urn:microsoft.com/office/officeart/2005/8/layout/vList2"/>
    <dgm:cxn modelId="{8C57FF31-FB22-4F1D-A27A-ED306787AD54}" srcId="{3C5E1E7D-31E1-4CF2-A687-C22217F8EE81}" destId="{9B126DAA-9420-470C-8E4F-224ECBB282EB}" srcOrd="2" destOrd="0" parTransId="{D1EB121D-C6CB-4E46-8B97-3CC2A0C5CA18}" sibTransId="{695C6216-5D37-4DCA-BCF2-1202A14ECB0A}"/>
    <dgm:cxn modelId="{C867D35B-55A6-426E-B723-7860376B1B53}" srcId="{3C5E1E7D-31E1-4CF2-A687-C22217F8EE81}" destId="{7E1ED76E-B501-4651-BB98-E16210747F9D}" srcOrd="0" destOrd="0" parTransId="{C5662532-EB5E-4AB4-AF39-82C80D7EB2AB}" sibTransId="{479FEBD6-EAF7-465A-B8B7-A82FEEC81588}"/>
    <dgm:cxn modelId="{1355F715-32F2-4BEB-82E5-415B4B64AA4E}" srcId="{3C5E1E7D-31E1-4CF2-A687-C22217F8EE81}" destId="{00520AC7-DA52-4799-89D3-A01654DC6362}" srcOrd="1" destOrd="0" parTransId="{250273F3-1ABC-43EF-AC9C-E6AC3C0AC505}" sibTransId="{B8ED4F62-EF45-4742-ABEE-AB3092ADAF1B}"/>
    <dgm:cxn modelId="{4E625B5C-CAAA-4D5A-BFB1-68CC2273B3BC}" type="presOf" srcId="{3C5E1E7D-31E1-4CF2-A687-C22217F8EE81}" destId="{AF291C54-F282-4F60-AA71-4D4458C73425}" srcOrd="0" destOrd="0" presId="urn:microsoft.com/office/officeart/2005/8/layout/vList2"/>
    <dgm:cxn modelId="{E7E65074-660E-4DE2-A1F4-9930E568C95A}" type="presOf" srcId="{00520AC7-DA52-4799-89D3-A01654DC6362}" destId="{3F33D4AB-0E6D-4618-A042-6C22E5DAEC00}" srcOrd="0" destOrd="0" presId="urn:microsoft.com/office/officeart/2005/8/layout/vList2"/>
    <dgm:cxn modelId="{6C73C5D1-083B-4C97-99A7-9782C5B75F3A}" type="presOf" srcId="{9B126DAA-9420-470C-8E4F-224ECBB282EB}" destId="{86320C2E-CA56-43DC-977D-3915F72D5201}" srcOrd="0" destOrd="0" presId="urn:microsoft.com/office/officeart/2005/8/layout/vList2"/>
    <dgm:cxn modelId="{12073687-5E91-40C8-ABC3-99442EF76366}" type="presParOf" srcId="{AF291C54-F282-4F60-AA71-4D4458C73425}" destId="{7896362A-D21B-49C1-A107-A073A590C8F8}" srcOrd="0" destOrd="0" presId="urn:microsoft.com/office/officeart/2005/8/layout/vList2"/>
    <dgm:cxn modelId="{502CDF9E-E258-4411-ACA4-CE5C7286C798}" type="presParOf" srcId="{AF291C54-F282-4F60-AA71-4D4458C73425}" destId="{3F0D0CEA-42D6-401A-94C1-E15AE6600AEF}" srcOrd="1" destOrd="0" presId="urn:microsoft.com/office/officeart/2005/8/layout/vList2"/>
    <dgm:cxn modelId="{3A3A0BCC-5AA6-401E-BD00-357CC5B0DA0B}" type="presParOf" srcId="{AF291C54-F282-4F60-AA71-4D4458C73425}" destId="{3F33D4AB-0E6D-4618-A042-6C22E5DAEC00}" srcOrd="2" destOrd="0" presId="urn:microsoft.com/office/officeart/2005/8/layout/vList2"/>
    <dgm:cxn modelId="{73F541E5-C296-4EA1-8186-20D5D5842A00}" type="presParOf" srcId="{AF291C54-F282-4F60-AA71-4D4458C73425}" destId="{C5975B56-C0B0-420B-8784-50D9A01A24DD}" srcOrd="3" destOrd="0" presId="urn:microsoft.com/office/officeart/2005/8/layout/vList2"/>
    <dgm:cxn modelId="{68FF097D-1BF0-4628-9ACD-1E1B420E4B2E}" type="presParOf" srcId="{AF291C54-F282-4F60-AA71-4D4458C73425}" destId="{86320C2E-CA56-43DC-977D-3915F72D520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E3A4A3-C5B6-4609-A35C-F5995893A953}">
      <dsp:nvSpPr>
        <dsp:cNvPr id="0" name=""/>
        <dsp:cNvSpPr/>
      </dsp:nvSpPr>
      <dsp:spPr>
        <a:xfrm>
          <a:off x="0" y="37363"/>
          <a:ext cx="4565650" cy="494325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 smtClean="0">
              <a:solidFill>
                <a:schemeClr val="accent1"/>
              </a:solidFill>
            </a:rPr>
            <a:t>Цель: </a:t>
          </a:r>
          <a:endParaRPr lang="ru-RU" sz="1300" kern="1200" dirty="0">
            <a:solidFill>
              <a:schemeClr val="accent1"/>
            </a:solidFill>
          </a:endParaRPr>
        </a:p>
      </dsp:txBody>
      <dsp:txXfrm>
        <a:off x="24131" y="61494"/>
        <a:ext cx="4517388" cy="446063"/>
      </dsp:txXfrm>
    </dsp:sp>
    <dsp:sp modelId="{4BE50421-5125-4590-ACFB-36643AB6400B}">
      <dsp:nvSpPr>
        <dsp:cNvPr id="0" name=""/>
        <dsp:cNvSpPr/>
      </dsp:nvSpPr>
      <dsp:spPr>
        <a:xfrm>
          <a:off x="0" y="569128"/>
          <a:ext cx="4565650" cy="494325"/>
        </a:xfrm>
        <a:prstGeom prst="roundRect">
          <a:avLst/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kern="1200" smtClean="0"/>
            <a:t>- изучить экологическое состояние Тамбовской области.</a:t>
          </a:r>
          <a:endParaRPr lang="ru-RU" sz="1300" kern="1200"/>
        </a:p>
      </dsp:txBody>
      <dsp:txXfrm>
        <a:off x="24131" y="593259"/>
        <a:ext cx="4517388" cy="446063"/>
      </dsp:txXfrm>
    </dsp:sp>
    <dsp:sp modelId="{A234971C-3AEA-4EDC-A36F-FB9084E76CF6}">
      <dsp:nvSpPr>
        <dsp:cNvPr id="0" name=""/>
        <dsp:cNvSpPr/>
      </dsp:nvSpPr>
      <dsp:spPr>
        <a:xfrm>
          <a:off x="0" y="1100893"/>
          <a:ext cx="4565650" cy="494325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 smtClean="0">
              <a:solidFill>
                <a:schemeClr val="accent1"/>
              </a:solidFill>
            </a:rPr>
            <a:t>Задачи:</a:t>
          </a:r>
          <a:endParaRPr lang="ru-RU" sz="1300" kern="1200" dirty="0">
            <a:solidFill>
              <a:schemeClr val="accent1"/>
            </a:solidFill>
          </a:endParaRPr>
        </a:p>
      </dsp:txBody>
      <dsp:txXfrm>
        <a:off x="24131" y="1125024"/>
        <a:ext cx="4517388" cy="446063"/>
      </dsp:txXfrm>
    </dsp:sp>
    <dsp:sp modelId="{EA1434A5-08B2-4ED6-8F7C-82891B44F725}">
      <dsp:nvSpPr>
        <dsp:cNvPr id="0" name=""/>
        <dsp:cNvSpPr/>
      </dsp:nvSpPr>
      <dsp:spPr>
        <a:xfrm>
          <a:off x="0" y="1632658"/>
          <a:ext cx="4565650" cy="494325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kern="1200" dirty="0" smtClean="0"/>
            <a:t>- выявить источники загрязнения окружающей среды Тамбовского края;</a:t>
          </a:r>
          <a:endParaRPr lang="ru-RU" sz="1300" kern="1200" dirty="0"/>
        </a:p>
      </dsp:txBody>
      <dsp:txXfrm>
        <a:off x="24131" y="1656789"/>
        <a:ext cx="4517388" cy="446063"/>
      </dsp:txXfrm>
    </dsp:sp>
    <dsp:sp modelId="{25D7FEE8-5FE9-4E2C-930C-45737593141C}">
      <dsp:nvSpPr>
        <dsp:cNvPr id="0" name=""/>
        <dsp:cNvSpPr/>
      </dsp:nvSpPr>
      <dsp:spPr>
        <a:xfrm>
          <a:off x="0" y="2164424"/>
          <a:ext cx="4565650" cy="494325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kern="1200" smtClean="0"/>
            <a:t>- повысить уровень экологического воспитания учащихся;</a:t>
          </a:r>
          <a:endParaRPr lang="ru-RU" sz="1300" kern="1200"/>
        </a:p>
      </dsp:txBody>
      <dsp:txXfrm>
        <a:off x="24131" y="2188555"/>
        <a:ext cx="4517388" cy="446063"/>
      </dsp:txXfrm>
    </dsp:sp>
    <dsp:sp modelId="{5686F2CA-1F0E-47E5-9CF2-0CDE0BBE5AA0}">
      <dsp:nvSpPr>
        <dsp:cNvPr id="0" name=""/>
        <dsp:cNvSpPr/>
      </dsp:nvSpPr>
      <dsp:spPr>
        <a:xfrm>
          <a:off x="0" y="2696189"/>
          <a:ext cx="4565650" cy="494325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kern="1200" smtClean="0"/>
            <a:t>- найти пути решения экологических проблем.</a:t>
          </a:r>
          <a:endParaRPr lang="ru-RU" sz="1300" kern="1200"/>
        </a:p>
      </dsp:txBody>
      <dsp:txXfrm>
        <a:off x="24131" y="2720320"/>
        <a:ext cx="4517388" cy="4460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69B508-37A1-4E25-9583-1A399DE592D6}">
      <dsp:nvSpPr>
        <dsp:cNvPr id="0" name=""/>
        <dsp:cNvSpPr/>
      </dsp:nvSpPr>
      <dsp:spPr>
        <a:xfrm>
          <a:off x="0" y="52485"/>
          <a:ext cx="4515520" cy="95472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- </a:t>
          </a:r>
          <a:r>
            <a:rPr lang="ru-RU" sz="1700" b="0" i="0" kern="1200" dirty="0" smtClean="0">
              <a:latin typeface="+mj-lt"/>
            </a:rPr>
            <a:t>нитроцеллюлозы, пироксилиновые пороха для всех видов стрелкового оружия;</a:t>
          </a:r>
          <a:endParaRPr lang="ru-RU" sz="1700" kern="1200" dirty="0">
            <a:latin typeface="+mj-lt"/>
          </a:endParaRPr>
        </a:p>
      </dsp:txBody>
      <dsp:txXfrm>
        <a:off x="46606" y="99091"/>
        <a:ext cx="4422308" cy="861508"/>
      </dsp:txXfrm>
    </dsp:sp>
    <dsp:sp modelId="{E66373CE-067C-4143-B747-644F76DE20FE}">
      <dsp:nvSpPr>
        <dsp:cNvPr id="0" name=""/>
        <dsp:cNvSpPr/>
      </dsp:nvSpPr>
      <dsp:spPr>
        <a:xfrm>
          <a:off x="0" y="1056165"/>
          <a:ext cx="4515520" cy="95472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- </a:t>
          </a:r>
          <a:r>
            <a:rPr lang="ru-RU" sz="1700" b="0" i="0" kern="1200" dirty="0" smtClean="0">
              <a:latin typeface="+mj-lt"/>
            </a:rPr>
            <a:t>оружия ближнего боя, артиллерийских систем всех калибров;</a:t>
          </a:r>
          <a:endParaRPr lang="ru-RU" sz="1700" kern="1200" dirty="0">
            <a:latin typeface="+mj-lt"/>
          </a:endParaRPr>
        </a:p>
      </dsp:txBody>
      <dsp:txXfrm>
        <a:off x="46606" y="1102771"/>
        <a:ext cx="4422308" cy="861508"/>
      </dsp:txXfrm>
    </dsp:sp>
    <dsp:sp modelId="{FDC321FF-122E-4CE1-9716-0DF4B707A98C}">
      <dsp:nvSpPr>
        <dsp:cNvPr id="0" name=""/>
        <dsp:cNvSpPr/>
      </dsp:nvSpPr>
      <dsp:spPr>
        <a:xfrm>
          <a:off x="0" y="2059845"/>
          <a:ext cx="4515520" cy="95472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- </a:t>
          </a:r>
          <a:r>
            <a:rPr lang="ru-RU" sz="1700" b="0" i="0" kern="1200" dirty="0" smtClean="0">
              <a:latin typeface="+mj-lt"/>
            </a:rPr>
            <a:t>лакокрасочные материалы, музыкальная игрушка «Неваляшка».</a:t>
          </a:r>
          <a:endParaRPr lang="ru-RU" sz="1700" kern="1200" dirty="0">
            <a:latin typeface="+mj-lt"/>
          </a:endParaRPr>
        </a:p>
      </dsp:txBody>
      <dsp:txXfrm>
        <a:off x="46606" y="2106451"/>
        <a:ext cx="4422308" cy="8615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64DEDB-A1E5-456C-B3C0-D13313793825}">
      <dsp:nvSpPr>
        <dsp:cNvPr id="0" name=""/>
        <dsp:cNvSpPr/>
      </dsp:nvSpPr>
      <dsp:spPr>
        <a:xfrm>
          <a:off x="0" y="19481"/>
          <a:ext cx="4230833" cy="100035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smtClean="0"/>
            <a:t>- промышленное емкостное, теплообменное, колонное оборудование из меди;</a:t>
          </a:r>
          <a:endParaRPr lang="ru-RU" sz="1900" kern="1200"/>
        </a:p>
      </dsp:txBody>
      <dsp:txXfrm>
        <a:off x="48833" y="68314"/>
        <a:ext cx="4133167" cy="902684"/>
      </dsp:txXfrm>
    </dsp:sp>
    <dsp:sp modelId="{992177E1-5757-4388-BD81-B45F8FB2FDED}">
      <dsp:nvSpPr>
        <dsp:cNvPr id="0" name=""/>
        <dsp:cNvSpPr/>
      </dsp:nvSpPr>
      <dsp:spPr>
        <a:xfrm>
          <a:off x="0" y="1093602"/>
          <a:ext cx="4230833" cy="100035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/>
            <a:t>- коррозионностойкую и углеродистую сталь, алюминий и биметалл.</a:t>
          </a:r>
          <a:endParaRPr lang="ru-RU" sz="1900" kern="1200" dirty="0"/>
        </a:p>
      </dsp:txBody>
      <dsp:txXfrm>
        <a:off x="48833" y="1142435"/>
        <a:ext cx="4133167" cy="9026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79100-CA48-43F9-81D1-3E700CA79CE3}">
      <dsp:nvSpPr>
        <dsp:cNvPr id="0" name=""/>
        <dsp:cNvSpPr/>
      </dsp:nvSpPr>
      <dsp:spPr>
        <a:xfrm>
          <a:off x="0" y="12507"/>
          <a:ext cx="4567139" cy="952279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- вкладыши подшипников скольжения коленчатого вала;</a:t>
          </a:r>
          <a:endParaRPr lang="ru-RU" sz="1400" kern="1200" dirty="0"/>
        </a:p>
      </dsp:txBody>
      <dsp:txXfrm>
        <a:off x="46486" y="58993"/>
        <a:ext cx="4474167" cy="859307"/>
      </dsp:txXfrm>
    </dsp:sp>
    <dsp:sp modelId="{8DAB645B-ED68-469E-9709-E187103AF598}">
      <dsp:nvSpPr>
        <dsp:cNvPr id="0" name=""/>
        <dsp:cNvSpPr/>
      </dsp:nvSpPr>
      <dsp:spPr>
        <a:xfrm>
          <a:off x="0" y="1005107"/>
          <a:ext cx="4567139" cy="952279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- подшипники скольжения для двигателей ВАЗ, ГАЗ, ЯМЗ, М-412, ЗИЛ, ЗАЗ, а также тракторных двигателей;</a:t>
          </a:r>
          <a:endParaRPr lang="ru-RU" sz="1400" kern="1200" dirty="0"/>
        </a:p>
      </dsp:txBody>
      <dsp:txXfrm>
        <a:off x="46486" y="1051593"/>
        <a:ext cx="4474167" cy="859307"/>
      </dsp:txXfrm>
    </dsp:sp>
    <dsp:sp modelId="{C8DBF41D-81E2-4E76-90D7-64655A2CD1C0}">
      <dsp:nvSpPr>
        <dsp:cNvPr id="0" name=""/>
        <dsp:cNvSpPr/>
      </dsp:nvSpPr>
      <dsp:spPr>
        <a:xfrm>
          <a:off x="0" y="1997706"/>
          <a:ext cx="4567139" cy="952279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- упорные полукольца и втулки для тракторных, комбайновых, судовых, тепловозных, автомобильных грузовых и легковых двигателей, промышленных компрессоров.</a:t>
          </a:r>
          <a:endParaRPr lang="ru-RU" sz="1400" kern="1200" dirty="0"/>
        </a:p>
      </dsp:txBody>
      <dsp:txXfrm>
        <a:off x="46486" y="2044192"/>
        <a:ext cx="4474167" cy="8593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96362A-D21B-49C1-A107-A073A590C8F8}">
      <dsp:nvSpPr>
        <dsp:cNvPr id="0" name=""/>
        <dsp:cNvSpPr/>
      </dsp:nvSpPr>
      <dsp:spPr>
        <a:xfrm>
          <a:off x="0" y="16643"/>
          <a:ext cx="4503295" cy="1079325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/>
            <a:t>- </a:t>
          </a:r>
          <a:r>
            <a:rPr lang="ru-RU" sz="1500" b="0" i="0" kern="1200" dirty="0" smtClean="0">
              <a:latin typeface="+mj-lt"/>
            </a:rPr>
            <a:t>органические красители, широко используемые для изготовления различной лакокрасочной продукции;</a:t>
          </a:r>
          <a:endParaRPr lang="ru-RU" sz="1500" kern="1200" dirty="0">
            <a:latin typeface="+mj-lt"/>
          </a:endParaRPr>
        </a:p>
      </dsp:txBody>
      <dsp:txXfrm>
        <a:off x="52688" y="69331"/>
        <a:ext cx="4397919" cy="973949"/>
      </dsp:txXfrm>
    </dsp:sp>
    <dsp:sp modelId="{3F33D4AB-0E6D-4618-A042-6C22E5DAEC00}">
      <dsp:nvSpPr>
        <dsp:cNvPr id="0" name=""/>
        <dsp:cNvSpPr/>
      </dsp:nvSpPr>
      <dsp:spPr>
        <a:xfrm>
          <a:off x="0" y="1131974"/>
          <a:ext cx="4503295" cy="1079325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/>
            <a:t>- </a:t>
          </a:r>
          <a:r>
            <a:rPr lang="ru-RU" sz="1500" b="0" i="0" kern="1200" dirty="0" smtClean="0">
              <a:latin typeface="+mj-lt"/>
            </a:rPr>
            <a:t>сульфаминовую кислоту, оптические отбеливатели, добавки для бетона, акриловые дисперсии, формальдегидные смолы;</a:t>
          </a:r>
          <a:endParaRPr lang="ru-RU" sz="1500" kern="1200" dirty="0">
            <a:latin typeface="+mj-lt"/>
          </a:endParaRPr>
        </a:p>
      </dsp:txBody>
      <dsp:txXfrm>
        <a:off x="52688" y="1184662"/>
        <a:ext cx="4397919" cy="973949"/>
      </dsp:txXfrm>
    </dsp:sp>
    <dsp:sp modelId="{86320C2E-CA56-43DC-977D-3915F72D5201}">
      <dsp:nvSpPr>
        <dsp:cNvPr id="0" name=""/>
        <dsp:cNvSpPr/>
      </dsp:nvSpPr>
      <dsp:spPr>
        <a:xfrm>
          <a:off x="0" y="2254499"/>
          <a:ext cx="4503295" cy="1079325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/>
            <a:t>- </a:t>
          </a:r>
          <a:r>
            <a:rPr lang="ru-RU" sz="1500" b="0" i="0" kern="1200" dirty="0" smtClean="0">
              <a:latin typeface="+mj-lt"/>
            </a:rPr>
            <a:t>а также добавки к бензинам, повышающие их октановое число.</a:t>
          </a:r>
          <a:endParaRPr lang="ru-RU" sz="1500" kern="1200" dirty="0">
            <a:latin typeface="+mj-lt"/>
          </a:endParaRPr>
        </a:p>
      </dsp:txBody>
      <dsp:txXfrm>
        <a:off x="52688" y="2307187"/>
        <a:ext cx="4397919" cy="973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0B9934-636A-4466-B4C2-E6E5A3EC5436}" type="datetime1">
              <a:rPr lang="ru-RU" smtClean="0"/>
              <a:t>25.03.2022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="" xmlns:a16="http://schemas.microsoft.com/office/drawing/2014/main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022FEE5-93F6-4794-9247-D82E88608B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4001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5C63A-F5B9-408E-9B46-5C0738D711E6}" type="datetime1">
              <a:rPr lang="ru-RU" smtClean="0"/>
              <a:pPr/>
              <a:t>25.03.2022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77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163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440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580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750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939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=""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Месяц</a:t>
            </a:r>
            <a:br>
              <a:rPr lang="ru-RU" noProof="0" dirty="0"/>
            </a:br>
            <a:r>
              <a:rPr lang="ru-RU" noProof="0" dirty="0"/>
              <a:t>20XX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=""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=""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6" name="Текст 14">
            <a:extLst>
              <a:ext uri="{FF2B5EF4-FFF2-40B4-BE49-F238E27FC236}">
                <a16:creationId xmlns=""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 rtlCol="0"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 rtl="0"/>
            <a:r>
              <a:rPr lang="ru-RU" noProof="0" dirty="0"/>
              <a:t>Ключевая фраза</a:t>
            </a:r>
            <a:br>
              <a:rPr lang="ru-RU" noProof="0" dirty="0"/>
            </a:br>
            <a:r>
              <a:rPr lang="ru-RU" noProof="0" dirty="0"/>
              <a:t>презентации</a:t>
            </a:r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=""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3636000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=""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1" name="Рисунок 20">
            <a:extLst>
              <a:ext uri="{FF2B5EF4-FFF2-40B4-BE49-F238E27FC236}">
                <a16:creationId xmlns="" xmlns:a16="http://schemas.microsoft.com/office/drawing/2014/main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="" xmlns:a16="http://schemas.microsoft.com/office/drawing/2014/main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СПАСИБО!</a:t>
            </a: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="" xmlns:a16="http://schemas.microsoft.com/office/drawing/2014/main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Текст 26">
            <a:extLst>
              <a:ext uri="{FF2B5EF4-FFF2-40B4-BE49-F238E27FC236}">
                <a16:creationId xmlns="" xmlns:a16="http://schemas.microsoft.com/office/drawing/2014/main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Сергей Зайцев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="" xmlns:a16="http://schemas.microsoft.com/office/drawing/2014/main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Телефон:</a:t>
            </a:r>
          </a:p>
        </p:txBody>
      </p:sp>
      <p:sp>
        <p:nvSpPr>
          <p:cNvPr id="21" name="Текст 26">
            <a:extLst>
              <a:ext uri="{FF2B5EF4-FFF2-40B4-BE49-F238E27FC236}">
                <a16:creationId xmlns="" xmlns:a16="http://schemas.microsoft.com/office/drawing/2014/main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678 555-0128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="" xmlns:a16="http://schemas.microsoft.com/office/drawing/2014/main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Эл. почта: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=""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ZAITSEV@EXAMPLE.COM</a:t>
            </a:r>
          </a:p>
        </p:txBody>
      </p:sp>
      <p:sp>
        <p:nvSpPr>
          <p:cNvPr id="3" name="Графический объект 23">
            <a:extLst>
              <a:ext uri="{FF2B5EF4-FFF2-40B4-BE49-F238E27FC236}">
                <a16:creationId xmlns="" xmlns:a16="http://schemas.microsoft.com/office/drawing/2014/main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="" xmlns:a16="http://schemas.microsoft.com/office/drawing/2014/main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937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=""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=""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=""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=""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дзаголовок 2">
            <a:extLst>
              <a:ext uri="{FF2B5EF4-FFF2-40B4-BE49-F238E27FC236}">
                <a16:creationId xmlns="" xmlns:a16="http://schemas.microsoft.com/office/drawing/2014/main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3640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=""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=""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=""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=""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=""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="" xmlns:a16="http://schemas.microsoft.com/office/drawing/2014/main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934448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="" xmlns:a16="http://schemas.microsoft.com/office/drawing/2014/main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58012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Текст 2">
            <a:extLst>
              <a:ext uri="{FF2B5EF4-FFF2-40B4-BE49-F238E27FC236}">
                <a16:creationId xmlns="" xmlns:a16="http://schemas.microsoft.com/office/drawing/2014/main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Объект 3">
            <a:extLst>
              <a:ext uri="{FF2B5EF4-FFF2-40B4-BE49-F238E27FC236}">
                <a16:creationId xmlns="" xmlns:a16="http://schemas.microsoft.com/office/drawing/2014/main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1" name="Текст 4">
            <a:extLst>
              <a:ext uri="{FF2B5EF4-FFF2-40B4-BE49-F238E27FC236}">
                <a16:creationId xmlns="" xmlns:a16="http://schemas.microsoft.com/office/drawing/2014/main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Объект 5">
            <a:extLst>
              <a:ext uri="{FF2B5EF4-FFF2-40B4-BE49-F238E27FC236}">
                <a16:creationId xmlns="" xmlns:a16="http://schemas.microsoft.com/office/drawing/2014/main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338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3" name="Объект 2">
            <a:extLst>
              <a:ext uri="{FF2B5EF4-FFF2-40B4-BE49-F238E27FC236}">
                <a16:creationId xmlns="" xmlns:a16="http://schemas.microsoft.com/office/drawing/2014/main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Объект 3">
            <a:extLst>
              <a:ext uri="{FF2B5EF4-FFF2-40B4-BE49-F238E27FC236}">
                <a16:creationId xmlns="" xmlns:a16="http://schemas.microsoft.com/office/drawing/2014/main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98867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Рисунок 56">
            <a:extLst>
              <a:ext uri="{FF2B5EF4-FFF2-40B4-BE49-F238E27FC236}">
                <a16:creationId xmlns="" xmlns:a16="http://schemas.microsoft.com/office/drawing/2014/main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=""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2305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=""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="" xmlns:a16="http://schemas.microsoft.com/office/drawing/2014/main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47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="" xmlns:a16="http://schemas.microsoft.com/office/drawing/2014/main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6">
            <a:extLst>
              <a:ext uri="{FF2B5EF4-FFF2-40B4-BE49-F238E27FC236}">
                <a16:creationId xmlns="" xmlns:a16="http://schemas.microsoft.com/office/drawing/2014/main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3656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4141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="" xmlns:a16="http://schemas.microsoft.com/office/drawing/2014/main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=""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=""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=""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5508000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=""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=""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970461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="" xmlns:a16="http://schemas.microsoft.com/office/drawing/2014/main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="" xmlns:a16="http://schemas.microsoft.com/office/drawing/2014/main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="" xmlns:a16="http://schemas.microsoft.com/office/drawing/2014/main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915" y="420726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="" xmlns:a16="http://schemas.microsoft.com/office/drawing/2014/main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Текст 14">
            <a:extLst>
              <a:ext uri="{FF2B5EF4-FFF2-40B4-BE49-F238E27FC236}">
                <a16:creationId xmlns="" xmlns:a16="http://schemas.microsoft.com/office/drawing/2014/main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32468" y="1674419"/>
            <a:ext cx="4548187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="" xmlns:a16="http://schemas.microsoft.com/office/drawing/2014/main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32467" y="2474590"/>
            <a:ext cx="4548187" cy="291695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22">
            <a:extLst>
              <a:ext uri="{FF2B5EF4-FFF2-40B4-BE49-F238E27FC236}">
                <a16:creationId xmlns="" xmlns:a16="http://schemas.microsoft.com/office/drawing/2014/main" id="{827885C7-FA6F-4513-83BC-BEAD42F63D5B}"/>
              </a:ext>
            </a:extLst>
          </p:cNvPr>
          <p:cNvSpPr/>
          <p:nvPr userDrawn="1"/>
        </p:nvSpPr>
        <p:spPr>
          <a:xfrm>
            <a:off x="6491937" y="1363852"/>
            <a:ext cx="5429250" cy="150079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орма 21">
            <a:extLst>
              <a:ext uri="{FF2B5EF4-FFF2-40B4-BE49-F238E27FC236}">
                <a16:creationId xmlns="" xmlns:a16="http://schemas.microsoft.com/office/drawing/2014/main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8029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Рисунок 41">
            <a:extLst>
              <a:ext uri="{FF2B5EF4-FFF2-40B4-BE49-F238E27FC236}">
                <a16:creationId xmlns="" xmlns:a16="http://schemas.microsoft.com/office/drawing/2014/main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15" y="420671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8" name="Текст 14">
            <a:extLst>
              <a:ext uri="{FF2B5EF4-FFF2-40B4-BE49-F238E27FC236}">
                <a16:creationId xmlns="" xmlns:a16="http://schemas.microsoft.com/office/drawing/2014/main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1115" y="2352057"/>
            <a:ext cx="4565650" cy="300774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="" xmlns:a16="http://schemas.microsoft.com/office/drawing/2014/main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8" name="Текст 26">
            <a:extLst>
              <a:ext uri="{FF2B5EF4-FFF2-40B4-BE49-F238E27FC236}">
                <a16:creationId xmlns="" xmlns:a16="http://schemas.microsoft.com/office/drawing/2014/main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1547062"/>
            <a:ext cx="4565650" cy="701675"/>
          </a:xfrm>
        </p:spPr>
        <p:txBody>
          <a:bodyPr rtlCol="0"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690671" y="1292035"/>
            <a:ext cx="4824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8086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ru-RU" noProof="0" dirty="0"/>
              <a:t>СРАВНЕНИЕ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11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1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Графический объект 19">
            <a:extLst>
              <a:ext uri="{FF2B5EF4-FFF2-40B4-BE49-F238E27FC236}">
                <a16:creationId xmlns="" xmlns:a16="http://schemas.microsoft.com/office/drawing/2014/main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973985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2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="" xmlns:a16="http://schemas.microsoft.com/office/drawing/2014/main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=""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68273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30 %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=""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="" xmlns:a16="http://schemas.microsoft.com/office/drawing/2014/main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="" xmlns:a16="http://schemas.microsoft.com/office/drawing/2014/main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="" xmlns:a16="http://schemas.microsoft.com/office/drawing/2014/main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25 %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="" xmlns:a16="http://schemas.microsoft.com/office/drawing/2014/main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="" xmlns:a16="http://schemas.microsoft.com/office/drawing/2014/main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33" name="Текст 26">
            <a:extLst>
              <a:ext uri="{FF2B5EF4-FFF2-40B4-BE49-F238E27FC236}">
                <a16:creationId xmlns="" xmlns:a16="http://schemas.microsoft.com/office/drawing/2014/main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="" xmlns:a16="http://schemas.microsoft.com/office/drawing/2014/main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20 %</a:t>
            </a:r>
          </a:p>
        </p:txBody>
      </p:sp>
      <p:sp>
        <p:nvSpPr>
          <p:cNvPr id="36" name="Текст 26">
            <a:extLst>
              <a:ext uri="{FF2B5EF4-FFF2-40B4-BE49-F238E27FC236}">
                <a16:creationId xmlns="" xmlns:a16="http://schemas.microsoft.com/office/drawing/2014/main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="" xmlns:a16="http://schemas.microsoft.com/office/drawing/2014/main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5 %</a:t>
            </a:r>
          </a:p>
        </p:txBody>
      </p:sp>
      <p:sp>
        <p:nvSpPr>
          <p:cNvPr id="39" name="Текст 26">
            <a:extLst>
              <a:ext uri="{FF2B5EF4-FFF2-40B4-BE49-F238E27FC236}">
                <a16:creationId xmlns="" xmlns:a16="http://schemas.microsoft.com/office/drawing/2014/main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19" name="Диаграмма 18">
            <a:extLst>
              <a:ext uri="{FF2B5EF4-FFF2-40B4-BE49-F238E27FC236}">
                <a16:creationId xmlns="" xmlns:a16="http://schemas.microsoft.com/office/drawing/2014/main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диаграммы</a:t>
            </a:r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0">
            <a:extLst>
              <a:ext uri="{FF2B5EF4-FFF2-40B4-BE49-F238E27FC236}">
                <a16:creationId xmlns="" xmlns:a16="http://schemas.microsoft.com/office/drawing/2014/main" id="{33AA43FA-C2DC-406C-BFE6-A2A804112236}"/>
              </a:ext>
            </a:extLst>
          </p:cNvPr>
          <p:cNvSpPr/>
          <p:nvPr/>
        </p:nvSpPr>
        <p:spPr>
          <a:xfrm>
            <a:off x="5731818" y="2267879"/>
            <a:ext cx="3420000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4095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3" name="Графический объект 12">
            <a:extLst>
              <a:ext uri="{FF2B5EF4-FFF2-40B4-BE49-F238E27FC236}">
                <a16:creationId xmlns="" xmlns:a16="http://schemas.microsoft.com/office/drawing/2014/main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Таблица 17">
            <a:extLst>
              <a:ext uri="{FF2B5EF4-FFF2-40B4-BE49-F238E27FC236}">
                <a16:creationId xmlns="" xmlns:a16="http://schemas.microsoft.com/office/drawing/2014/main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grpSp>
        <p:nvGrpSpPr>
          <p:cNvPr id="45" name="Графический объект 39">
            <a:extLst>
              <a:ext uri="{FF2B5EF4-FFF2-40B4-BE49-F238E27FC236}">
                <a16:creationId xmlns="" xmlns:a16="http://schemas.microsoft.com/office/drawing/2014/main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: Фигура 47">
              <a:extLst>
                <a:ext uri="{FF2B5EF4-FFF2-40B4-BE49-F238E27FC236}">
                  <a16:creationId xmlns="" xmlns:a16="http://schemas.microsoft.com/office/drawing/2014/main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 48">
              <a:extLst>
                <a:ext uri="{FF2B5EF4-FFF2-40B4-BE49-F238E27FC236}">
                  <a16:creationId xmlns="" xmlns:a16="http://schemas.microsoft.com/office/drawing/2014/main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: Фигура 49">
              <a:extLst>
                <a:ext uri="{FF2B5EF4-FFF2-40B4-BE49-F238E27FC236}">
                  <a16:creationId xmlns="" xmlns:a16="http://schemas.microsoft.com/office/drawing/2014/main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4">
            <a:extLst>
              <a:ext uri="{FF2B5EF4-FFF2-40B4-BE49-F238E27FC236}">
                <a16:creationId xmlns="" xmlns:a16="http://schemas.microsoft.com/office/drawing/2014/main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5560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622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Рисунок 50">
            <a:extLst>
              <a:ext uri="{FF2B5EF4-FFF2-40B4-BE49-F238E27FC236}">
                <a16:creationId xmlns="" xmlns:a16="http://schemas.microsoft.com/office/drawing/2014/main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="" xmlns:a16="http://schemas.microsoft.com/office/drawing/2014/main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7" name="Полилиния: Фигура 46">
            <a:extLst>
              <a:ext uri="{FF2B5EF4-FFF2-40B4-BE49-F238E27FC236}">
                <a16:creationId xmlns="" xmlns:a16="http://schemas.microsoft.com/office/drawing/2014/main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="" xmlns:a16="http://schemas.microsoft.com/office/drawing/2014/main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="" xmlns:a16="http://schemas.microsoft.com/office/drawing/2014/main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="" xmlns:a16="http://schemas.microsoft.com/office/drawing/2014/main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БОЛЬШОЕ ИЗОБРАЖЕНИЕ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1" name="Текст 26">
            <a:extLst>
              <a:ext uri="{FF2B5EF4-FFF2-40B4-BE49-F238E27FC236}">
                <a16:creationId xmlns="" xmlns:a16="http://schemas.microsoft.com/office/drawing/2014/main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22" name="Графический объект 21">
            <a:extLst>
              <a:ext uri="{FF2B5EF4-FFF2-40B4-BE49-F238E27FC236}">
                <a16:creationId xmlns="" xmlns:a16="http://schemas.microsoft.com/office/drawing/2014/main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Полилиния: Фигура 39">
            <a:extLst>
              <a:ext uri="{FF2B5EF4-FFF2-40B4-BE49-F238E27FC236}">
                <a16:creationId xmlns="" xmlns:a16="http://schemas.microsoft.com/office/drawing/2014/main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2" name="Полилиния: фигура 41">
            <a:extLst>
              <a:ext uri="{FF2B5EF4-FFF2-40B4-BE49-F238E27FC236}">
                <a16:creationId xmlns="" xmlns:a16="http://schemas.microsoft.com/office/drawing/2014/main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="" xmlns:a16="http://schemas.microsoft.com/office/drawing/2014/main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="" xmlns:a16="http://schemas.microsoft.com/office/drawing/2014/main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1069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>
            <a:extLst>
              <a:ext uri="{FF2B5EF4-FFF2-40B4-BE49-F238E27FC236}">
                <a16:creationId xmlns="" xmlns:a16="http://schemas.microsoft.com/office/drawing/2014/main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Графический объект 12">
            <a:extLst>
              <a:ext uri="{FF2B5EF4-FFF2-40B4-BE49-F238E27FC236}">
                <a16:creationId xmlns="" xmlns:a16="http://schemas.microsoft.com/office/drawing/2014/main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Мультимедиа 7">
            <a:extLst>
              <a:ext uri="{FF2B5EF4-FFF2-40B4-BE49-F238E27FC236}">
                <a16:creationId xmlns="" xmlns:a16="http://schemas.microsoft.com/office/drawing/2014/main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клипа мультимедиа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="" xmlns:a16="http://schemas.microsoft.com/office/drawing/2014/main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="" xmlns:a16="http://schemas.microsoft.com/office/drawing/2014/main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="" xmlns:a16="http://schemas.microsoft.com/office/drawing/2014/main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" name="Полилиния: Форма 17">
            <a:extLst>
              <a:ext uri="{FF2B5EF4-FFF2-40B4-BE49-F238E27FC236}">
                <a16:creationId xmlns="" xmlns:a16="http://schemas.microsoft.com/office/drawing/2014/main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2">
            <a:extLst>
              <a:ext uri="{FF2B5EF4-FFF2-40B4-BE49-F238E27FC236}">
                <a16:creationId xmlns="" xmlns:a16="http://schemas.microsoft.com/office/drawing/2014/main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rtlCol="0"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="" xmlns:a16="http://schemas.microsoft.com/office/drawing/2014/main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" name="Полилиния: фигура 3">
              <a:extLst>
                <a:ext uri="{FF2B5EF4-FFF2-40B4-BE49-F238E27FC236}">
                  <a16:creationId xmlns="" xmlns:a16="http://schemas.microsoft.com/office/drawing/2014/main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="" xmlns:a16="http://schemas.microsoft.com/office/drawing/2014/main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орма 8">
              <a:extLst>
                <a:ext uri="{FF2B5EF4-FFF2-40B4-BE49-F238E27FC236}">
                  <a16:creationId xmlns="" xmlns:a16="http://schemas.microsoft.com/office/drawing/2014/main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324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=""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58168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290" y="5816819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60" r:id="rId4"/>
    <p:sldLayoutId id="2147483651" r:id="rId5"/>
    <p:sldLayoutId id="2147483661" r:id="rId6"/>
    <p:sldLayoutId id="2147483662" r:id="rId7"/>
    <p:sldLayoutId id="2147483652" r:id="rId8"/>
    <p:sldLayoutId id="2147483663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64" r:id="rId18"/>
    <p:sldLayoutId id="2147483672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Экологическое состояние Тамбовской области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20"/>
          </p:nvPr>
        </p:nvSpPr>
        <p:spPr>
          <a:xfrm>
            <a:off x="809388" y="4427928"/>
            <a:ext cx="4367531" cy="1470393"/>
          </a:xfrm>
        </p:spPr>
        <p:txBody>
          <a:bodyPr/>
          <a:lstStyle/>
          <a:p>
            <a:r>
              <a:rPr lang="ru-RU" sz="1600" b="1" dirty="0" smtClean="0">
                <a:latin typeface="+mj-lt"/>
                <a:cs typeface="Times New Roman" pitchFamily="18" charset="0"/>
              </a:rPr>
              <a:t>Автор: </a:t>
            </a:r>
          </a:p>
          <a:p>
            <a:r>
              <a:rPr lang="ru-RU" sz="1600" b="1" dirty="0" smtClean="0">
                <a:latin typeface="+mj-lt"/>
                <a:cs typeface="Times New Roman" pitchFamily="18" charset="0"/>
              </a:rPr>
              <a:t>преподаватель</a:t>
            </a:r>
            <a:endParaRPr lang="ru-RU" sz="1600" b="1" dirty="0" smtClean="0">
              <a:latin typeface="+mj-lt"/>
              <a:cs typeface="Times New Roman" pitchFamily="18" charset="0"/>
            </a:endParaRPr>
          </a:p>
          <a:p>
            <a:r>
              <a:rPr lang="ru-RU" sz="1600" b="1" dirty="0" err="1" smtClean="0">
                <a:latin typeface="+mj-lt"/>
                <a:cs typeface="Times New Roman" pitchFamily="18" charset="0"/>
              </a:rPr>
              <a:t>Катюхина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 Г.А. </a:t>
            </a:r>
            <a:endParaRPr lang="ru-RU" sz="1600" b="1" dirty="0">
              <a:latin typeface="+mj-lt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7" r="7497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544986" y="287574"/>
            <a:ext cx="68754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УПРАВЛЕНИЕ ОБРАЗОВАНИЯ И НАУКИ ТАМБОВСКОЙ ОБЛАСТИ</a:t>
            </a:r>
          </a:p>
          <a:p>
            <a:pPr algn="ctr"/>
            <a:r>
              <a:rPr lang="ru-RU" sz="1600" cap="all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ТОГБПОУ </a:t>
            </a:r>
            <a:r>
              <a:rPr lang="ru-RU" sz="16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«МНОГОТРАСЛЕВОЙ КОЛЛЕДЖ»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44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1" r="27051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10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6779070" y="1719279"/>
            <a:ext cx="4548187" cy="639683"/>
          </a:xfrm>
        </p:spPr>
        <p:txBody>
          <a:bodyPr/>
          <a:lstStyle/>
          <a:p>
            <a:r>
              <a:rPr lang="ru-RU" dirty="0" smtClean="0"/>
              <a:t>6. Вырубка лесов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790292" y="2039120"/>
            <a:ext cx="4854980" cy="34019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Главный ущерб, наносимый окружающей, среде подобным изменением лесов — уничтожение мест жительства животных; так, в XX веке в области исчез бурый медведь, который </a:t>
            </a:r>
            <a:r>
              <a:rPr lang="ru-RU" dirty="0" err="1" smtClean="0">
                <a:latin typeface="+mj-lt"/>
              </a:rPr>
              <a:t>обитался</a:t>
            </a:r>
            <a:r>
              <a:rPr lang="ru-RU" dirty="0" smtClean="0">
                <a:latin typeface="+mj-lt"/>
              </a:rPr>
              <a:t> </a:t>
            </a:r>
            <a:r>
              <a:rPr lang="ru-RU" dirty="0">
                <a:latin typeface="+mj-lt"/>
              </a:rPr>
              <a:t>в </a:t>
            </a:r>
            <a:r>
              <a:rPr lang="ru-RU" dirty="0" err="1">
                <a:latin typeface="+mj-lt"/>
              </a:rPr>
              <a:t>Цнинском</a:t>
            </a:r>
            <a:r>
              <a:rPr lang="ru-RU" dirty="0">
                <a:latin typeface="+mj-lt"/>
              </a:rPr>
              <a:t> массиве южнее Тамбова в так называемой </a:t>
            </a:r>
            <a:r>
              <a:rPr lang="ru-RU" dirty="0" err="1">
                <a:latin typeface="+mj-lt"/>
              </a:rPr>
              <a:t>Бокинской</a:t>
            </a:r>
            <a:r>
              <a:rPr lang="ru-RU" dirty="0">
                <a:latin typeface="+mj-lt"/>
              </a:rPr>
              <a:t> даче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Нельзя сбрасывать со счетов и последствия неграмотной охоты, </a:t>
            </a:r>
            <a:r>
              <a:rPr lang="ru-RU" dirty="0" err="1">
                <a:latin typeface="+mj-lt"/>
              </a:rPr>
              <a:t>переэксплуатацию</a:t>
            </a:r>
            <a:r>
              <a:rPr lang="ru-RU" dirty="0">
                <a:latin typeface="+mj-lt"/>
              </a:rPr>
              <a:t> природы, как произошло с лосем, охота на которого закрыта последние несколько лет. На грани исчезновения находятся боровые птицы. В Красную книгу области занесён глухарь; ещё сто пятьдесят лет назад он встречался на территории современной Воронежской области, сейчас он там исчез. Возможно, вскоре исчезнет и у нас. Причины этого, в первую очередь, отстрел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 txBox="1">
            <a:spLocks/>
          </p:cNvSpPr>
          <p:nvPr/>
        </p:nvSpPr>
        <p:spPr>
          <a:xfrm>
            <a:off x="6767848" y="597621"/>
            <a:ext cx="4877424" cy="782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53215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2" b="12802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11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704585" y="1936868"/>
            <a:ext cx="4783447" cy="38986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Леса, занимающие в области около 12% территории, страдают от лесных пожаров, которые происходят от 90 до 150 в год, а также от браконьерских порубок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В 50-е годы XX века в области было обилие сусликов, естественным местом обитания которых являются степи. Сейчас этот зверек внесён в Красную книгу. Среди животных есть свои "радикалы", которые до настоящего времени отказываются жить в непосредственной близости с человеком, но есть и синантропные виды: те же воробьи, мыши, которым рядом с человеком живётся очень комфортно. </a:t>
            </a: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Тамбове на </a:t>
            </a:r>
            <a:r>
              <a:rPr lang="ru-RU" dirty="0" err="1">
                <a:latin typeface="+mj-lt"/>
              </a:rPr>
              <a:t>Студенце</a:t>
            </a:r>
            <a:r>
              <a:rPr lang="ru-RU" dirty="0">
                <a:latin typeface="+mj-lt"/>
              </a:rPr>
              <a:t> зимуют утки, но несколько десятилетий назад это было совсем нетипично. Причина, по которой утки изменили привычкам, с одной стороны, общее потепление, способствующее продвижению в область новых видов, ранее обитавших южнее, а с другой стороны, химическое загрязнение рек, в силу чего понижается температура замерзания.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704585" y="1568568"/>
            <a:ext cx="4560912" cy="368300"/>
          </a:xfrm>
        </p:spPr>
        <p:txBody>
          <a:bodyPr/>
          <a:lstStyle/>
          <a:p>
            <a:r>
              <a:rPr lang="ru-RU" dirty="0" smtClean="0"/>
              <a:t>7. Вред степям и лесам</a:t>
            </a:r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 txBox="1">
            <a:spLocks/>
          </p:cNvSpPr>
          <p:nvPr/>
        </p:nvSpPr>
        <p:spPr>
          <a:xfrm>
            <a:off x="657596" y="572683"/>
            <a:ext cx="4877424" cy="782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78257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1" r="27051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12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6675120" y="1674419"/>
            <a:ext cx="4548187" cy="639683"/>
          </a:xfrm>
        </p:spPr>
        <p:txBody>
          <a:bodyPr/>
          <a:lstStyle/>
          <a:p>
            <a:r>
              <a:rPr lang="ru-RU" dirty="0" smtClean="0"/>
              <a:t>8. Воздействие </a:t>
            </a:r>
            <a:r>
              <a:rPr lang="ru-RU" dirty="0"/>
              <a:t>отраслей экономики на окружающую среду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675120" y="2314102"/>
            <a:ext cx="5286894" cy="36461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Экологическая безопасность Тамбовской области во многом зависит от состояния основных фондов инженерной инфраструктуры, особенно технологического оборудования промышленных предприятий области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К сожалению, работы по техническому перевооружению и замене устаревшего оборудования ведутся медленными темпами. Беспокоит также техническое состояние очистных сооружений биологической очистки, канализационных и водопроводных сетей, технологического оборудования на потенциально экологически опасных предприятиях области.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Особую </a:t>
            </a:r>
            <a:r>
              <a:rPr lang="ru-RU" dirty="0">
                <a:latin typeface="+mj-lt"/>
              </a:rPr>
              <a:t>озабоченность вызывает безопасность на газо-, </a:t>
            </a:r>
            <a:r>
              <a:rPr lang="ru-RU" dirty="0" err="1">
                <a:latin typeface="+mj-lt"/>
              </a:rPr>
              <a:t>нефте</a:t>
            </a:r>
            <a:r>
              <a:rPr lang="ru-RU" dirty="0">
                <a:latin typeface="+mj-lt"/>
              </a:rPr>
              <a:t>-, </a:t>
            </a:r>
            <a:r>
              <a:rPr lang="ru-RU" dirty="0" err="1">
                <a:latin typeface="+mj-lt"/>
              </a:rPr>
              <a:t>продукто</a:t>
            </a:r>
            <a:r>
              <a:rPr lang="ru-RU" dirty="0">
                <a:latin typeface="+mj-lt"/>
              </a:rPr>
              <a:t>- и </a:t>
            </a:r>
            <a:r>
              <a:rPr lang="ru-RU" dirty="0" err="1">
                <a:latin typeface="+mj-lt"/>
              </a:rPr>
              <a:t>аммиакопроводах</a:t>
            </a:r>
            <a:r>
              <a:rPr lang="ru-RU" dirty="0">
                <a:latin typeface="+mj-lt"/>
              </a:rPr>
              <a:t>. В Тамбовской области в основном все промышленные предприятия имеют разрешения на выброс загрязняющих веществ в атмосферу, на сброс загрязняющих веществ в водоёмы и лимиты на размещение отходов.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948" y="619819"/>
            <a:ext cx="4877223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75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9" b="9839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13</a:t>
            </a:fld>
            <a:endParaRPr lang="ru-RU" noProof="0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440995082"/>
              </p:ext>
            </p:extLst>
          </p:nvPr>
        </p:nvGraphicFramePr>
        <p:xfrm>
          <a:off x="830068" y="2138103"/>
          <a:ext cx="4515520" cy="306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dirty="0" smtClean="0"/>
              <a:t>.Тамбовкий </a:t>
            </a:r>
            <a:r>
              <a:rPr lang="ru-RU" dirty="0"/>
              <a:t>пороховой завод производит:</a:t>
            </a:r>
          </a:p>
        </p:txBody>
      </p:sp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842293" y="451730"/>
            <a:ext cx="4503295" cy="78263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Источники загрязнения окружающей среды Тамбовской области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948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1" r="27131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14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2</a:t>
            </a:r>
            <a:r>
              <a:rPr lang="ru-RU" dirty="0" smtClean="0"/>
              <a:t>.ОАО «Тамбовский </a:t>
            </a:r>
            <a:r>
              <a:rPr lang="ru-RU" dirty="0"/>
              <a:t>завод "Комсомолец" имени Н.С. </a:t>
            </a:r>
            <a:r>
              <a:rPr lang="ru-RU" dirty="0" smtClean="0"/>
              <a:t>Артемова» производящий: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34123649"/>
              </p:ext>
            </p:extLst>
          </p:nvPr>
        </p:nvGraphicFramePr>
        <p:xfrm>
          <a:off x="7068697" y="2314102"/>
          <a:ext cx="4230833" cy="2132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2"/>
          <p:cNvSpPr txBox="1">
            <a:spLocks/>
          </p:cNvSpPr>
          <p:nvPr/>
        </p:nvSpPr>
        <p:spPr>
          <a:xfrm>
            <a:off x="6932467" y="415636"/>
            <a:ext cx="4503295" cy="9382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Источники загрязнения окружающей среды Тамбовской области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1834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9" b="9839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15</a:t>
            </a:fld>
            <a:endParaRPr lang="ru-RU" noProof="0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820735270"/>
              </p:ext>
            </p:extLst>
          </p:nvPr>
        </p:nvGraphicFramePr>
        <p:xfrm>
          <a:off x="809626" y="2413115"/>
          <a:ext cx="4567139" cy="2962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811115" y="1568565"/>
            <a:ext cx="4565650" cy="844550"/>
          </a:xfrm>
        </p:spPr>
        <p:txBody>
          <a:bodyPr/>
          <a:lstStyle/>
          <a:p>
            <a:r>
              <a:rPr lang="ru-RU" dirty="0"/>
              <a:t>3</a:t>
            </a:r>
            <a:r>
              <a:rPr lang="ru-RU" dirty="0" smtClean="0"/>
              <a:t>.Тамбовское </a:t>
            </a:r>
            <a:r>
              <a:rPr lang="ru-RU" dirty="0"/>
              <a:t>АО "Завод подшипников </a:t>
            </a:r>
            <a:r>
              <a:rPr lang="ru-RU" dirty="0" smtClean="0"/>
              <a:t>скольжения» производит</a:t>
            </a:r>
            <a:r>
              <a:rPr lang="ru-RU" dirty="0"/>
              <a:t>:</a:t>
            </a:r>
          </a:p>
          <a:p>
            <a:endParaRPr 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842292" y="390698"/>
            <a:ext cx="4627483" cy="950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Источники загрязнения окружающей среды Тамбовской области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7935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1" r="27051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Источники загрязнения окружающей среды Тамбовской области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16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4</a:t>
            </a:r>
            <a:r>
              <a:rPr lang="ru-RU" dirty="0" smtClean="0"/>
              <a:t>.Промышленное </a:t>
            </a:r>
            <a:r>
              <a:rPr lang="ru-RU" dirty="0"/>
              <a:t>предприятие Тамбова ПАО "Пигмент" выпускает продукцию: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87371841"/>
              </p:ext>
            </p:extLst>
          </p:nvPr>
        </p:nvGraphicFramePr>
        <p:xfrm>
          <a:off x="6954913" y="2313056"/>
          <a:ext cx="4503295" cy="3343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3121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9824" r="1353" b="9824"/>
          <a:stretch/>
        </p:blipFill>
        <p:spPr>
          <a:xfrm>
            <a:off x="5676900" y="1436050"/>
            <a:ext cx="6515100" cy="34384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1115" y="487172"/>
            <a:ext cx="4503295" cy="7826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Возможные пути решения проблем экологии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17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828578" y="2248737"/>
            <a:ext cx="4548187" cy="25208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+mj-lt"/>
              </a:rPr>
              <a:t>1) Раздельный </a:t>
            </a:r>
            <a:r>
              <a:rPr lang="ru-RU" dirty="0">
                <a:latin typeface="+mj-lt"/>
              </a:rPr>
              <a:t>сбор отходов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Уже проводится работа по раздельному сбору отходов: установлены контейнеры для пластиковых и стеклянных отходов.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Необходимо </a:t>
            </a:r>
            <a:r>
              <a:rPr lang="ru-RU" dirty="0">
                <a:latin typeface="+mj-lt"/>
              </a:rPr>
              <a:t>организовать пункты раздельного сбора у каждого магазина и торгового центра, желательно в соответствии с профилем торгового предприятия. Например, в продуктовых магазинах организовать сбор стеклянной и пластиковой тары, бумаги; в магазинах электротоваров – отработанных батареек и аккумуляторов.</a:t>
            </a:r>
          </a:p>
          <a:p>
            <a:endParaRPr lang="ru-RU" dirty="0"/>
          </a:p>
        </p:txBody>
      </p:sp>
      <p:sp>
        <p:nvSpPr>
          <p:cNvPr id="10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sz="1400" dirty="0">
                <a:latin typeface="+mj-lt"/>
              </a:rPr>
              <a:t>Реальными путями решения проблемы, в которых могут принять участие студенты, дети и все неравнодушные люди могут быть:</a:t>
            </a:r>
          </a:p>
        </p:txBody>
      </p:sp>
    </p:spTree>
    <p:extLst>
      <p:ext uri="{BB962C8B-B14F-4D97-AF65-F5344CB8AC3E}">
        <p14:creationId xmlns:p14="http://schemas.microsoft.com/office/powerpoint/2010/main" val="29242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8" r="30628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18</a:t>
            </a:fld>
            <a:endParaRPr lang="ru-RU" noProof="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932467" y="1666875"/>
            <a:ext cx="4659458" cy="35528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2</a:t>
            </a:r>
            <a:r>
              <a:rPr lang="ru-RU" dirty="0" smtClean="0">
                <a:latin typeface="+mj-lt"/>
              </a:rPr>
              <a:t>) </a:t>
            </a:r>
            <a:r>
              <a:rPr lang="ru-RU" dirty="0">
                <a:latin typeface="+mj-lt"/>
              </a:rPr>
              <a:t>Организация специальных волонтерских отрядов в каждом образовательном учреждении - школе, ВУЗе, </a:t>
            </a:r>
            <a:r>
              <a:rPr lang="ru-RU" dirty="0" err="1">
                <a:latin typeface="+mj-lt"/>
              </a:rPr>
              <a:t>среднеспециальном</a:t>
            </a:r>
            <a:r>
              <a:rPr lang="ru-RU" dirty="0">
                <a:latin typeface="+mj-lt"/>
              </a:rPr>
              <a:t> учебном заведении</a:t>
            </a:r>
            <a:r>
              <a:rPr lang="ru-RU" dirty="0" smtClean="0">
                <a:latin typeface="+mj-lt"/>
              </a:rPr>
              <a:t>.​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3</a:t>
            </a:r>
            <a:r>
              <a:rPr lang="ru-RU" dirty="0" smtClean="0">
                <a:latin typeface="+mj-lt"/>
              </a:rPr>
              <a:t>) </a:t>
            </a:r>
            <a:r>
              <a:rPr lang="ru-RU" dirty="0">
                <a:latin typeface="+mj-lt"/>
              </a:rPr>
              <a:t>Организация постоянных акций по уборке мусора в районе или дворовой территории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4</a:t>
            </a:r>
            <a:r>
              <a:rPr lang="ru-RU" dirty="0" smtClean="0">
                <a:latin typeface="+mj-lt"/>
              </a:rPr>
              <a:t>) </a:t>
            </a:r>
            <a:r>
              <a:rPr lang="ru-RU" dirty="0">
                <a:latin typeface="+mj-lt"/>
              </a:rPr>
              <a:t>Активное привлечение внимания к экологическим проблемам: организация фотовыставок, интернет-сообществ на уровне образовательной организации, города, области, страны; информирования через социальные сети</a:t>
            </a:r>
            <a:r>
              <a:rPr lang="ru-RU" dirty="0" smtClean="0">
                <a:latin typeface="+mj-lt"/>
              </a:rPr>
              <a:t>.​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5</a:t>
            </a:r>
            <a:r>
              <a:rPr lang="ru-RU" dirty="0" smtClean="0">
                <a:latin typeface="+mj-lt"/>
              </a:rPr>
              <a:t>) </a:t>
            </a:r>
            <a:r>
              <a:rPr lang="ru-RU" dirty="0">
                <a:latin typeface="+mj-lt"/>
              </a:rPr>
              <a:t>Изучение природы родного края – организация экологических туристических маршрутов, экскурсий в районы области.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466" y="514697"/>
            <a:ext cx="4505334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4" b="9814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19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648818" y="1605741"/>
            <a:ext cx="4906870" cy="39338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Создание и развитие системы особо охраняемых природных территорий – наиболее перспективный метод сохранения биоразнообразия и природных комплексов Тамбовской области, где освоенность территории составляет более 80 %.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Формирование </a:t>
            </a:r>
            <a:r>
              <a:rPr lang="ru-RU" dirty="0">
                <a:latin typeface="+mj-lt"/>
              </a:rPr>
              <a:t>природоохранного фонда в Тамбовской области началось в начале прошлого века. Первые официальные охраняемые природные территории в Тамбовской губернии были организованы в 20-х годах XX века. Это были охотничьи заказники.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настоящее время сеть особо охраняемых природных территорий в Тамбовской области представлена тремя природоохранными категориями – государственным природным заповедником «</a:t>
            </a:r>
            <a:r>
              <a:rPr lang="ru-RU" dirty="0" err="1">
                <a:latin typeface="+mj-lt"/>
              </a:rPr>
              <a:t>Воронинский</a:t>
            </a:r>
            <a:r>
              <a:rPr lang="ru-RU" dirty="0">
                <a:latin typeface="+mj-lt"/>
              </a:rPr>
              <a:t>», памятниками природы и биологическими заказниками регионального значения. Каждая из этих территорий отличается своеобразием природных комплексов и обладает ценным историко-природным наследием.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86" y="533227"/>
            <a:ext cx="4505334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5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32219629"/>
              </p:ext>
            </p:extLst>
          </p:nvPr>
        </p:nvGraphicFramePr>
        <p:xfrm>
          <a:off x="952432" y="1483675"/>
          <a:ext cx="4565650" cy="3227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D2A2984-909C-46E6-BA11-B06EBD98F0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469" y="1483675"/>
            <a:ext cx="6464531" cy="3438427"/>
          </a:xfrm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DFFC05B-6738-42DC-8BE6-C9279D1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</a:t>
            </a:fld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50" y="681049"/>
            <a:ext cx="5561214" cy="622144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dirty="0" smtClean="0"/>
              <a:t>Цель и задачи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235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4D24B6-BECF-4BE6-9971-53768392C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420" y="548300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3800" dirty="0" smtClean="0"/>
              <a:t>СПАСИБО ЗА ВНИМАНИЕ!</a:t>
            </a:r>
            <a:endParaRPr lang="ru-RU" sz="38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9AE9B74E-83A6-4E11-8B41-300A1531853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89" y="363685"/>
            <a:ext cx="6943003" cy="5207252"/>
          </a:xfrm>
        </p:spPr>
      </p:pic>
    </p:spTree>
    <p:extLst>
      <p:ext uri="{BB962C8B-B14F-4D97-AF65-F5344CB8AC3E}">
        <p14:creationId xmlns:p14="http://schemas.microsoft.com/office/powerpoint/2010/main" val="131666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0E4B91E-CC99-49A7-B26A-644201DA68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31" y="0"/>
            <a:ext cx="4194394" cy="4505324"/>
          </a:xfr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3516" y="450850"/>
            <a:ext cx="5561214" cy="782638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dirty="0" smtClean="0"/>
              <a:t>Экологическое состояние Тамбовской области</a:t>
            </a:r>
            <a:endParaRPr lang="ru-RU" sz="2400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B46C56E-82FC-4B02-954F-3AFACF2E8C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84915" y="1615729"/>
            <a:ext cx="6018415" cy="4201090"/>
          </a:xfrm>
        </p:spPr>
        <p:txBody>
          <a:bodyPr rtlCol="0">
            <a:normAutofit lnSpcReduction="10000"/>
          </a:bodyPr>
          <a:lstStyle/>
          <a:p>
            <a:pPr>
              <a:buFont typeface="Arial" panose="020B0604020202020204" pitchFamily="34" charset="0"/>
              <a:buChar char="●"/>
            </a:pPr>
            <a:r>
              <a:rPr lang="ru-RU" dirty="0">
                <a:latin typeface="+mj-lt"/>
              </a:rPr>
              <a:t>Наибольшие количества загрязняющих веществ поступают в атмосферу от стационарных источников: предприятий пищевой промышленности, вклад которых в областном выбросе составляет 28%, энергетики - 20%, машиностроения - 18,7%, химии - около 8%. Загрязнение атмосферного воздуха в Тамбове на 60% определяется автотранспортом, 40% выбросов от стационарных источников дает теплоэнергетика. </a:t>
            </a:r>
            <a:endParaRPr lang="ru-RU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●"/>
            </a:pPr>
            <a:r>
              <a:rPr lang="ru-RU" dirty="0" smtClean="0">
                <a:latin typeface="+mj-lt"/>
              </a:rPr>
              <a:t>Бытовые </a:t>
            </a:r>
            <a:r>
              <a:rPr lang="ru-RU" dirty="0">
                <a:latin typeface="+mj-lt"/>
              </a:rPr>
              <a:t>отходы объемом около 1,5 млн. м3 и около 14 тыс. тонн промышленных отходов, образовавшихся в 1997 г., складируются на свалках, не соответствующих природоохранным требованиям. Не находят применение и захламляют земли более 17 тыс. тонн отработанных шин. На предприятиях и организациях области накоплено около 20 тыс. штук пришедших в негодность ртутных ламп. Кроме того, значительная часть ртутных ламп вместе с бытовыми отходами и производственным мусором вывозится на свалки, загрязняя окружающую среду ртутью - веществом первого класса опасности. </a:t>
            </a:r>
            <a:endParaRPr lang="ru-RU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●"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области нет полигона для хранения, обезвреживания и утилизации токсичных отходов, центрами образования и накопления их основного объема которых остаются Тамбов, Котовск, Рассказово, Мичуринск, Моршанск.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E6A3C64-206A-47DC-8E31-F719E356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4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Диаграмма 20" descr="Круговая диаграмма">
            <a:extLst>
              <a:ext uri="{FF2B5EF4-FFF2-40B4-BE49-F238E27FC236}">
                <a16:creationId xmlns="" xmlns:a16="http://schemas.microsoft.com/office/drawing/2014/main" id="{093B88E5-E854-483F-A761-6A39AF1AE58A}"/>
              </a:ext>
            </a:extLst>
          </p:cNvPr>
          <p:cNvGraphicFramePr>
            <a:graphicFrameLocks noGrp="1"/>
          </p:cNvGraphicFramePr>
          <p:nvPr>
            <p:ph type="chart" sz="quarter" idx="32"/>
            <p:extLst>
              <p:ext uri="{D42A27DB-BD31-4B8C-83A1-F6EECF244321}">
                <p14:modId xmlns:p14="http://schemas.microsoft.com/office/powerpoint/2010/main" val="3060075828"/>
              </p:ext>
            </p:extLst>
          </p:nvPr>
        </p:nvGraphicFramePr>
        <p:xfrm>
          <a:off x="798795" y="1087668"/>
          <a:ext cx="4509470" cy="4594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91AEBC-6D9D-4D30-BB4C-43FE1370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2337" y="1005468"/>
            <a:ext cx="4395258" cy="106357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 smtClean="0"/>
              <a:t>Загрязняют экологию:</a:t>
            </a:r>
            <a:endParaRPr lang="ru-RU" dirty="0"/>
          </a:p>
        </p:txBody>
      </p:sp>
      <p:sp>
        <p:nvSpPr>
          <p:cNvPr id="23" name="Овал 22" descr="В форме круга">
            <a:extLst>
              <a:ext uri="{FF2B5EF4-FFF2-40B4-BE49-F238E27FC236}">
                <a16:creationId xmlns="" xmlns:a16="http://schemas.microsoft.com/office/drawing/2014/main" id="{C3485789-E496-4110-A15B-8E4775849942}"/>
              </a:ext>
            </a:extLst>
          </p:cNvPr>
          <p:cNvSpPr/>
          <p:nvPr/>
        </p:nvSpPr>
        <p:spPr>
          <a:xfrm>
            <a:off x="5742337" y="2761867"/>
            <a:ext cx="384048" cy="384048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FFE50F9B-A11D-40B9-B83F-DDF3E10343C1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136355" y="2707265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44</a:t>
            </a:r>
            <a:r>
              <a:rPr lang="ru-RU" dirty="0"/>
              <a:t> %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44C8D5B9-69C7-4696-B552-5307926F58E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36356" y="2978546"/>
            <a:ext cx="1597889" cy="365125"/>
          </a:xfrm>
        </p:spPr>
        <p:txBody>
          <a:bodyPr rtlCol="0">
            <a:normAutofit/>
          </a:bodyPr>
          <a:lstStyle/>
          <a:p>
            <a:pPr rtl="0"/>
            <a:r>
              <a:rPr lang="ru-RU" sz="1200" dirty="0" smtClean="0"/>
              <a:t>Металлургия</a:t>
            </a:r>
            <a:endParaRPr lang="ru-RU" sz="1200" dirty="0"/>
          </a:p>
        </p:txBody>
      </p:sp>
      <p:sp>
        <p:nvSpPr>
          <p:cNvPr id="24" name="Овал 23" descr="В форме круга">
            <a:extLst>
              <a:ext uri="{FF2B5EF4-FFF2-40B4-BE49-F238E27FC236}">
                <a16:creationId xmlns="" xmlns:a16="http://schemas.microsoft.com/office/drawing/2014/main" id="{FC7368B7-D4B3-45CE-95D8-0AA892A56116}"/>
              </a:ext>
            </a:extLst>
          </p:cNvPr>
          <p:cNvSpPr/>
          <p:nvPr/>
        </p:nvSpPr>
        <p:spPr>
          <a:xfrm>
            <a:off x="7681851" y="2761867"/>
            <a:ext cx="384048" cy="384048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B9D2CE79-7062-4C12-A2AE-683EAD4CCE0C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8075869" y="2707265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19</a:t>
            </a:r>
            <a:r>
              <a:rPr lang="ru-RU" dirty="0"/>
              <a:t> %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25FB3E19-7A7E-47B8-A21F-09F559854C8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75870" y="2978546"/>
            <a:ext cx="1597889" cy="365125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 smtClean="0"/>
              <a:t>Продукты питания</a:t>
            </a:r>
            <a:endParaRPr lang="ru-RU" dirty="0"/>
          </a:p>
        </p:txBody>
      </p:sp>
      <p:sp>
        <p:nvSpPr>
          <p:cNvPr id="25" name="Овал 24" descr="В форме круга">
            <a:extLst>
              <a:ext uri="{FF2B5EF4-FFF2-40B4-BE49-F238E27FC236}">
                <a16:creationId xmlns="" xmlns:a16="http://schemas.microsoft.com/office/drawing/2014/main" id="{CB3E6EAD-AA8B-4D6A-B852-670A3BE077FA}"/>
              </a:ext>
            </a:extLst>
          </p:cNvPr>
          <p:cNvSpPr/>
          <p:nvPr/>
        </p:nvSpPr>
        <p:spPr>
          <a:xfrm>
            <a:off x="9621365" y="2761867"/>
            <a:ext cx="384048" cy="384048"/>
          </a:xfrm>
          <a:prstGeom prst="ellipse">
            <a:avLst/>
          </a:pr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="" xmlns:a16="http://schemas.microsoft.com/office/drawing/2014/main" id="{BDFECF88-E632-4781-8739-84E6E892DC4D}"/>
              </a:ext>
            </a:extLst>
          </p:cNvPr>
          <p:cNvSpPr>
            <a:spLocks noGrp="1"/>
          </p:cNvSpPr>
          <p:nvPr>
            <p:ph type="body" idx="28"/>
          </p:nvPr>
        </p:nvSpPr>
        <p:spPr>
          <a:xfrm>
            <a:off x="10005413" y="2664750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10</a:t>
            </a:r>
            <a:r>
              <a:rPr lang="ru-RU" dirty="0"/>
              <a:t> %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="" xmlns:a16="http://schemas.microsoft.com/office/drawing/2014/main" id="{71D0B53C-EBAB-4000-8108-72EE7F62A93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953019" y="2973664"/>
            <a:ext cx="1597889" cy="365125"/>
          </a:xfrm>
        </p:spPr>
        <p:txBody>
          <a:bodyPr rtlCol="0">
            <a:normAutofit fontScale="85000" lnSpcReduction="10000"/>
          </a:bodyPr>
          <a:lstStyle/>
          <a:p>
            <a:pPr rtl="0"/>
            <a:r>
              <a:rPr lang="ru-RU" dirty="0" smtClean="0"/>
              <a:t>Машиностроение</a:t>
            </a:r>
            <a:endParaRPr lang="ru-RU" dirty="0"/>
          </a:p>
        </p:txBody>
      </p:sp>
      <p:sp>
        <p:nvSpPr>
          <p:cNvPr id="19" name="Овал 18" descr="В форме круга">
            <a:extLst>
              <a:ext uri="{FF2B5EF4-FFF2-40B4-BE49-F238E27FC236}">
                <a16:creationId xmlns="" xmlns:a16="http://schemas.microsoft.com/office/drawing/2014/main" id="{74F8D4E4-1B47-416C-9A28-44D029B05DF3}"/>
              </a:ext>
            </a:extLst>
          </p:cNvPr>
          <p:cNvSpPr/>
          <p:nvPr/>
        </p:nvSpPr>
        <p:spPr>
          <a:xfrm>
            <a:off x="5742362" y="3493932"/>
            <a:ext cx="384048" cy="384048"/>
          </a:xfrm>
          <a:prstGeom prst="ellipse">
            <a:avLst/>
          </a:prstGeom>
          <a:solidFill>
            <a:schemeClr val="accent4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B20CA877-BC73-44B2-B723-8023CA00ED00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136380" y="3439330"/>
            <a:ext cx="1597889" cy="365125"/>
          </a:xfrm>
        </p:spPr>
        <p:txBody>
          <a:bodyPr rtlCol="0"/>
          <a:lstStyle/>
          <a:p>
            <a:pPr rtl="0"/>
            <a:r>
              <a:rPr lang="ru-RU" dirty="0"/>
              <a:t>9 %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9C508980-C5CA-4BC3-A366-9BA1490CA43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136381" y="3710611"/>
            <a:ext cx="1597889" cy="365125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 smtClean="0"/>
              <a:t>Производные кокса и нефти</a:t>
            </a:r>
            <a:endParaRPr lang="ru-RU" dirty="0"/>
          </a:p>
        </p:txBody>
      </p:sp>
      <p:sp>
        <p:nvSpPr>
          <p:cNvPr id="20" name="Овал 19" descr="В форме круга">
            <a:extLst>
              <a:ext uri="{FF2B5EF4-FFF2-40B4-BE49-F238E27FC236}">
                <a16:creationId xmlns="" xmlns:a16="http://schemas.microsoft.com/office/drawing/2014/main" id="{46B993A4-B156-41FD-9B95-16911035EAA1}"/>
              </a:ext>
            </a:extLst>
          </p:cNvPr>
          <p:cNvSpPr/>
          <p:nvPr/>
        </p:nvSpPr>
        <p:spPr>
          <a:xfrm>
            <a:off x="7681851" y="3482500"/>
            <a:ext cx="384048" cy="384048"/>
          </a:xfrm>
          <a:prstGeom prst="ellipse">
            <a:avLst/>
          </a:prstGeom>
          <a:solidFill>
            <a:schemeClr val="accent2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="" xmlns:a16="http://schemas.microsoft.com/office/drawing/2014/main" id="{FF800B5B-000C-40A0-984E-296FEF26F894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8085495" y="3401921"/>
            <a:ext cx="1597889" cy="365125"/>
          </a:xfrm>
        </p:spPr>
        <p:txBody>
          <a:bodyPr rtlCol="0"/>
          <a:lstStyle/>
          <a:p>
            <a:pPr rtl="0"/>
            <a:r>
              <a:rPr lang="ru-RU" dirty="0"/>
              <a:t>5 %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="" xmlns:a16="http://schemas.microsoft.com/office/drawing/2014/main" id="{BC76F4DF-E770-433B-A99B-E75E3AD5B8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75895" y="3710612"/>
            <a:ext cx="1597889" cy="593734"/>
          </a:xfrm>
        </p:spPr>
        <p:txBody>
          <a:bodyPr rtlCol="0">
            <a:normAutofit fontScale="70000" lnSpcReduction="20000"/>
          </a:bodyPr>
          <a:lstStyle/>
          <a:p>
            <a:pPr rtl="0"/>
            <a:r>
              <a:rPr lang="ru-RU" dirty="0" smtClean="0"/>
              <a:t>Др. неметаллические продукты минерального происхождения</a:t>
            </a:r>
            <a:endParaRPr lang="ru-RU" dirty="0"/>
          </a:p>
        </p:txBody>
      </p:sp>
      <p:sp>
        <p:nvSpPr>
          <p:cNvPr id="22" name="Овал 21" descr="В форме круга">
            <a:extLst>
              <a:ext uri="{FF2B5EF4-FFF2-40B4-BE49-F238E27FC236}">
                <a16:creationId xmlns="" xmlns:a16="http://schemas.microsoft.com/office/drawing/2014/main" id="{F25A7B72-F802-4A5B-9C15-E6092A747BDA}"/>
              </a:ext>
            </a:extLst>
          </p:cNvPr>
          <p:cNvSpPr/>
          <p:nvPr/>
        </p:nvSpPr>
        <p:spPr>
          <a:xfrm>
            <a:off x="9631360" y="3522638"/>
            <a:ext cx="384048" cy="384048"/>
          </a:xfrm>
          <a:prstGeom prst="ellipse">
            <a:avLst/>
          </a:prstGeom>
          <a:solidFill>
            <a:schemeClr val="accent2">
              <a:alpha val="50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16" name="Текст 15">
            <a:extLst>
              <a:ext uri="{FF2B5EF4-FFF2-40B4-BE49-F238E27FC236}">
                <a16:creationId xmlns="" xmlns:a16="http://schemas.microsoft.com/office/drawing/2014/main" id="{F685F4B4-4174-4802-8880-EBF24FC23D34}"/>
              </a:ext>
            </a:extLst>
          </p:cNvPr>
          <p:cNvSpPr>
            <a:spLocks noGrp="1"/>
          </p:cNvSpPr>
          <p:nvPr>
            <p:ph type="body" idx="30"/>
          </p:nvPr>
        </p:nvSpPr>
        <p:spPr>
          <a:xfrm>
            <a:off x="10034609" y="3438916"/>
            <a:ext cx="1597889" cy="365125"/>
          </a:xfrm>
        </p:spPr>
        <p:txBody>
          <a:bodyPr rtlCol="0"/>
          <a:lstStyle/>
          <a:p>
            <a:pPr rtl="0"/>
            <a:r>
              <a:rPr lang="ru-RU" dirty="0"/>
              <a:t>4 %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="" xmlns:a16="http://schemas.microsoft.com/office/drawing/2014/main" id="{64A8CDE2-952B-4BD3-A740-DF54D4C7E84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34609" y="3748243"/>
            <a:ext cx="1597889" cy="365125"/>
          </a:xfrm>
        </p:spPr>
        <p:txBody>
          <a:bodyPr rtlCol="0">
            <a:normAutofit/>
          </a:bodyPr>
          <a:lstStyle/>
          <a:p>
            <a:pPr rtl="0"/>
            <a:r>
              <a:rPr lang="ru-RU" sz="1200" dirty="0" smtClean="0"/>
              <a:t>Напитки</a:t>
            </a:r>
            <a:endParaRPr lang="ru-RU" sz="12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EDAECDC-7310-4573-BE1D-3F708C830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t>4</a:t>
            </a:fld>
            <a:endParaRPr lang="ru-RU" dirty="0"/>
          </a:p>
        </p:txBody>
      </p:sp>
      <p:sp>
        <p:nvSpPr>
          <p:cNvPr id="26" name="Овал 25" descr="В форме круга">
            <a:extLst>
              <a:ext uri="{FF2B5EF4-FFF2-40B4-BE49-F238E27FC236}">
                <a16:creationId xmlns="" xmlns:a16="http://schemas.microsoft.com/office/drawing/2014/main" id="{74F8D4E4-1B47-416C-9A28-44D029B05DF3}"/>
              </a:ext>
            </a:extLst>
          </p:cNvPr>
          <p:cNvSpPr/>
          <p:nvPr/>
        </p:nvSpPr>
        <p:spPr>
          <a:xfrm>
            <a:off x="5737339" y="4289389"/>
            <a:ext cx="384048" cy="38404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28" name="Текст 7">
            <a:extLst>
              <a:ext uri="{FF2B5EF4-FFF2-40B4-BE49-F238E27FC236}">
                <a16:creationId xmlns="" xmlns:a16="http://schemas.microsoft.com/office/drawing/2014/main" id="{B20CA877-BC73-44B2-B723-8023CA00ED00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126385" y="4132153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3</a:t>
            </a:r>
            <a:r>
              <a:rPr lang="ru-RU" dirty="0"/>
              <a:t> %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="" xmlns:a16="http://schemas.microsoft.com/office/drawing/2014/main" id="{9C508980-C5CA-4BC3-A366-9BA1490CA43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126385" y="4480497"/>
            <a:ext cx="1597889" cy="365125"/>
          </a:xfrm>
        </p:spPr>
        <p:txBody>
          <a:bodyPr rtlCol="0">
            <a:normAutofit/>
          </a:bodyPr>
          <a:lstStyle/>
          <a:p>
            <a:pPr rtl="0"/>
            <a:r>
              <a:rPr lang="ru-RU" sz="1200" dirty="0" smtClean="0"/>
              <a:t>Химикаты</a:t>
            </a:r>
            <a:endParaRPr lang="ru-RU" sz="1200" dirty="0"/>
          </a:p>
        </p:txBody>
      </p:sp>
      <p:sp>
        <p:nvSpPr>
          <p:cNvPr id="30" name="Овал 29" descr="В форме круга">
            <a:extLst>
              <a:ext uri="{FF2B5EF4-FFF2-40B4-BE49-F238E27FC236}">
                <a16:creationId xmlns="" xmlns:a16="http://schemas.microsoft.com/office/drawing/2014/main" id="{46B993A4-B156-41FD-9B95-16911035EAA1}"/>
              </a:ext>
            </a:extLst>
          </p:cNvPr>
          <p:cNvSpPr/>
          <p:nvPr/>
        </p:nvSpPr>
        <p:spPr>
          <a:xfrm>
            <a:off x="7681851" y="4270608"/>
            <a:ext cx="384048" cy="384048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31" name="Текст 11">
            <a:extLst>
              <a:ext uri="{FF2B5EF4-FFF2-40B4-BE49-F238E27FC236}">
                <a16:creationId xmlns="" xmlns:a16="http://schemas.microsoft.com/office/drawing/2014/main" id="{FF800B5B-000C-40A0-984E-296FEF26F894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8065898" y="4181007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2</a:t>
            </a:r>
            <a:r>
              <a:rPr lang="ru-RU" dirty="0"/>
              <a:t> %</a:t>
            </a:r>
          </a:p>
        </p:txBody>
      </p:sp>
      <p:sp>
        <p:nvSpPr>
          <p:cNvPr id="32" name="Текст 12">
            <a:extLst>
              <a:ext uri="{FF2B5EF4-FFF2-40B4-BE49-F238E27FC236}">
                <a16:creationId xmlns="" xmlns:a16="http://schemas.microsoft.com/office/drawing/2014/main" id="{BC76F4DF-E770-433B-A99B-E75E3AD5B8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65899" y="4451213"/>
            <a:ext cx="1597889" cy="593734"/>
          </a:xfrm>
        </p:spPr>
        <p:txBody>
          <a:bodyPr rtlCol="0">
            <a:normAutofit/>
          </a:bodyPr>
          <a:lstStyle/>
          <a:p>
            <a:pPr rtl="0"/>
            <a:r>
              <a:rPr lang="ru-RU" sz="1200" dirty="0" smtClean="0"/>
              <a:t>Резина и пластик</a:t>
            </a:r>
            <a:endParaRPr lang="ru-RU" sz="1200" dirty="0"/>
          </a:p>
        </p:txBody>
      </p:sp>
      <p:sp>
        <p:nvSpPr>
          <p:cNvPr id="33" name="Овал 32" descr="В форме круга">
            <a:extLst>
              <a:ext uri="{FF2B5EF4-FFF2-40B4-BE49-F238E27FC236}">
                <a16:creationId xmlns="" xmlns:a16="http://schemas.microsoft.com/office/drawing/2014/main" id="{F25A7B72-F802-4A5B-9C15-E6092A747BDA}"/>
              </a:ext>
            </a:extLst>
          </p:cNvPr>
          <p:cNvSpPr/>
          <p:nvPr/>
        </p:nvSpPr>
        <p:spPr>
          <a:xfrm>
            <a:off x="9650226" y="4282414"/>
            <a:ext cx="384048" cy="384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34" name="Текст 12">
            <a:extLst>
              <a:ext uri="{FF2B5EF4-FFF2-40B4-BE49-F238E27FC236}">
                <a16:creationId xmlns="" xmlns:a16="http://schemas.microsoft.com/office/drawing/2014/main" id="{BC76F4DF-E770-433B-A99B-E75E3AD5B8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0005412" y="4422282"/>
            <a:ext cx="1740472" cy="593734"/>
          </a:xfrm>
        </p:spPr>
        <p:txBody>
          <a:bodyPr rtlCol="0">
            <a:normAutofit/>
          </a:bodyPr>
          <a:lstStyle/>
          <a:p>
            <a:pPr rtl="0"/>
            <a:r>
              <a:rPr lang="ru-RU" sz="1200" dirty="0" smtClean="0"/>
              <a:t>Табачные изделия</a:t>
            </a:r>
            <a:endParaRPr lang="ru-RU" sz="1200" dirty="0"/>
          </a:p>
        </p:txBody>
      </p:sp>
      <p:sp>
        <p:nvSpPr>
          <p:cNvPr id="36" name="Текст 11">
            <a:extLst>
              <a:ext uri="{FF2B5EF4-FFF2-40B4-BE49-F238E27FC236}">
                <a16:creationId xmlns="" xmlns:a16="http://schemas.microsoft.com/office/drawing/2014/main" id="{FF800B5B-000C-40A0-984E-296FEF26F894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0034609" y="4113368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2</a:t>
            </a:r>
            <a:r>
              <a:rPr lang="ru-RU" dirty="0"/>
              <a:t> %</a:t>
            </a:r>
          </a:p>
        </p:txBody>
      </p:sp>
      <p:sp>
        <p:nvSpPr>
          <p:cNvPr id="41" name="Овал 40" descr="В форме круга">
            <a:extLst>
              <a:ext uri="{FF2B5EF4-FFF2-40B4-BE49-F238E27FC236}">
                <a16:creationId xmlns="" xmlns:a16="http://schemas.microsoft.com/office/drawing/2014/main" id="{C3485789-E496-4110-A15B-8E4775849942}"/>
              </a:ext>
            </a:extLst>
          </p:cNvPr>
          <p:cNvSpPr/>
          <p:nvPr/>
        </p:nvSpPr>
        <p:spPr>
          <a:xfrm>
            <a:off x="5742336" y="5084964"/>
            <a:ext cx="384048" cy="384048"/>
          </a:xfrm>
          <a:prstGeom prst="ellipse">
            <a:avLst/>
          </a:prstGeom>
          <a:solidFill>
            <a:srgbClr val="7FC6ED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42" name="Текст 5">
            <a:extLst>
              <a:ext uri="{FF2B5EF4-FFF2-40B4-BE49-F238E27FC236}">
                <a16:creationId xmlns="" xmlns:a16="http://schemas.microsoft.com/office/drawing/2014/main" id="{FFE50F9B-A11D-40B9-B83F-DDF3E10343C1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136355" y="4992785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1</a:t>
            </a:r>
            <a:r>
              <a:rPr lang="ru-RU" dirty="0"/>
              <a:t> %</a:t>
            </a:r>
          </a:p>
        </p:txBody>
      </p:sp>
      <p:sp>
        <p:nvSpPr>
          <p:cNvPr id="43" name="Текст 6">
            <a:extLst>
              <a:ext uri="{FF2B5EF4-FFF2-40B4-BE49-F238E27FC236}">
                <a16:creationId xmlns="" xmlns:a16="http://schemas.microsoft.com/office/drawing/2014/main" id="{44C8D5B9-69C7-4696-B552-5307926F58E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36356" y="5264066"/>
            <a:ext cx="1597889" cy="365125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ru-RU" sz="1200" dirty="0" smtClean="0"/>
              <a:t>Бумага и бумажные изделия</a:t>
            </a:r>
            <a:endParaRPr lang="ru-RU" sz="1200" dirty="0"/>
          </a:p>
        </p:txBody>
      </p:sp>
      <p:sp>
        <p:nvSpPr>
          <p:cNvPr id="44" name="Овал 43" descr="В форме круга">
            <a:extLst>
              <a:ext uri="{FF2B5EF4-FFF2-40B4-BE49-F238E27FC236}">
                <a16:creationId xmlns="" xmlns:a16="http://schemas.microsoft.com/office/drawing/2014/main" id="{FC7368B7-D4B3-45CE-95D8-0AA892A56116}"/>
              </a:ext>
            </a:extLst>
          </p:cNvPr>
          <p:cNvSpPr/>
          <p:nvPr/>
        </p:nvSpPr>
        <p:spPr>
          <a:xfrm>
            <a:off x="7701409" y="5022040"/>
            <a:ext cx="384048" cy="38404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dirty="0"/>
          </a:p>
        </p:txBody>
      </p:sp>
      <p:sp>
        <p:nvSpPr>
          <p:cNvPr id="45" name="Текст 9">
            <a:extLst>
              <a:ext uri="{FF2B5EF4-FFF2-40B4-BE49-F238E27FC236}">
                <a16:creationId xmlns="" xmlns:a16="http://schemas.microsoft.com/office/drawing/2014/main" id="{B9D2CE79-7062-4C12-A2AE-683EAD4CCE0C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8095043" y="4936668"/>
            <a:ext cx="1597889" cy="365125"/>
          </a:xfrm>
        </p:spPr>
        <p:txBody>
          <a:bodyPr rtlCol="0"/>
          <a:lstStyle/>
          <a:p>
            <a:pPr rtl="0"/>
            <a:r>
              <a:rPr lang="ru-RU" dirty="0" smtClean="0"/>
              <a:t>1</a:t>
            </a:r>
            <a:r>
              <a:rPr lang="ru-RU" dirty="0"/>
              <a:t> %</a:t>
            </a:r>
          </a:p>
        </p:txBody>
      </p:sp>
      <p:sp>
        <p:nvSpPr>
          <p:cNvPr id="46" name="Текст 10">
            <a:extLst>
              <a:ext uri="{FF2B5EF4-FFF2-40B4-BE49-F238E27FC236}">
                <a16:creationId xmlns="" xmlns:a16="http://schemas.microsoft.com/office/drawing/2014/main" id="{25FB3E19-7A7E-47B8-A21F-09F559854C8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75870" y="5264066"/>
            <a:ext cx="1597889" cy="365125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ru-RU" dirty="0" smtClean="0"/>
              <a:t>Текстиль, одежда и изделия из дерева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15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F79B87-4AA7-436A-A28E-213168C1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242" y="431277"/>
            <a:ext cx="5117013" cy="818656"/>
          </a:xfrm>
        </p:spPr>
        <p:txBody>
          <a:bodyPr rtlCol="0">
            <a:noAutofit/>
          </a:bodyPr>
          <a:lstStyle/>
          <a:p>
            <a:pPr algn="ctr" rtl="0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  <p:sp>
        <p:nvSpPr>
          <p:cNvPr id="24" name="Текст 23">
            <a:extLst>
              <a:ext uri="{FF2B5EF4-FFF2-40B4-BE49-F238E27FC236}">
                <a16:creationId xmlns="" xmlns:a16="http://schemas.microsoft.com/office/drawing/2014/main" id="{DA95CB00-346A-4BCB-AB0E-28FBDAD2E1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829" y="1538358"/>
            <a:ext cx="4565650" cy="701675"/>
          </a:xfrm>
        </p:spPr>
        <p:txBody>
          <a:bodyPr rtlCol="0"/>
          <a:lstStyle/>
          <a:p>
            <a:r>
              <a:rPr lang="ru-RU" dirty="0" smtClean="0"/>
              <a:t>1. Поверхностные </a:t>
            </a:r>
            <a:r>
              <a:rPr lang="ru-RU" dirty="0"/>
              <a:t>и подземные воды</a:t>
            </a:r>
            <a:endParaRPr lang="ru-RU" dirty="0">
              <a:latin typeface="+mj-lt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DD2790B-AC76-457A-BCB5-3E68F230ED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242" y="1889195"/>
            <a:ext cx="5050189" cy="2874964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Вторая группа экологических проблем связана с водой, её количеством и качеством. Сток рек в Тамбовской области не превышает 1,7 км3 в год. В последние годы качество водных ресурсов </a:t>
            </a:r>
            <a:r>
              <a:rPr lang="ru-RU" dirty="0" smtClean="0">
                <a:latin typeface="+mj-lt"/>
              </a:rPr>
              <a:t>в области ухудшается</a:t>
            </a:r>
            <a:r>
              <a:rPr lang="ru-RU" dirty="0">
                <a:latin typeface="+mj-lt"/>
              </a:rPr>
              <a:t>. Казалось бы, спад промышленности должен был улучшить экологию. Но нет, речная вода становится всё менее чистой, убавилось число требовательных к этому параметру рыб. Наши реки заиливаются и заболачиваются. Значительные средства направляются на одну из самых приоритетных водохозяйственных проблем — расчистку русел рек и ручьёв с целью улучшения водоотведения поверхностных стоков и понижения уровня грунтовых вод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endParaRPr lang="ru-RU" dirty="0">
              <a:latin typeface="+mj-lt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D2A2984-909C-46E6-BA11-B06EBD98F0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844" y="1450424"/>
            <a:ext cx="6481156" cy="3438427"/>
          </a:xfrm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DFFC05B-6738-42DC-8BE6-C9279D1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4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0E4B91E-CC99-49A7-B26A-644201DA68F5}"/>
              </a:ext>
            </a:extLst>
          </p:cNvPr>
          <p:cNvPicPr preferRelativeResize="0">
            <a:picLocks noGrp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6" y="0"/>
            <a:ext cx="4286250" cy="4431914"/>
          </a:xfr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023" y="527050"/>
            <a:ext cx="4877424" cy="782638"/>
          </a:xfrm>
        </p:spPr>
        <p:txBody>
          <a:bodyPr rtlCol="0">
            <a:normAutofit/>
          </a:bodyPr>
          <a:lstStyle/>
          <a:p>
            <a:pPr algn="ctr"/>
            <a:r>
              <a:rPr lang="ru-RU" sz="2000" dirty="0"/>
              <a:t>Основные экологические проблемы Тамбовской области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11093FF-1360-4523-8547-5192EDA8BB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91359" y="1576274"/>
            <a:ext cx="3434127" cy="451854"/>
          </a:xfrm>
        </p:spPr>
        <p:txBody>
          <a:bodyPr rtlCol="0"/>
          <a:lstStyle/>
          <a:p>
            <a:pPr algn="ctr"/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/>
              <a:t>Атмосферный воздух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B46C56E-82FC-4B02-954F-3AFACF2E8C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9400" y="2028128"/>
            <a:ext cx="5158047" cy="2894337"/>
          </a:xfrm>
        </p:spPr>
        <p:txBody>
          <a:bodyPr rtlCol="0"/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В атмосферу Тамбовской области ежегодно попадает 170-190 тыс. тонн выбросов. Структура выбросов в атмосферу достаточно разнообразна, в ней представлены: твёрдые вещества, сернистый ангидрид, окись углерода, окислы азота, углеводороды, летучие органические соединения и прочие вещества. Свыше 80% общей массы вредных выбросов приходится на автотранспорт; среди промышленных предприятий, главных загрязнителей атмосферы, можно назвать Тамбовскую и Котовскую ТЭЦ, завод «Пигмент», Котовский завод пластмасс и др.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E6A3C64-206A-47DC-8E31-F719E356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89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20" b="29920"/>
          <a:stretch>
            <a:fillRect/>
          </a:stretch>
        </p:blipFill>
        <p:spPr>
          <a:xfrm>
            <a:off x="5687360" y="1445575"/>
            <a:ext cx="6504640" cy="3438427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7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655226" y="1959826"/>
            <a:ext cx="5014815" cy="29241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Главная экологическая проблема Тамбовской области связана с использованием почв. В настоящее время обрабатывается лишь около 60 % сельскохозяйственных земель. Сокращается число фермерских и личных подсобных хозяйств. В значительной мере утрачены севообороты. За последние 100 лет запасы гумуса в чернозёмах уменьшились, по разным оценкам от 23 до 45 %. За последние три с лишним десятилетия появилось свыше 40 тыс. га смытых и овражных земель. Возрастает кислотность почв. В настоящее время площадь кислых почв охватывает более 62 % всей пашни. Без применения химической мелиорации чернозёмы могут в значительной степени потерять своё плодородие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55226" y="1545328"/>
            <a:ext cx="4565650" cy="701675"/>
          </a:xfrm>
        </p:spPr>
        <p:txBody>
          <a:bodyPr/>
          <a:lstStyle/>
          <a:p>
            <a:r>
              <a:rPr lang="ru-RU" dirty="0" smtClean="0"/>
              <a:t>3. Почвы и земельные ресурсы</a:t>
            </a:r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 txBox="1">
            <a:spLocks/>
          </p:cNvSpPr>
          <p:nvPr/>
        </p:nvSpPr>
        <p:spPr>
          <a:xfrm>
            <a:off x="655226" y="550429"/>
            <a:ext cx="4877424" cy="782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7617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r="27074"/>
          <a:stretch>
            <a:fillRect/>
          </a:stretch>
        </p:blipFill>
        <p:spPr/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8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6932467" y="1569644"/>
            <a:ext cx="4548187" cy="639683"/>
          </a:xfrm>
        </p:spPr>
        <p:txBody>
          <a:bodyPr/>
          <a:lstStyle/>
          <a:p>
            <a:pPr algn="ctr"/>
            <a:r>
              <a:rPr lang="ru-RU" dirty="0" smtClean="0"/>
              <a:t>4. Отходы производства и потребления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268592" y="2209327"/>
            <a:ext cx="5875936" cy="38767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Остро стоит в Тамбовской области проблема утилизации отходов. Возрастает число свалок и мест захоронения отходов. Многие из них расположены вблизи поселений и в иных экологически опасных местах. Разработан проект и начата работа по рекультивации бывшего полигона ТБО областного центра. Построен и введён в эксплуатацию мусоросортировочный завод в Тамбове. Начал работу цех механического обезвоживания илового осадка ОАО «ТКС» на очистных сооружениях города. Открылся полигон по захоронению твёрдых бытовых отходов в рабочем посёлке Мучкапский. Организован вывоз на специализированный полигон 10-ти тонн особо опасных отходов ядохимикатов из трёх хозяйств </a:t>
            </a:r>
            <a:r>
              <a:rPr lang="ru-RU" dirty="0" err="1">
                <a:latin typeface="+mj-lt"/>
              </a:rPr>
              <a:t>Токарёвского</a:t>
            </a:r>
            <a:r>
              <a:rPr lang="ru-RU" dirty="0">
                <a:latin typeface="+mj-lt"/>
              </a:rPr>
              <a:t> и Мичуринского районов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Проблема хранения, утилизации и переработки твёрдых бытовых отходов сегодня актуальна как никогда. По оценкам экспертов, количество отходов за последние годы значительно выросло. Только в одной нашей области ежегодно образуется миллион тонн бытовых и промышленных отходов. Проблема осложняется также наличием несанкционированных свалок, которые эксплуатируются с нарушением требований природоохранного законодательства.</a:t>
            </a:r>
          </a:p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 txBox="1">
            <a:spLocks/>
          </p:cNvSpPr>
          <p:nvPr/>
        </p:nvSpPr>
        <p:spPr>
          <a:xfrm>
            <a:off x="6910023" y="525031"/>
            <a:ext cx="4877424" cy="782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9795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783" y="1483675"/>
            <a:ext cx="6456218" cy="3438427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t>9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655228" y="2210290"/>
            <a:ext cx="5166891" cy="36077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Характеризуя природу Тамбовской области, принято говорить, что здесь встречаются две стихии: лес и степь</a:t>
            </a:r>
            <a:r>
              <a:rPr lang="ru-RU" dirty="0" smtClean="0">
                <a:latin typeface="+mj-lt"/>
              </a:rPr>
              <a:t>. Территория </a:t>
            </a:r>
            <a:r>
              <a:rPr lang="ru-RU" dirty="0">
                <a:latin typeface="+mj-lt"/>
              </a:rPr>
              <a:t>лесов, составлявшая около половины территории области, в принципе сохранилась, леса вырубались немного, в основном по долинам рек для создания пастбищ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Но что произошло с самим лесом? Надо понимать, что лес не просто много деревьев, он представляет особый биоценоз, особую совокупность организмов, и сегодня, входя в лес, мы этой совокупности зачастую не видим. Её нет, есть только определённые культуры: их посадили на месте вырубленных, за ними ухаживают, но это не лес в полном смысле слова, в нём даже нет деревьев старше сорока - шестидесяти лет.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некоторых местах, как, например, в </a:t>
            </a:r>
            <a:r>
              <a:rPr lang="ru-RU" dirty="0" err="1">
                <a:latin typeface="+mj-lt"/>
              </a:rPr>
              <a:t>Отъясском</a:t>
            </a:r>
            <a:r>
              <a:rPr lang="ru-RU" dirty="0">
                <a:latin typeface="+mj-lt"/>
              </a:rPr>
              <a:t> лесничестве в Моршанском районе, можно ещё увидеть отдельные сосны, которые едва могут обхватить два человека, то есть с окружностью ствола 350 см, в высоту они достигают сорока метров. Такие деревья, по словам лесорубов, не пилят единственно потому, что нет подходящего инструмента.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55228" y="1546470"/>
            <a:ext cx="4565650" cy="701675"/>
          </a:xfrm>
        </p:spPr>
        <p:txBody>
          <a:bodyPr/>
          <a:lstStyle/>
          <a:p>
            <a:r>
              <a:rPr lang="ru-RU" dirty="0" smtClean="0"/>
              <a:t>5. Состояние </a:t>
            </a:r>
            <a:r>
              <a:rPr lang="ru-RU" dirty="0"/>
              <a:t>биологического разнообразия и биоресурсов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 txBox="1">
            <a:spLocks/>
          </p:cNvSpPr>
          <p:nvPr/>
        </p:nvSpPr>
        <p:spPr>
          <a:xfrm>
            <a:off x="655228" y="580995"/>
            <a:ext cx="4877424" cy="782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экологические проблемы Тамбовской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2013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7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2000">
              <a:schemeClr val="accent1"/>
            </a:gs>
            <a:gs pos="100000">
              <a:schemeClr val="accent3"/>
            </a:gs>
          </a:gsLst>
          <a:lin ang="0" scaled="1"/>
          <a:tileRect/>
        </a:gra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_30741380_TF55923798.potx" id="{1FB061B5-9E01-4E04-A517-B0AA2987E41C}" vid="{D770918E-B00C-4F04-BDFD-A08CC9945D7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024DF7-0783-4549-86B7-A48B29FBA9C2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sharepoint/v3"/>
    <ds:schemaRef ds:uri="http://schemas.microsoft.com/office/infopath/2007/PartnerControls"/>
    <ds:schemaRef ds:uri="fb0879af-3eba-417a-a55a-ffe6dcd6ca77"/>
    <ds:schemaRef ds:uri="6dc4bcd6-49db-4c07-9060-8acfc67cef9f"/>
  </ds:schemaRefs>
</ds:datastoreItem>
</file>

<file path=customXml/itemProps3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«Веселый отпуск»</Template>
  <TotalTime>0</TotalTime>
  <Words>1810</Words>
  <Application>Microsoft Office PowerPoint</Application>
  <PresentationFormat>Произвольный</PresentationFormat>
  <Paragraphs>127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Экологическое состояние Тамбовской области</vt:lpstr>
      <vt:lpstr>Цель и задачи</vt:lpstr>
      <vt:lpstr>Экологическое состояние Тамбовской области</vt:lpstr>
      <vt:lpstr>Загрязняют экологию:</vt:lpstr>
      <vt:lpstr>Основные экологические проблемы Тамбовской области</vt:lpstr>
      <vt:lpstr>Основные экологические проблемы Тамбовской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загрязнения окружающей среды Тамбовской области</vt:lpstr>
      <vt:lpstr>Презентация PowerPoint</vt:lpstr>
      <vt:lpstr>Презентация PowerPoint</vt:lpstr>
      <vt:lpstr>Источники загрязнения окружающей среды Тамбовской области</vt:lpstr>
      <vt:lpstr>Возможные пути решения проблем экологии</vt:lpstr>
      <vt:lpstr>Презентация PowerPoint</vt:lpstr>
      <vt:lpstr>Презентация PowerPoint</vt:lpstr>
      <vt:lpstr>СПАСИБО ЗА ВНИМАНИЕ!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2022-03-18T17:05:57Z</dcterms:created>
  <dcterms:modified xsi:type="dcterms:W3CDTF">2022-03-25T05:24:21Z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