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83" r:id="rId24"/>
    <p:sldId id="284" r:id="rId25"/>
    <p:sldId id="279" r:id="rId26"/>
    <p:sldId id="280" r:id="rId27"/>
    <p:sldId id="281" r:id="rId28"/>
    <p:sldId id="285" r:id="rId29"/>
    <p:sldId id="286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C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9" d="100"/>
          <a:sy n="89" d="100"/>
        </p:scale>
        <p:origin x="1500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659946"/>
      </p:ext>
    </p:extLst>
  </p:cSld>
  <p:clrMapOvr>
    <a:masterClrMapping/>
  </p:clrMapOvr>
  <p:transition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391216"/>
      </p:ext>
    </p:extLst>
  </p:cSld>
  <p:clrMapOvr>
    <a:masterClrMapping/>
  </p:clrMapOvr>
  <p:transition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94219"/>
      </p:ext>
    </p:extLst>
  </p:cSld>
  <p:clrMapOvr>
    <a:masterClrMapping/>
  </p:clrMapOvr>
  <p:transition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705152"/>
      </p:ext>
    </p:extLst>
  </p:cSld>
  <p:clrMapOvr>
    <a:masterClrMapping/>
  </p:clrMapOvr>
  <p:transition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383851"/>
      </p:ext>
    </p:extLst>
  </p:cSld>
  <p:clrMapOvr>
    <a:masterClrMapping/>
  </p:clrMapOvr>
  <p:transition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2/25/2025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658466"/>
      </p:ext>
    </p:extLst>
  </p:cSld>
  <p:clrMapOvr>
    <a:masterClrMapping/>
  </p:clrMapOvr>
  <p:transition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2/25/2025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533733"/>
      </p:ext>
    </p:extLst>
  </p:cSld>
  <p:clrMapOvr>
    <a:masterClrMapping/>
  </p:clrMapOvr>
  <p:transition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2/25/2025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939100"/>
      </p:ext>
    </p:extLst>
  </p:cSld>
  <p:clrMapOvr>
    <a:masterClrMapping/>
  </p:clrMapOvr>
  <p:transition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2/25/2025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299138"/>
      </p:ext>
    </p:extLst>
  </p:cSld>
  <p:clrMapOvr>
    <a:masterClrMapping/>
  </p:clrMapOvr>
  <p:transition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2/25/2025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84338"/>
      </p:ext>
    </p:extLst>
  </p:cSld>
  <p:clrMapOvr>
    <a:masterClrMapping/>
  </p:clrMapOvr>
  <p:transition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2/25/2025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439078"/>
      </p:ext>
    </p:extLst>
  </p:cSld>
  <p:clrMapOvr>
    <a:masterClrMapping/>
  </p:clrMapOvr>
  <p:transition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ood" dir="t"/>
            </a:scene3d>
            <a:sp3d extrusionH="57150" prstMaterial="plastic">
              <a:bevelT w="38100" h="38100"/>
              <a:bevelB w="57150" h="38100" prst="artDeco"/>
            </a:sp3d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C49E26-0EE4-4418-BBAF-C68AECBD8A8C}" type="datetimeFigureOut">
              <a:rPr lang="en-US" smtClean="0"/>
              <a:pPr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707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ln>
            <a:solidFill>
              <a:schemeClr val="bg1"/>
            </a:solidFill>
          </a:ln>
          <a:solidFill>
            <a:schemeClr val="bg1"/>
          </a:solidFill>
          <a:effectLst>
            <a:glow rad="76200">
              <a:schemeClr val="bg1">
                <a:lumMod val="50000"/>
                <a:alpha val="83000"/>
              </a:schemeClr>
            </a:glow>
            <a:outerShdw blurRad="50800" dist="38100" dir="13500000" algn="br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9883" y="2936088"/>
            <a:ext cx="7772400" cy="1603890"/>
          </a:xfrm>
        </p:spPr>
        <p:txBody>
          <a:bodyPr>
            <a:noAutofit/>
          </a:bodyPr>
          <a:lstStyle/>
          <a:p>
            <a:br>
              <a:rPr lang="ru-RU" sz="6600" dirty="0"/>
            </a:br>
            <a:br>
              <a:rPr lang="ru-RU" sz="6600" dirty="0"/>
            </a:br>
            <a:r>
              <a:rPr lang="ru-RU" sz="6600" dirty="0"/>
              <a:t>Великая Отечественная война. </a:t>
            </a:r>
            <a:br>
              <a:rPr lang="ru-RU" sz="6600" dirty="0"/>
            </a:br>
            <a:r>
              <a:rPr lang="ru-RU" sz="6600" dirty="0"/>
              <a:t>1941-1945</a:t>
            </a:r>
            <a:endParaRPr lang="en-US" sz="6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6379318"/>
      </p:ext>
    </p:extLst>
  </p:cSld>
  <p:clrMapOvr>
    <a:masterClrMapping/>
  </p:clrMapOvr>
  <p:transition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Задание 9           2б.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1499804"/>
            <a:ext cx="7886700" cy="4060168"/>
          </a:xfrm>
        </p:spPr>
        <p:txBody>
          <a:bodyPr/>
          <a:lstStyle/>
          <a:p>
            <a:pPr algn="ctr">
              <a:buNone/>
            </a:pPr>
            <a:r>
              <a:rPr lang="ru-RU" dirty="0"/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Установите соответствие между событиями и участниками этих событий.</a:t>
            </a:r>
          </a:p>
          <a:p>
            <a:pPr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СОБЫТИЯ                                          УЧАСТНИКИ</a:t>
            </a:r>
          </a:p>
          <a:p>
            <a:pPr>
              <a:buNone/>
            </a:pP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А) Направил горящий самолет в скопление             1) Г.К. Жуков</a:t>
            </a:r>
          </a:p>
          <a:p>
            <a:pPr>
              <a:buNone/>
            </a:pP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вражеских автомашин и танков                               2) У. </a:t>
            </a:r>
            <a:r>
              <a:rPr lang="ru-RU" sz="1800" i="1" dirty="0" err="1">
                <a:latin typeface="Times New Roman" pitchFamily="18" charset="0"/>
                <a:cs typeface="Times New Roman" pitchFamily="18" charset="0"/>
              </a:rPr>
              <a:t>Черчель</a:t>
            </a:r>
            <a:endParaRPr lang="ru-RU" sz="1800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Б) Закрыл грудью вражеский дзот                            3) П.К. Пономаренко</a:t>
            </a:r>
          </a:p>
          <a:p>
            <a:pPr>
              <a:buNone/>
            </a:pP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В) Участник встречи лидеров «большой тройки»     4) Ф. </a:t>
            </a:r>
            <a:r>
              <a:rPr lang="ru-RU" sz="1800" i="1" dirty="0" err="1">
                <a:latin typeface="Times New Roman" pitchFamily="18" charset="0"/>
                <a:cs typeface="Times New Roman" pitchFamily="18" charset="0"/>
              </a:rPr>
              <a:t>Паульс</a:t>
            </a:r>
            <a:endParaRPr lang="ru-RU" sz="1800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в Тегеране в 1943г                                                          5) А. Матросов</a:t>
            </a:r>
          </a:p>
          <a:p>
            <a:pPr>
              <a:buNone/>
            </a:pP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Г) Командующий партизанским движением               6) Н.Ф.Гастелло   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   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39917" y="5611648"/>
          <a:ext cx="6096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Задание 10            1б.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0924" y="1394701"/>
            <a:ext cx="8586952" cy="3555671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О положении людей, в  каком городе идет речь: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«Сколько восторгов, когда прибавили хлеба. В булочных кричали «Ура». Восстановить разрушенные силы эта прибавка не может. Дело ясное. Народ валится… Но она принесла с собой надежду: будет лучше! Каждый упоминает Ладожское озеро. Ледовая дорога. Ледовая трасса. Дорога жизни» </a:t>
            </a:r>
          </a:p>
          <a:p>
            <a:pPr>
              <a:buNone/>
            </a:pP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>
                <a:latin typeface="Arial Black" pitchFamily="34" charset="0"/>
                <a:cs typeface="Times New Roman" pitchFamily="18" charset="0"/>
              </a:rPr>
              <a:t>Ответ: Ленинград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4981" y="0"/>
            <a:ext cx="7886700" cy="1325563"/>
          </a:xfrm>
        </p:spPr>
        <p:txBody>
          <a:bodyPr/>
          <a:lstStyle/>
          <a:p>
            <a:r>
              <a:rPr lang="ru-RU" dirty="0"/>
              <a:t>    Задание 11       4б.      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4497" y="870181"/>
            <a:ext cx="863950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Заполните пустые ячейки таблицы, используя представленные в приведённом ниже списке данные. Для каждой ячейки, обозначенной буквами, выберите номер нужного элемента</a:t>
            </a:r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797373" y="2396360"/>
          <a:ext cx="7579371" cy="1955925"/>
        </p:xfrm>
        <a:graphic>
          <a:graphicData uri="http://schemas.openxmlformats.org/drawingml/2006/table">
            <a:tbl>
              <a:tblPr/>
              <a:tblGrid>
                <a:gridCol w="25264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264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264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94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Событие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DE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Дата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DE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Участник(и)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DE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27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600" i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Сталинградская битва</a:t>
                      </a:r>
                      <a:endParaRPr lang="ru-RU" sz="1600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600" i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__________(А)</a:t>
                      </a:r>
                      <a:endParaRPr lang="ru-RU" sz="1600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600" i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В. И. Чуйков</a:t>
                      </a:r>
                      <a:endParaRPr lang="ru-RU" sz="1600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42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600" i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Тегеранская конференция</a:t>
                      </a:r>
                      <a:endParaRPr lang="ru-RU" sz="1600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600" i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__________(Б)</a:t>
                      </a:r>
                      <a:endParaRPr lang="ru-RU" sz="1600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600" i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__________(В)</a:t>
                      </a:r>
                      <a:endParaRPr lang="ru-RU" sz="1600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27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600" i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__________(Г)</a:t>
                      </a:r>
                      <a:endParaRPr lang="ru-RU" sz="1600" i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600" i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январь—февраль 1945 г.</a:t>
                      </a:r>
                      <a:endParaRPr lang="ru-RU" sz="1600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600" i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Г. К. Жуков</a:t>
                      </a:r>
                      <a:endParaRPr lang="ru-RU" sz="1600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0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600" i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штурм Берлина</a:t>
                      </a:r>
                      <a:endParaRPr lang="ru-RU" sz="1600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600" i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__________(Д)</a:t>
                      </a:r>
                      <a:endParaRPr lang="ru-RU" sz="1600" i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600" i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__________(Е)</a:t>
                      </a:r>
                      <a:endParaRPr lang="ru-RU" sz="1600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210207" y="4303455"/>
            <a:ext cx="590681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38125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Пропущенные элементы:</a:t>
            </a:r>
            <a:endParaRPr lang="ru-RU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23812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ноябрь—декабрь 1943 г.</a:t>
            </a:r>
            <a:endParaRPr lang="ru-RU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23812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Висло-Одерская операция</a:t>
            </a:r>
            <a:endParaRPr lang="ru-RU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23812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июль 1942 г.—2 февраля 1943 г.</a:t>
            </a:r>
            <a:endParaRPr lang="ru-RU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23812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 апрель—май 1945 г.</a:t>
            </a:r>
            <a:endParaRPr lang="ru-RU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23812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5) И. В. Сталин, Ф. Д. Рузвельт, У. Черчилль</a:t>
            </a:r>
            <a:endParaRPr lang="ru-RU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23812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6) июнь—август 1944 г.</a:t>
            </a:r>
            <a:endParaRPr lang="ru-RU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23812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7) 9 августа—2 сентября 1945 г.</a:t>
            </a:r>
            <a:endParaRPr lang="ru-RU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23812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8) И. С. Конев</a:t>
            </a:r>
            <a:endParaRPr lang="ru-RU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23812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9) Ясско-Кишинёвская операция</a:t>
            </a:r>
            <a:endParaRPr lang="ru-RU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4235668" y="4760310"/>
          <a:ext cx="4487922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7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79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79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79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7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79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Задание 12         2б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8883" y="1405212"/>
            <a:ext cx="8597461" cy="4351338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Прочитайте отрывок из воспоминаний маршала К.К. Рокоссовского и укажите, о какой битве идет речь.</a:t>
            </a:r>
          </a:p>
          <a:p>
            <a:pPr algn="ctr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300" b="1" dirty="0"/>
              <a:t>«</a:t>
            </a:r>
            <a:r>
              <a:rPr lang="ru-RU" sz="2300" b="1" i="1" dirty="0">
                <a:latin typeface="Times New Roman" pitchFamily="18" charset="0"/>
                <a:cs typeface="Times New Roman" pitchFamily="18" charset="0"/>
              </a:rPr>
              <a:t>Утром 1 февраля огненная буря обрушилась на позиции врага. Нам с наблюдательного пункта было видно, как весь передний край его обороны потонул в разрывах снарядов и мин. По артиллерийским позициям в глубине обороны бомбовые удары наносила авиация. Канонада грохотала долго. Наконец она стихла. И тотчас во многих местах над еще дымившейся черной землей затрепетали белые флаги. Появлялись они стихийно, помимо воли немецкого командования, и потому получалось, что на одном участке немцы сдавались, бросая оружие, а на другом еще продолжали драться. В отдельных местах бой шел еще сутки. Только утром 2 февраля остатки окруженной северной группы стали сдаваться в массовом порядке, и опять это происходило помимо воли фашистского командования. Окруженная группировка противника прекратила свое существование».</a:t>
            </a:r>
          </a:p>
          <a:p>
            <a:endParaRPr lang="ru-RU" dirty="0"/>
          </a:p>
          <a:p>
            <a:pPr>
              <a:buNone/>
            </a:pPr>
            <a:r>
              <a:rPr lang="ru-RU" sz="3000" dirty="0">
                <a:latin typeface="Arial Black" pitchFamily="34" charset="0"/>
                <a:cs typeface="Times New Roman" pitchFamily="18" charset="0"/>
              </a:rPr>
              <a:t>Ответ: Сталинградская битва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hist.reshuege.ru/get_file?id=875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6368" y="2013047"/>
            <a:ext cx="4009204" cy="4103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Задание 13       1б.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97119" y="1394701"/>
            <a:ext cx="7886700" cy="4351338"/>
          </a:xfrm>
        </p:spPr>
        <p:txBody>
          <a:bodyPr/>
          <a:lstStyle/>
          <a:p>
            <a:pPr>
              <a:buNone/>
            </a:pPr>
            <a:r>
              <a:rPr lang="ru-RU" dirty="0"/>
              <a:t> 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Рассмотрите схему и выполните задания</a:t>
            </a: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918842" y="2080340"/>
            <a:ext cx="4078013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3812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Укажите название города, обозначенного на схеме цифрой «1».</a:t>
            </a:r>
          </a:p>
          <a:p>
            <a:pPr marL="0" marR="0" lvl="0" indent="23812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3812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Ответ: Сталинград</a:t>
            </a:r>
          </a:p>
          <a:p>
            <a:pPr marL="0" marR="0" lvl="0" indent="23812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23812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3812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Задание 14         1б.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0692" y="1373680"/>
            <a:ext cx="7886700" cy="4351338"/>
          </a:xfrm>
        </p:spPr>
        <p:txBody>
          <a:bodyPr/>
          <a:lstStyle/>
          <a:p>
            <a:pPr>
              <a:buNone/>
            </a:pPr>
            <a:r>
              <a:rPr lang="ru-RU" dirty="0"/>
              <a:t>    </a:t>
            </a:r>
            <a:r>
              <a:rPr lang="ru-RU" sz="2400" b="1" dirty="0"/>
              <a:t>Рассмотрите схему и выполните задание</a:t>
            </a:r>
          </a:p>
        </p:txBody>
      </p:sp>
      <p:pic>
        <p:nvPicPr>
          <p:cNvPr id="4" name="Рисунок 3" descr="http://hist.reshuege.ru/get_file?id=875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7862" y="1876414"/>
            <a:ext cx="4009204" cy="4103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4519449" y="2193752"/>
            <a:ext cx="4361792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3812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Укажите название города, обозначенного на схеме цифрой «2», в районе которого произошло соединение войск двух фронтов Красной армии.</a:t>
            </a:r>
          </a:p>
          <a:p>
            <a:pPr marL="0" marR="0" lvl="0" indent="23812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23812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3812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cs typeface="Times New Roman" pitchFamily="18" charset="0"/>
              </a:rPr>
              <a:t>Ответ:Калач-на-Дону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Задание 15           1б.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744263" y="1373680"/>
            <a:ext cx="7886700" cy="435133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Рассмотрите схему и выполните задание</a:t>
            </a:r>
          </a:p>
        </p:txBody>
      </p:sp>
      <p:pic>
        <p:nvPicPr>
          <p:cNvPr id="6" name="Рисунок 5" descr="http://hist.reshuege.ru/get_file?id=875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903" y="2013049"/>
            <a:ext cx="4009204" cy="4103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419600" y="2546921"/>
            <a:ext cx="47244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Укажите название периода в ходе войны, начало которому положили события, обозначенные на схеме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Arial Black" pitchFamily="34" charset="0"/>
                <a:cs typeface="Times New Roman" pitchFamily="18" charset="0"/>
              </a:rPr>
              <a:t>Ответ: Коренной перелом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Задание 16         2б.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55078" y="1447252"/>
            <a:ext cx="3886200" cy="4228334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ru-RU" dirty="0"/>
              <a:t>О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361793" y="1342148"/>
            <a:ext cx="4614041" cy="4680279"/>
          </a:xfrm>
        </p:spPr>
        <p:txBody>
          <a:bodyPr>
            <a:normAutofit fontScale="32500" lnSpcReduction="20000"/>
          </a:bodyPr>
          <a:lstStyle/>
          <a:p>
            <a:r>
              <a:rPr lang="ru-RU" sz="4900" b="1" dirty="0">
                <a:latin typeface="Times New Roman" pitchFamily="18" charset="0"/>
                <a:cs typeface="Times New Roman" pitchFamily="18" charset="0"/>
              </a:rPr>
              <a:t>Какие суждения, относящиеся к событиям, обозначенным на схеме, являются верными? Выберите три суждения из шести предложенных. Запишите в таблицу цифры, под которыми они указаны.</a:t>
            </a:r>
          </a:p>
          <a:p>
            <a:pPr>
              <a:buNone/>
            </a:pP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900" i="1" dirty="0">
                <a:latin typeface="Times New Roman" pitchFamily="18" charset="0"/>
                <a:cs typeface="Times New Roman" pitchFamily="18" charset="0"/>
              </a:rPr>
              <a:t>1) На схеме обозначены боевые действия до конца 1943 г.</a:t>
            </a:r>
          </a:p>
          <a:p>
            <a:r>
              <a:rPr lang="ru-RU" sz="4900" i="1" dirty="0">
                <a:latin typeface="Times New Roman" pitchFamily="18" charset="0"/>
                <a:cs typeface="Times New Roman" pitchFamily="18" charset="0"/>
              </a:rPr>
              <a:t>2) События, обозначенные на схеме, явились первым наступлением Красной армии в ходе Великой Отечественной войны.</a:t>
            </a:r>
          </a:p>
          <a:p>
            <a:r>
              <a:rPr lang="ru-RU" sz="4900" i="1" dirty="0">
                <a:latin typeface="Times New Roman" pitchFamily="18" charset="0"/>
                <a:cs typeface="Times New Roman" pitchFamily="18" charset="0"/>
              </a:rPr>
              <a:t>3) На схеме обозначены боевые действия Крас­ной армии в ходе операции «Уран».</a:t>
            </a:r>
          </a:p>
          <a:p>
            <a:r>
              <a:rPr lang="ru-RU" sz="4900" i="1" dirty="0">
                <a:latin typeface="Times New Roman" pitchFamily="18" charset="0"/>
                <a:cs typeface="Times New Roman" pitchFamily="18" charset="0"/>
              </a:rPr>
              <a:t>4) Участником событий, обозначенных на схеме, являлся К. К. Рокоссовский.</a:t>
            </a:r>
          </a:p>
          <a:p>
            <a:r>
              <a:rPr lang="ru-RU" sz="4900" i="1" dirty="0">
                <a:latin typeface="Times New Roman" pitchFamily="18" charset="0"/>
                <a:cs typeface="Times New Roman" pitchFamily="18" charset="0"/>
              </a:rPr>
              <a:t>5) В кольце окружения, обозначенном на схеме, оказалось более 2 </a:t>
            </a:r>
            <a:r>
              <a:rPr lang="ru-RU" sz="4900" i="1" dirty="0" err="1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4900" i="1" dirty="0">
                <a:latin typeface="Times New Roman" pitchFamily="18" charset="0"/>
                <a:cs typeface="Times New Roman" pitchFamily="18" charset="0"/>
              </a:rPr>
              <a:t> немецких солдат.</a:t>
            </a:r>
          </a:p>
          <a:p>
            <a:r>
              <a:rPr lang="ru-RU" sz="4900" i="1" dirty="0">
                <a:latin typeface="Times New Roman" pitchFamily="18" charset="0"/>
                <a:cs typeface="Times New Roman" pitchFamily="18" charset="0"/>
              </a:rPr>
              <a:t>6) События, обозначенные на схеме стрелками, начались в ноябре 1942 г.</a:t>
            </a:r>
          </a:p>
          <a:p>
            <a:endParaRPr lang="ru-RU" dirty="0"/>
          </a:p>
        </p:txBody>
      </p:sp>
      <p:pic>
        <p:nvPicPr>
          <p:cNvPr id="4" name="Рисунок 3" descr="http://hist.reshuege.ru/get_file?id=875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5311" y="1587379"/>
            <a:ext cx="4009204" cy="4103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768662" y="5517932"/>
            <a:ext cx="2175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Arial Black" pitchFamily="34" charset="0"/>
                <a:cs typeface="Times New Roman" pitchFamily="18" charset="0"/>
              </a:rPr>
              <a:t>Ответ: 3,4,6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Задание 18          1б.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91713" y="1205514"/>
            <a:ext cx="7886700" cy="43513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Рассмотрите изображение и выполните задание</a:t>
            </a:r>
          </a:p>
        </p:txBody>
      </p:sp>
      <p:pic>
        <p:nvPicPr>
          <p:cNvPr id="5" name="Рисунок 4" descr="http://hist.reshuege.ru/get_file?id=1781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193" y="1890710"/>
            <a:ext cx="38100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246179" y="1589500"/>
            <a:ext cx="4687614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3812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Какие суждения о данном изображении являются верными? Выберите два суждения из пяти предложенных. Запишите в ответ цифры, под которыми они указаны.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381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381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Представленная на изображении монета была выпущена в 1965 г.</a:t>
            </a:r>
            <a:endParaRPr kumimoji="0" lang="ru-RU" sz="1600" b="1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381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Изображённый на монете памятник находится в Москве.</a:t>
            </a:r>
            <a:endParaRPr kumimoji="0" lang="ru-RU" sz="1600" b="1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381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Автор изображённого на монете памятника – М.М. </a:t>
            </a:r>
            <a:r>
              <a:rPr kumimoji="0" lang="ru-RU" sz="1600" b="1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Антокольский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600" b="1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381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 Одним из элементов изображённого на монете памятника является поверженная фашистская символика.</a:t>
            </a:r>
          </a:p>
          <a:p>
            <a:pPr marL="0" marR="0" lvl="0" indent="2381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5) Изображённый на монете памятник посвящён выдающемуся советскому военачальнику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4400" y="5318235"/>
            <a:ext cx="18678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Arial Black" pitchFamily="34" charset="0"/>
                <a:cs typeface="Times New Roman" pitchFamily="18" charset="0"/>
              </a:rPr>
              <a:t>Ответ: 1,4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Задание 19            1б.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81701" y="1710011"/>
            <a:ext cx="3886200" cy="43513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Какой монумент был создан тем же скульптором, авторству которого  принадлежит памятник на монете?</a:t>
            </a:r>
          </a:p>
          <a:p>
            <a:pPr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sz="2400" dirty="0">
                <a:latin typeface="Arial Black" pitchFamily="34" charset="0"/>
                <a:cs typeface="Times New Roman" pitchFamily="18" charset="0"/>
              </a:rPr>
              <a:t>Ответ: 3</a:t>
            </a:r>
          </a:p>
          <a:p>
            <a:pPr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http://hist.reshuege.ru/get_file?id=17817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799" y="1658800"/>
            <a:ext cx="4309241" cy="4416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2468" y="365126"/>
            <a:ext cx="7022881" cy="1325563"/>
          </a:xfrm>
        </p:spPr>
        <p:txBody>
          <a:bodyPr/>
          <a:lstStyle/>
          <a:p>
            <a:r>
              <a:rPr lang="ru-RU" dirty="0"/>
              <a:t>Задание №1         1б.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Расположите в хронологической последовательности исторические события</a:t>
            </a:r>
          </a:p>
          <a:p>
            <a:pPr marL="514350" indent="-514350">
              <a:buAutoNum type="arabicParenR"/>
            </a:pPr>
            <a:r>
              <a:rPr lang="ru-RU" i="1" dirty="0">
                <a:latin typeface="Times New Roman" pitchFamily="18" charset="0"/>
                <a:cs typeface="Times New Roman" pitchFamily="18" charset="0"/>
              </a:rPr>
              <a:t>Наступление советских войск под Сталинградом</a:t>
            </a:r>
          </a:p>
          <a:p>
            <a:pPr marL="514350" indent="-514350">
              <a:buAutoNum type="arabicParenR"/>
            </a:pPr>
            <a:r>
              <a:rPr lang="ru-RU" i="1" dirty="0">
                <a:latin typeface="Times New Roman" pitchFamily="18" charset="0"/>
                <a:cs typeface="Times New Roman" pitchFamily="18" charset="0"/>
              </a:rPr>
              <a:t>Приказ № 227 «Ни шагу назад»)</a:t>
            </a:r>
          </a:p>
          <a:p>
            <a:pPr marL="514350" indent="-514350">
              <a:buAutoNum type="arabicParenR"/>
            </a:pPr>
            <a:r>
              <a:rPr lang="ru-RU" i="1" dirty="0">
                <a:latin typeface="Times New Roman" pitchFamily="18" charset="0"/>
                <a:cs typeface="Times New Roman" pitchFamily="18" charset="0"/>
              </a:rPr>
              <a:t>Начало контрнаступления советских войск под Москвой</a:t>
            </a:r>
          </a:p>
          <a:p>
            <a:pPr marL="514350" indent="-514350">
              <a:buNone/>
            </a:pPr>
            <a:r>
              <a:rPr lang="ru-RU" i="1" dirty="0">
                <a:latin typeface="Arial Black" pitchFamily="34" charset="0"/>
              </a:rPr>
              <a:t>Ответ: 3 2 1</a:t>
            </a:r>
            <a:endParaRPr lang="en-US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574479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Задание 20        2б.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2248" y="1310617"/>
            <a:ext cx="8713076" cy="5300389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   Укажите названия войны и битвы, о которых говорится в документе. Назовите          месяц и год, к которому относится данное воспоминание.</a:t>
            </a:r>
          </a:p>
          <a:p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«Из шипящего репродуктора раздался зычный голос Левитана и шумно разнёсся над притихшей площадью... Впервые за прошедшие полгода перечислял города, которые мы не оставили, а взяли обратно... Левитан называл цифры захваченных пленных, военных трофеев, сообщал число километров, на которое немцев отогнали от [столицы]. Я слушала и не верила ушам. Счастье, невыразимая радость заливала меня... слёзы радости текли из глаз...</a:t>
            </a:r>
          </a:p>
          <a:p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Счастье было не просто в успехах нашей армии, а главным образом в том, что... выжила, не истощилась в страшной многомесячной битве с врагом, нашла силы при тридцатиградусном морозе в открытых полях... разгромить... В этом была первая близкая, робкая надежда на возможность победы... бесконечная гордость за наших солдат, молодых офицеров и генералов... В этот момент счастья странным образом забылись поражения первых месяцев... Так целый месяц мы жили в атмосфере великого праздника».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Ответ: Великая Отечественная война;  Московская; декабрь 1941 г.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Задание 21           2б.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8140" y="1247555"/>
            <a:ext cx="7886700" cy="5300389"/>
          </a:xfrm>
        </p:spPr>
        <p:txBody>
          <a:bodyPr/>
          <a:lstStyle/>
          <a:p>
            <a:pPr algn="ctr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 основе текста и знаний по истории укажите не менее трёх причин победы в указанной битве.</a:t>
            </a:r>
          </a:p>
          <a:p>
            <a:pPr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Ответ:</a:t>
            </a:r>
          </a:p>
          <a:p>
            <a:pPr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- беспримерное мужество и жертвенность, массовый героизм советских солдат и офицеров;</a:t>
            </a:r>
          </a:p>
          <a:p>
            <a:pPr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- активная помощь фронту со стороны гражданского населения;</a:t>
            </a:r>
          </a:p>
          <a:p>
            <a:pPr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- переброска свежих дивизий с Дальнего Востока;</a:t>
            </a:r>
          </a:p>
          <a:p>
            <a:pPr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- сопротивление врагу на оккупированных территориях, развитие партизанского движения.</a:t>
            </a:r>
          </a:p>
          <a:p>
            <a:endParaRPr lang="ru-RU" dirty="0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3753" y="196960"/>
            <a:ext cx="7886700" cy="1325563"/>
          </a:xfrm>
        </p:spPr>
        <p:txBody>
          <a:bodyPr/>
          <a:lstStyle/>
          <a:p>
            <a:r>
              <a:rPr lang="ru-RU" dirty="0"/>
              <a:t>     Задание 22        2б.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60181" y="1583887"/>
            <a:ext cx="7886700" cy="435133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 В 1943 г. Красная армия добилась существенных успехов, определивших её стратегическое превосходство. Назовите не менее трёх значительных военных успехов Красной армии в указанный период, приведших к данному результату.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latin typeface="Arial Black" pitchFamily="34" charset="0"/>
                <a:cs typeface="Times New Roman" pitchFamily="18" charset="0"/>
              </a:rPr>
              <a:t>Ответ: </a:t>
            </a:r>
          </a:p>
          <a:p>
            <a:r>
              <a:rPr lang="ru-RU" sz="2000" b="1" dirty="0">
                <a:latin typeface="Arial Black" pitchFamily="34" charset="0"/>
                <a:cs typeface="Times New Roman" pitchFamily="18" charset="0"/>
              </a:rPr>
              <a:t>1) проведение операции «Кольцо», которая привела к сдаче в плен окруженной под Сталинградом группировки немецких войск во главе с Паулюсом. В результате завершился разгром немцев в Сталинградской битве;</a:t>
            </a:r>
          </a:p>
          <a:p>
            <a:r>
              <a:rPr lang="ru-RU" sz="2000" b="1" dirty="0">
                <a:latin typeface="Arial Black" pitchFamily="34" charset="0"/>
                <a:cs typeface="Times New Roman" pitchFamily="18" charset="0"/>
              </a:rPr>
              <a:t>2) победа РККА в Курской битве;</a:t>
            </a:r>
          </a:p>
          <a:p>
            <a:r>
              <a:rPr lang="ru-RU" sz="2000" b="1" dirty="0">
                <a:latin typeface="Arial Black" pitchFamily="34" charset="0"/>
                <a:cs typeface="Times New Roman" pitchFamily="18" charset="0"/>
              </a:rPr>
              <a:t>3) победа РККА в битве за Днепр и освобождение Киева.</a:t>
            </a:r>
          </a:p>
          <a:p>
            <a:pPr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Задание 23         3б.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 ходе Второй мировой войны Великобритания объявила войну Германии в 1939 г., а США – в 1941 г. Тем не менее с момента начала Великой Отечественной войны СССР долгое время добивался открытия Второго фронта союзниками в Западной Европе. Назовите конференцию «Большой тройки», в ходе которой удалось добиться решения этого вопроса. Назовите две причины отказа союзников от предложения СССР открыть Второй фронт в Европе до этой конференции.</a:t>
            </a:r>
          </a:p>
        </p:txBody>
      </p:sp>
    </p:spTree>
  </p:cSld>
  <p:clrMapOvr>
    <a:masterClrMapping/>
  </p:clrMapOvr>
  <p:transition>
    <p:pull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Ответ: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dirty="0">
                <a:latin typeface="Arial Black" pitchFamily="34" charset="0"/>
                <a:cs typeface="Times New Roman" pitchFamily="18" charset="0"/>
              </a:rPr>
              <a:t>Тегеранская конференция, 28 ноября-1 декабря 1943 г.</a:t>
            </a:r>
          </a:p>
          <a:p>
            <a:r>
              <a:rPr lang="ru-RU" sz="1800" dirty="0">
                <a:latin typeface="Arial Black" pitchFamily="34" charset="0"/>
                <a:cs typeface="Times New Roman" pitchFamily="18" charset="0"/>
              </a:rPr>
              <a:t>Причины:</a:t>
            </a:r>
          </a:p>
          <a:p>
            <a:pPr>
              <a:buNone/>
            </a:pPr>
            <a:r>
              <a:rPr lang="ru-RU" sz="1800" dirty="0">
                <a:latin typeface="Arial Black" pitchFamily="34" charset="0"/>
                <a:cs typeface="Times New Roman" pitchFamily="18" charset="0"/>
              </a:rPr>
              <a:t>  - в конце 1941 г. атака японских ВВС на американскую военную базу в </a:t>
            </a:r>
            <a:r>
              <a:rPr lang="ru-RU" sz="1800" dirty="0" err="1">
                <a:latin typeface="Arial Black" pitchFamily="34" charset="0"/>
                <a:cs typeface="Times New Roman" pitchFamily="18" charset="0"/>
              </a:rPr>
              <a:t>Перл-Харборе</a:t>
            </a:r>
            <a:r>
              <a:rPr lang="ru-RU" sz="1800" dirty="0">
                <a:latin typeface="Arial Black" pitchFamily="34" charset="0"/>
                <a:cs typeface="Times New Roman" pitchFamily="18" charset="0"/>
              </a:rPr>
              <a:t> заставила США сосредоточить усилие американской армии на войне с Японией</a:t>
            </a:r>
          </a:p>
          <a:p>
            <a:pPr>
              <a:buNone/>
            </a:pPr>
            <a:r>
              <a:rPr lang="ru-RU" sz="1800" dirty="0">
                <a:latin typeface="Arial Black" pitchFamily="34" charset="0"/>
                <a:cs typeface="Times New Roman" pitchFamily="18" charset="0"/>
              </a:rPr>
              <a:t>- Существовало идеологическое противоречие между союзниками, поэтому Англия и США были заинтересованы в ослаблении как Германии, так и СССР. Когда падение Германии стало неизбежным, наметились определенные сдвиги в процессе открытия Второго фронта.</a:t>
            </a:r>
          </a:p>
        </p:txBody>
      </p:sp>
    </p:spTree>
  </p:cSld>
  <p:clrMapOvr>
    <a:masterClrMapping/>
  </p:clrMapOvr>
  <p:transition>
    <p:pull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Задание 24         4 б.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1513490"/>
            <a:ext cx="8200040" cy="4663473"/>
          </a:xfrm>
        </p:spPr>
        <p:txBody>
          <a:bodyPr>
            <a:normAutofit fontScale="55000" lnSpcReduction="20000"/>
          </a:bodyPr>
          <a:lstStyle/>
          <a:p>
            <a:pPr algn="just"/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В исторической науке существуют дискуссионные проблемы, по которым высказываются различные, часто противоречивые точки зрения. Ниже приведена одна из спорных точек зрения, существующих в исторической науке: </a:t>
            </a:r>
          </a:p>
          <a:p>
            <a:pPr algn="just"/>
            <a:r>
              <a:rPr lang="ru-RU" sz="2900" b="1" i="1" dirty="0">
                <a:latin typeface="Times New Roman" pitchFamily="18" charset="0"/>
                <a:cs typeface="Times New Roman" pitchFamily="18" charset="0"/>
              </a:rPr>
              <a:t>«Руководство И.В. Сталина СССР в довоенный и в военный период было важнейшим фактором победы советского народа в Великой Отечественной войне»</a:t>
            </a:r>
            <a:endParaRPr lang="ru-RU" sz="29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Используя исторические знания, приведите два аргумента, которыми можно подтвердить данную точку зрения, и два аргумента, которыми можно опровергнуть её. При изложении аргументов обязательно используйте исторические факты.</a:t>
            </a:r>
          </a:p>
          <a:p>
            <a:pPr algn="just"/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Ответ запишите в следующем виде. 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Аргументы в подтверждение: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1) …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2) …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Аргументы в опровержение: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1) …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2) …</a:t>
            </a:r>
          </a:p>
          <a:p>
            <a:endParaRPr lang="ru-RU" dirty="0"/>
          </a:p>
        </p:txBody>
      </p:sp>
    </p:spTree>
  </p:cSld>
  <p:clrMapOvr>
    <a:masterClrMapping/>
  </p:clrMapOvr>
  <p:transition>
    <p:pull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0388" y="196961"/>
            <a:ext cx="7886700" cy="1325563"/>
          </a:xfrm>
        </p:spPr>
        <p:txBody>
          <a:bodyPr/>
          <a:lstStyle/>
          <a:p>
            <a:r>
              <a:rPr lang="ru-RU" dirty="0"/>
              <a:t>     Ответ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1434" y="1145627"/>
            <a:ext cx="8324194" cy="5276194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dirty="0"/>
              <a:t>1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4000" b="1" dirty="0">
                <a:latin typeface="Arial Black" pitchFamily="34" charset="0"/>
                <a:cs typeface="Times New Roman" pitchFamily="18" charset="0"/>
              </a:rPr>
              <a:t>1.  В подтверждение:</a:t>
            </a:r>
          </a:p>
          <a:p>
            <a:pPr>
              <a:buNone/>
            </a:pPr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— в немалой степени благодаря Сталину, его высокому авторитету и постоянному труду, удалось мобилизовать все силы тыла и фронта для победы (Сталин возглавлял Государственный Комитет Обороны, обеспечивший мобилизацию страны на победу);</a:t>
            </a:r>
          </a:p>
          <a:p>
            <a:pPr>
              <a:buNone/>
            </a:pPr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— Сталин, занимая пост Верховного Главнокомандующего, лично участвовал в разработке всех крупных военных операций, особенно его роль возросла с 1943 г., поэтому военные операции 1944 г. вошли в историю как «десять сталинских ударов»;</a:t>
            </a:r>
          </a:p>
          <a:p>
            <a:pPr>
              <a:buNone/>
            </a:pPr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— благодаря жёстким и даже жестоким мерам Сталин смог сохранить порядок в армии и в тылу (например, приказ 227 «Ни шагу назад!»);</a:t>
            </a:r>
          </a:p>
          <a:p>
            <a:pPr>
              <a:buNone/>
            </a:pPr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— личным примером и умелым использованием пропаганды Сталин внушал народу уверенность в победе, способствовал подъёму народного духа (отказался покидать Москву осенью 1941 г.);</a:t>
            </a:r>
          </a:p>
          <a:p>
            <a:pPr>
              <a:buNone/>
            </a:pPr>
            <a:r>
              <a:rPr lang="ru-RU" sz="4000" b="1" dirty="0">
                <a:latin typeface="Arial Black" pitchFamily="34" charset="0"/>
                <a:cs typeface="Times New Roman" pitchFamily="18" charset="0"/>
              </a:rPr>
              <a:t>2. В опровержение:</a:t>
            </a:r>
          </a:p>
          <a:p>
            <a:pPr>
              <a:buNone/>
            </a:pPr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— довоенные сталинские репрессии были одним из факторов неудач лета 1941 г.: в их результате был ослаблен кадровый состав армии, репрессии стали одной из причин поддержки неприятеля со стороны части населения («</a:t>
            </a:r>
            <a:r>
              <a:rPr lang="ru-RU" sz="3400" b="1" dirty="0" err="1">
                <a:latin typeface="Times New Roman" pitchFamily="18" charset="0"/>
                <a:cs typeface="Times New Roman" pitchFamily="18" charset="0"/>
              </a:rPr>
              <a:t>власовцы</a:t>
            </a:r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»);</a:t>
            </a:r>
          </a:p>
          <a:p>
            <a:pPr>
              <a:buNone/>
            </a:pPr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— игнорирование Сталиным данных разведки перед началом войны обеспечило немцам фактор внезапности при нападении на СССР и сковывало инициативу советских командиров, имевших приказ не «поддаваться на провокации»;</a:t>
            </a:r>
          </a:p>
          <a:p>
            <a:pPr>
              <a:buNone/>
            </a:pPr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— в начале войны непрофессиональное вмешательство Сталина в планирование военных операций вело к росту неоправданных жертв. Примером может служить битва под Киевом;</a:t>
            </a:r>
          </a:p>
          <a:p>
            <a:pPr>
              <a:buNone/>
            </a:pPr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— от Сталина исходил ряд жестоких и несправедливых мер, увеличивавших число жертв, например, отношение к советским военнопленным как к предателям Родины.</a:t>
            </a:r>
          </a:p>
          <a:p>
            <a:endParaRPr lang="ru-RU" dirty="0"/>
          </a:p>
        </p:txBody>
      </p:sp>
    </p:spTree>
  </p:cSld>
  <p:clrMapOvr>
    <a:masterClrMapping/>
  </p:clrMapOvr>
  <p:transition>
    <p:pull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Задание 25       11б.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Вам необходимо написать историческое сочинение по одному из периодов истории Великой Отечественной войны.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Arial Black" pitchFamily="34" charset="0"/>
                <a:cs typeface="Times New Roman" pitchFamily="18" charset="0"/>
              </a:rPr>
              <a:t>1) июнь 1941 г. – ноябрь 1942 г.;</a:t>
            </a:r>
          </a:p>
          <a:p>
            <a:r>
              <a:rPr lang="ru-RU" sz="2400" dirty="0">
                <a:latin typeface="Arial Black" pitchFamily="34" charset="0"/>
                <a:cs typeface="Times New Roman" pitchFamily="18" charset="0"/>
              </a:rPr>
              <a:t>2) ноябрь 1942 г. – декабрь 1943;</a:t>
            </a:r>
          </a:p>
          <a:p>
            <a:r>
              <a:rPr lang="ru-RU" sz="2400" dirty="0">
                <a:latin typeface="Arial Black" pitchFamily="34" charset="0"/>
                <a:cs typeface="Times New Roman" pitchFamily="18" charset="0"/>
              </a:rPr>
              <a:t>3) январь 1944 г. – май 1945 г.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Система оценивания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42 б. - 34б – 5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33 б. – 28 б. – 4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27 б. – 24 б. - 3</a:t>
            </a:r>
          </a:p>
        </p:txBody>
      </p:sp>
    </p:spTree>
  </p:cSld>
  <p:clrMapOvr>
    <a:masterClrMapping/>
  </p:clrMapOvr>
  <p:transition>
    <p:pull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Рефлексия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/>
              <a:t>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Запишите на листке бумаги одно предложение характеризующее ваше отношение к этому уроку </a:t>
            </a:r>
          </a:p>
        </p:txBody>
      </p:sp>
    </p:spTree>
  </p:cSld>
  <p:clrMapOvr>
    <a:masterClrMapping/>
  </p:clrMapOvr>
  <p:transition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Задание 2         2б.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2733" y="1373680"/>
            <a:ext cx="7886700" cy="3429548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/>
              <a:t>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Установите соответствие между событиями и годами: к каждой позиции первого столбца подберите соответствующую позицию из второго</a:t>
            </a:r>
          </a:p>
          <a:p>
            <a:pPr>
              <a:buNone/>
            </a:pPr>
            <a:r>
              <a:rPr lang="ru-RU" dirty="0"/>
              <a:t>   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события                                         годы</a:t>
            </a:r>
          </a:p>
          <a:p>
            <a:pPr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А)</a:t>
            </a: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 Окончательное снятие блокады Ленинграда               1)1943 г.</a:t>
            </a:r>
          </a:p>
          <a:p>
            <a:pPr>
              <a:buNone/>
            </a:pP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Б) Военный парад на Красной площади в Москве             2)1945</a:t>
            </a:r>
          </a:p>
          <a:p>
            <a:pPr>
              <a:buNone/>
            </a:pP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В) Курская битва                                                                  3)1944</a:t>
            </a:r>
          </a:p>
          <a:p>
            <a:pPr>
              <a:buNone/>
            </a:pP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Г) Берлинская операция                                                       4)1941</a:t>
            </a:r>
          </a:p>
          <a:p>
            <a:pPr>
              <a:buNone/>
            </a:pP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5) 1942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439917" y="4888187"/>
          <a:ext cx="6096000" cy="736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Г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Задание 3            2б.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Ниже приведен список терминов (названий). Все они за исключением двух относятся к 1941 г</a:t>
            </a:r>
          </a:p>
          <a:p>
            <a:pPr>
              <a:buNone/>
            </a:pPr>
            <a:r>
              <a:rPr lang="ru-RU" i="1" dirty="0">
                <a:latin typeface="Times New Roman" pitchFamily="18" charset="0"/>
                <a:cs typeface="Times New Roman" pitchFamily="18" charset="0"/>
              </a:rPr>
              <a:t>1)Панфиловцы; 2)Брест; 3) Прохоровка; </a:t>
            </a:r>
          </a:p>
          <a:p>
            <a:pPr>
              <a:buNone/>
            </a:pPr>
            <a:r>
              <a:rPr lang="ru-RU" i="1" dirty="0">
                <a:latin typeface="Times New Roman" pitchFamily="18" charset="0"/>
                <a:cs typeface="Times New Roman" pitchFamily="18" charset="0"/>
              </a:rPr>
              <a:t>4) Второй фронт; 4) «Тайфун»; 5) Гастелло; </a:t>
            </a:r>
          </a:p>
          <a:p>
            <a:pPr>
              <a:buNone/>
            </a:pPr>
            <a:r>
              <a:rPr lang="ru-RU" i="1" dirty="0">
                <a:latin typeface="Times New Roman" pitchFamily="18" charset="0"/>
                <a:cs typeface="Times New Roman" pitchFamily="18" charset="0"/>
              </a:rPr>
              <a:t>6) «Катюша» </a:t>
            </a:r>
            <a:r>
              <a:rPr lang="ru-RU" dirty="0"/>
              <a:t>.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>
                <a:latin typeface="Arial Black" pitchFamily="34" charset="0"/>
              </a:rPr>
              <a:t>Ответ: 3,4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Задание 4             1б.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Запишите пропущенное слово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_______________ - истребление европейских евреев и других народов  германскими нацистами. 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>
                <a:latin typeface="Arial Black" pitchFamily="34" charset="0"/>
              </a:rPr>
              <a:t>Ответ:  Холокост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Задание 5           2б.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39159" y="1289597"/>
            <a:ext cx="8189529" cy="411272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Установите соответствие между процессами(явлениями, событиями) и фактами относящимися к этим процессам (явлениям, событиям): к каждой позиции первого столбца подберите соответствующую позицию из второго столбца.</a:t>
            </a:r>
          </a:p>
          <a:p>
            <a:pPr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ПРОЦЕССЫ                                                   ФАКТЫ</a:t>
            </a:r>
          </a:p>
          <a:p>
            <a:pPr>
              <a:buNone/>
            </a:pP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А) Блокада Ленинграда                                            1) Операция «Багратион»</a:t>
            </a:r>
          </a:p>
          <a:p>
            <a:pPr>
              <a:buNone/>
            </a:pP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Б) Освобождение Белоруссии                                  2) Дом Павлова</a:t>
            </a:r>
          </a:p>
          <a:p>
            <a:pPr>
              <a:buNone/>
            </a:pP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В) Сталинградская битва                                          3) «Большая тройка»</a:t>
            </a:r>
          </a:p>
          <a:p>
            <a:pPr>
              <a:buNone/>
            </a:pP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Г) Коренной перелом                                                 4) Курская битва</a:t>
            </a:r>
          </a:p>
          <a:p>
            <a:pPr>
              <a:buNone/>
            </a:pP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5) Дорога жизни</a:t>
            </a:r>
          </a:p>
          <a:p>
            <a:pPr>
              <a:buNone/>
            </a:pP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6) Форсирование Днепра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51035" y="5580117"/>
          <a:ext cx="6096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Г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1201" y="0"/>
            <a:ext cx="7886700" cy="1325563"/>
          </a:xfrm>
        </p:spPr>
        <p:txBody>
          <a:bodyPr/>
          <a:lstStyle/>
          <a:p>
            <a:r>
              <a:rPr lang="ru-RU" dirty="0"/>
              <a:t>     Задание 6          2б.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03891"/>
            <a:ext cx="9143999" cy="5707116"/>
          </a:xfrm>
        </p:spPr>
        <p:txBody>
          <a:bodyPr>
            <a:normAutofit fontScale="40000" lnSpcReduction="20000"/>
          </a:bodyPr>
          <a:lstStyle/>
          <a:p>
            <a:pPr algn="ctr">
              <a:buNone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Установите соответствие между фрагментам  исторического источника и его краткими характеристиками,     подберите две соответствующие характеристики.</a:t>
            </a:r>
          </a:p>
          <a:p>
            <a:pPr>
              <a:buNone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                               ФРАГМЕНТ ИСТОЧНИКА</a:t>
            </a:r>
          </a:p>
          <a:p>
            <a:pPr algn="just">
              <a:buNone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В 6 часов 23 июня войска 4-й армии нанесли противнику контрудар из района Жабинки. Немцы никак не ожидали этого и на ряде участков фронта были отброшены на несколько километров. Под прикрытием авиации перешла в наступление группа Гудериана. И вот на рубеже Каменец – Жабинка – </a:t>
            </a:r>
            <a:r>
              <a:rPr lang="ru-RU" sz="3800" b="1" dirty="0" err="1">
                <a:latin typeface="Times New Roman" pitchFamily="18" charset="0"/>
                <a:cs typeface="Times New Roman" pitchFamily="18" charset="0"/>
              </a:rPr>
              <a:t>Радваничи</a:t>
            </a:r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 развернулось ожесточенное встречное сражение. В него втянулись как с нашей, так и с немецкой стороны почти все танки и самолёты, предназначенные для действий на брестском направлении. Поле боя из конца в конец было усеяно пылающими боевыми машинами... Захватили несколько пленных... Это были первые пленные, взятые в полосе нашей армии. ...Бой этот вылился в своеобразный танковый поединок с несомненным преимуществом на стороне противника. У немцев и танков было больше, и авиация их поддерживала лучше. И всё-таки 30-я танковая дивизия дралась упорно, люди её вели себя геройски, и враг нёс большие потери».</a:t>
            </a:r>
          </a:p>
          <a:p>
            <a:pPr>
              <a:buNone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                          ХАРАКТЕРИСТИКИ</a:t>
            </a:r>
          </a:p>
          <a:p>
            <a:pPr indent="-72000">
              <a:lnSpc>
                <a:spcPct val="120000"/>
              </a:lnSpc>
              <a:buNone/>
            </a:pPr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1) В отрывке речь идет о войне, унесшей более 20 млн. жизней наших сограждан.</a:t>
            </a:r>
          </a:p>
          <a:p>
            <a:pPr indent="-72000">
              <a:lnSpc>
                <a:spcPct val="120000"/>
              </a:lnSpc>
              <a:buNone/>
            </a:pPr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2) В отрывке речь идет о войне, из которой Россия вышла досрочно, нарушив свои обязательства перед союзниками.</a:t>
            </a:r>
          </a:p>
          <a:p>
            <a:pPr indent="-72000">
              <a:lnSpc>
                <a:spcPct val="120000"/>
              </a:lnSpc>
              <a:buNone/>
            </a:pPr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3) В отрывке речь идет о войне, результат которой стало присоединение Крыма.</a:t>
            </a:r>
          </a:p>
          <a:p>
            <a:pPr indent="-72000">
              <a:lnSpc>
                <a:spcPct val="120000"/>
              </a:lnSpc>
              <a:buNone/>
            </a:pPr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4) В отрывке речь идет о войне, в результате которой России запрещалось иметь флот на Черном море.</a:t>
            </a:r>
          </a:p>
          <a:p>
            <a:pPr indent="-72000">
              <a:lnSpc>
                <a:spcPct val="120000"/>
              </a:lnSpc>
              <a:buNone/>
            </a:pPr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5) В отрывке речь идет о войне, в ходе которой образовалась «Большая тройка».</a:t>
            </a:r>
          </a:p>
          <a:p>
            <a:pPr indent="-72000">
              <a:lnSpc>
                <a:spcPct val="120000"/>
              </a:lnSpc>
              <a:buNone/>
            </a:pPr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6) В отрывке речь идет о войне, в ходе которой в России сменилась власть и форма правления.</a:t>
            </a:r>
          </a:p>
          <a:p>
            <a:pPr indent="-72000">
              <a:lnSpc>
                <a:spcPct val="120000"/>
              </a:lnSpc>
              <a:buNone/>
            </a:pPr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342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342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Задание 7           2б.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97119" y="1331638"/>
            <a:ext cx="8157998" cy="435133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/>
              <a:t>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Что из перечисленного относится к Коренному перелому в ходе  Великой отечественной войны? Выберите три ответа.</a:t>
            </a:r>
          </a:p>
          <a:p>
            <a:r>
              <a:rPr lang="ru-RU" sz="1800" b="1" i="1" dirty="0">
                <a:latin typeface="Times New Roman" pitchFamily="18" charset="0"/>
                <a:cs typeface="Times New Roman" pitchFamily="18" charset="0"/>
              </a:rPr>
              <a:t>1.Разгром немецких войск под Сталинградом</a:t>
            </a:r>
          </a:p>
          <a:p>
            <a:r>
              <a:rPr lang="ru-RU" sz="1800" b="1" i="1" dirty="0">
                <a:latin typeface="Times New Roman" pitchFamily="18" charset="0"/>
                <a:cs typeface="Times New Roman" pitchFamily="18" charset="0"/>
              </a:rPr>
              <a:t>2) Военный парад на Красной площади в Москве</a:t>
            </a:r>
          </a:p>
          <a:p>
            <a:r>
              <a:rPr lang="ru-RU" sz="1800" b="1" i="1" dirty="0">
                <a:latin typeface="Times New Roman" pitchFamily="18" charset="0"/>
                <a:cs typeface="Times New Roman" pitchFamily="18" charset="0"/>
              </a:rPr>
              <a:t>3)Первый победный салют</a:t>
            </a:r>
          </a:p>
          <a:p>
            <a:r>
              <a:rPr lang="ru-RU" sz="1800" b="1" i="1" dirty="0">
                <a:latin typeface="Times New Roman" pitchFamily="18" charset="0"/>
                <a:cs typeface="Times New Roman" pitchFamily="18" charset="0"/>
              </a:rPr>
              <a:t>4)Танковое сражение в районе деревни Прохоровка</a:t>
            </a:r>
          </a:p>
          <a:p>
            <a:r>
              <a:rPr lang="ru-RU" sz="1800" b="1" i="1" dirty="0">
                <a:latin typeface="Times New Roman" pitchFamily="18" charset="0"/>
                <a:cs typeface="Times New Roman" pitchFamily="18" charset="0"/>
              </a:rPr>
              <a:t>5)Оборона Брестской крепости</a:t>
            </a:r>
          </a:p>
          <a:p>
            <a:r>
              <a:rPr lang="ru-RU" sz="1800" b="1" i="1" dirty="0">
                <a:latin typeface="Times New Roman" pitchFamily="18" charset="0"/>
                <a:cs typeface="Times New Roman" pitchFamily="18" charset="0"/>
              </a:rPr>
              <a:t>6)Московская конференция представителей трёх держав</a:t>
            </a:r>
          </a:p>
          <a:p>
            <a:pPr>
              <a:buNone/>
            </a:pPr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dirty="0">
                <a:latin typeface="Arial Black" pitchFamily="34" charset="0"/>
                <a:cs typeface="Times New Roman" pitchFamily="18" charset="0"/>
              </a:rPr>
              <a:t>Ответ:1,3,4</a:t>
            </a:r>
            <a:endParaRPr lang="ru-RU" sz="3200" b="1" i="1" dirty="0">
              <a:latin typeface="Arial Black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Задание 8          2б.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5078" y="1468274"/>
            <a:ext cx="7886700" cy="435133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Заполните пропуски в данных предложениях, используя приведенный ниже список</a:t>
            </a:r>
          </a:p>
          <a:p>
            <a:pPr>
              <a:buNone/>
            </a:pP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А) Героиня обороны Москвы, Герой Российской Федерации </a:t>
            </a:r>
            <a:r>
              <a:rPr lang="ru-RU" sz="1800" i="1" dirty="0" err="1">
                <a:latin typeface="Times New Roman" pitchFamily="18" charset="0"/>
                <a:cs typeface="Times New Roman" pitchFamily="18" charset="0"/>
              </a:rPr>
              <a:t>____________была</a:t>
            </a: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 повешена немцами 29 ноября 1941 в совхозе </a:t>
            </a:r>
            <a:r>
              <a:rPr lang="ru-RU" sz="1800" i="1" dirty="0" err="1">
                <a:latin typeface="Times New Roman" pitchFamily="18" charset="0"/>
                <a:cs typeface="Times New Roman" pitchFamily="18" charset="0"/>
              </a:rPr>
              <a:t>Головково</a:t>
            </a: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i="1" dirty="0" err="1">
                <a:latin typeface="Times New Roman" pitchFamily="18" charset="0"/>
                <a:cs typeface="Times New Roman" pitchFamily="18" charset="0"/>
              </a:rPr>
              <a:t>НароФоминского</a:t>
            </a: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 района.</a:t>
            </a:r>
          </a:p>
          <a:p>
            <a:pPr>
              <a:buNone/>
            </a:pP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Б) Первый артиллерийский салют в Москве, в честь освобождения Орла и Белгорода, был дан в ____________ году.</a:t>
            </a:r>
          </a:p>
          <a:p>
            <a:pPr>
              <a:buNone/>
            </a:pP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В) Встреча наших войск с союзниками произошла на реке ____________.</a:t>
            </a:r>
          </a:p>
          <a:p>
            <a:pPr>
              <a:buNone/>
            </a:pP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Пропущенные элементы:</a:t>
            </a:r>
          </a:p>
          <a:p>
            <a:pPr>
              <a:buNone/>
            </a:pP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1) Эльба</a:t>
            </a:r>
          </a:p>
          <a:p>
            <a:pPr>
              <a:buNone/>
            </a:pP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2) Висла</a:t>
            </a:r>
          </a:p>
          <a:p>
            <a:pPr>
              <a:buNone/>
            </a:pP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3) Зоя Космодемьянская</a:t>
            </a:r>
          </a:p>
          <a:p>
            <a:pPr>
              <a:buNone/>
            </a:pP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4) Вера Волошина</a:t>
            </a:r>
          </a:p>
          <a:p>
            <a:pPr>
              <a:buNone/>
            </a:pP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5) 1945 г.</a:t>
            </a:r>
          </a:p>
          <a:p>
            <a:pPr>
              <a:buNone/>
            </a:pP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6) 1943 г.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289737" y="5170213"/>
          <a:ext cx="533925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9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797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573</TotalTime>
  <Words>2577</Words>
  <Application>Microsoft Office PowerPoint</Application>
  <PresentationFormat>Экран (4:3)</PresentationFormat>
  <Paragraphs>265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5" baseType="lpstr">
      <vt:lpstr>Arial</vt:lpstr>
      <vt:lpstr>Arial Black</vt:lpstr>
      <vt:lpstr>Calibri</vt:lpstr>
      <vt:lpstr>Times New Roman</vt:lpstr>
      <vt:lpstr>Verdana</vt:lpstr>
      <vt:lpstr>Office Theme</vt:lpstr>
      <vt:lpstr>  Великая Отечественная война.  1941-1945</vt:lpstr>
      <vt:lpstr>Задание №1         1б.</vt:lpstr>
      <vt:lpstr>     Задание 2         2б.</vt:lpstr>
      <vt:lpstr>    Задание 3            2б.</vt:lpstr>
      <vt:lpstr>     Задание 4             1б.</vt:lpstr>
      <vt:lpstr>     Задание 5           2б.</vt:lpstr>
      <vt:lpstr>     Задание 6          2б.</vt:lpstr>
      <vt:lpstr>     Задание 7           2б.</vt:lpstr>
      <vt:lpstr>     Задание 8          2б.</vt:lpstr>
      <vt:lpstr>     Задание 9           2б.</vt:lpstr>
      <vt:lpstr>    Задание 10            1б.</vt:lpstr>
      <vt:lpstr>    Задание 11       4б.        </vt:lpstr>
      <vt:lpstr>     Задание 12         2б</vt:lpstr>
      <vt:lpstr>      Задание 13       1б.</vt:lpstr>
      <vt:lpstr>      Задание 14         1б.</vt:lpstr>
      <vt:lpstr>     Задание 15           1б.</vt:lpstr>
      <vt:lpstr>      Задание 16         2б.</vt:lpstr>
      <vt:lpstr>     Задание 18          1б.</vt:lpstr>
      <vt:lpstr>     Задание 19            1б.</vt:lpstr>
      <vt:lpstr>     Задание 20        2б.</vt:lpstr>
      <vt:lpstr>     Задание 21           2б.</vt:lpstr>
      <vt:lpstr>     Задание 22        2б.</vt:lpstr>
      <vt:lpstr>     Задание 23         3б.</vt:lpstr>
      <vt:lpstr>      Ответ:</vt:lpstr>
      <vt:lpstr>     Задание 24         4 б.</vt:lpstr>
      <vt:lpstr>     Ответ</vt:lpstr>
      <vt:lpstr>      Задание 25       11б.</vt:lpstr>
      <vt:lpstr>     Система оценивания</vt:lpstr>
      <vt:lpstr>      Рефлексия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pptforschool.ru</dc:creator>
  <cp:lastModifiedBy>Пользователь</cp:lastModifiedBy>
  <cp:revision>61</cp:revision>
  <dcterms:created xsi:type="dcterms:W3CDTF">2018-04-24T18:36:51Z</dcterms:created>
  <dcterms:modified xsi:type="dcterms:W3CDTF">2025-02-25T14:26:03Z</dcterms:modified>
</cp:coreProperties>
</file>