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handoutMasterIdLst>
    <p:handoutMasterId r:id="rId38"/>
  </p:handoutMasterIdLst>
  <p:sldIdLst>
    <p:sldId id="256" r:id="rId2"/>
    <p:sldId id="272" r:id="rId3"/>
    <p:sldId id="259" r:id="rId4"/>
    <p:sldId id="302" r:id="rId5"/>
    <p:sldId id="358" r:id="rId6"/>
    <p:sldId id="305" r:id="rId7"/>
    <p:sldId id="306" r:id="rId8"/>
    <p:sldId id="304" r:id="rId9"/>
    <p:sldId id="308" r:id="rId10"/>
    <p:sldId id="311" r:id="rId11"/>
    <p:sldId id="313" r:id="rId12"/>
    <p:sldId id="351" r:id="rId13"/>
    <p:sldId id="315" r:id="rId14"/>
    <p:sldId id="317" r:id="rId15"/>
    <p:sldId id="314" r:id="rId16"/>
    <p:sldId id="318" r:id="rId17"/>
    <p:sldId id="319" r:id="rId18"/>
    <p:sldId id="322" r:id="rId19"/>
    <p:sldId id="323" r:id="rId20"/>
    <p:sldId id="329" r:id="rId21"/>
    <p:sldId id="328" r:id="rId22"/>
    <p:sldId id="330" r:id="rId23"/>
    <p:sldId id="326" r:id="rId24"/>
    <p:sldId id="355" r:id="rId25"/>
    <p:sldId id="357" r:id="rId26"/>
    <p:sldId id="343" r:id="rId27"/>
    <p:sldId id="345" r:id="rId28"/>
    <p:sldId id="344" r:id="rId29"/>
    <p:sldId id="346" r:id="rId30"/>
    <p:sldId id="347" r:id="rId31"/>
    <p:sldId id="348" r:id="rId32"/>
    <p:sldId id="294" r:id="rId33"/>
    <p:sldId id="354" r:id="rId34"/>
    <p:sldId id="359" r:id="rId35"/>
    <p:sldId id="360" r:id="rId3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D4CCC-FB97-46D2-8E10-B83780C2BF16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7BEFB-765F-4350-83CF-BAA5B299D6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36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8008B-598B-4724-B696-695E50B03434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8B03D-8774-4FD3-8DBC-8D1436777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51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8B03D-8774-4FD3-8DBC-8D143677772C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B1BFC-983F-4E10-9658-9E36444EE895}" type="datetimeFigureOut">
              <a:rPr lang="ru-RU" smtClean="0"/>
              <a:pPr/>
              <a:t>04.09.2025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8EC49-96C7-4F26-B7CD-27D4B4F6BB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Урок русского языка</a:t>
            </a:r>
            <a:br>
              <a:rPr lang="ru-RU" sz="6000" b="1" dirty="0" smtClean="0"/>
            </a:br>
            <a:r>
              <a:rPr lang="ru-RU" sz="6000" b="1" dirty="0" smtClean="0"/>
              <a:t>3 класс</a:t>
            </a:r>
            <a:endParaRPr lang="ru-RU" sz="6000" b="1" dirty="0"/>
          </a:p>
        </p:txBody>
      </p:sp>
      <p:pic>
        <p:nvPicPr>
          <p:cNvPr id="4" name="Picture 5" descr="sova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481" y="3801571"/>
            <a:ext cx="1377635" cy="155625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9341" y="302105"/>
            <a:ext cx="4229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Отгадайте слово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27213" y="5588517"/>
            <a:ext cx="1604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в…гон</a:t>
            </a:r>
            <a:endParaRPr lang="ru-RU" sz="4400" b="1" i="1" dirty="0"/>
          </a:p>
        </p:txBody>
      </p:sp>
      <p:pic>
        <p:nvPicPr>
          <p:cNvPr id="8" name="Рисунок 7" descr="1286965667.jpg"/>
          <p:cNvPicPr>
            <a:picLocks noChangeAspect="1"/>
          </p:cNvPicPr>
          <p:nvPr/>
        </p:nvPicPr>
        <p:blipFill>
          <a:blip r:embed="rId2">
            <a:lum bright="12000" contrast="35000"/>
          </a:blip>
          <a:stretch>
            <a:fillRect/>
          </a:stretch>
        </p:blipFill>
        <p:spPr>
          <a:xfrm>
            <a:off x="762000" y="2428875"/>
            <a:ext cx="76200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508" y="302105"/>
            <a:ext cx="7422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Вставьте пропущенную букву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0508" y="1628800"/>
            <a:ext cx="7527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/>
              <a:t>В…</a:t>
            </a:r>
            <a:r>
              <a:rPr lang="ru-RU" sz="7200" b="1" i="1" dirty="0" err="1" smtClean="0"/>
              <a:t>кзал</a:t>
            </a:r>
            <a:r>
              <a:rPr lang="ru-RU" sz="7200" b="1" i="1" dirty="0" smtClean="0"/>
              <a:t>, б…</a:t>
            </a:r>
            <a:r>
              <a:rPr lang="ru-RU" sz="7200" b="1" i="1" dirty="0" err="1" smtClean="0"/>
              <a:t>гаж</a:t>
            </a:r>
            <a:r>
              <a:rPr lang="ru-RU" sz="7200" b="1" i="1" dirty="0" smtClean="0"/>
              <a:t>,</a:t>
            </a:r>
          </a:p>
          <a:p>
            <a:r>
              <a:rPr lang="ru-RU" sz="7200" b="1" i="1" dirty="0" smtClean="0"/>
              <a:t>ч…м…дан, в…гон.</a:t>
            </a:r>
            <a:endParaRPr lang="ru-RU" sz="7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2544" y="302105"/>
            <a:ext cx="35189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Проверь себя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267" y="1557121"/>
            <a:ext cx="475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/>
              <a:t>в</a:t>
            </a:r>
            <a:r>
              <a:rPr lang="ru-RU" sz="6000" b="1" i="1" u="sng" dirty="0" smtClean="0">
                <a:solidFill>
                  <a:srgbClr val="00B050"/>
                </a:solidFill>
              </a:rPr>
              <a:t>ок</a:t>
            </a:r>
            <a:r>
              <a:rPr lang="ru-RU" sz="6000" b="1" i="1" dirty="0" smtClean="0"/>
              <a:t>зал</a:t>
            </a:r>
          </a:p>
          <a:p>
            <a:pPr algn="ctr"/>
            <a:r>
              <a:rPr lang="ru-RU" sz="6000" b="1" i="1" dirty="0" smtClean="0"/>
              <a:t>б</a:t>
            </a:r>
            <a:r>
              <a:rPr lang="ru-RU" sz="6000" b="1" i="1" u="sng" dirty="0" smtClean="0">
                <a:solidFill>
                  <a:srgbClr val="00B050"/>
                </a:solidFill>
              </a:rPr>
              <a:t>а</a:t>
            </a:r>
            <a:r>
              <a:rPr lang="ru-RU" sz="6000" b="1" i="1" dirty="0" smtClean="0"/>
              <a:t>гаж</a:t>
            </a:r>
          </a:p>
          <a:p>
            <a:pPr algn="ctr"/>
            <a:r>
              <a:rPr lang="ru-RU" sz="6000" b="1" i="1" dirty="0" smtClean="0"/>
              <a:t>ч</a:t>
            </a:r>
            <a:r>
              <a:rPr lang="ru-RU" sz="6000" b="1" i="1" u="sng" dirty="0" smtClean="0">
                <a:solidFill>
                  <a:srgbClr val="00B050"/>
                </a:solidFill>
              </a:rPr>
              <a:t>е</a:t>
            </a:r>
            <a:r>
              <a:rPr lang="ru-RU" sz="6000" b="1" i="1" dirty="0" smtClean="0"/>
              <a:t>м</a:t>
            </a:r>
            <a:r>
              <a:rPr lang="ru-RU" sz="6000" b="1" i="1" u="sng" dirty="0" smtClean="0">
                <a:solidFill>
                  <a:srgbClr val="00B050"/>
                </a:solidFill>
              </a:rPr>
              <a:t>о</a:t>
            </a:r>
            <a:r>
              <a:rPr lang="ru-RU" sz="6000" b="1" i="1" dirty="0" smtClean="0"/>
              <a:t>дан</a:t>
            </a:r>
          </a:p>
          <a:p>
            <a:pPr algn="ctr"/>
            <a:r>
              <a:rPr lang="ru-RU" sz="6000" b="1" i="1" dirty="0" smtClean="0"/>
              <a:t>в</a:t>
            </a:r>
            <a:r>
              <a:rPr lang="ru-RU" sz="6000" b="1" i="1" u="sng" dirty="0" smtClean="0">
                <a:solidFill>
                  <a:srgbClr val="00B050"/>
                </a:solidFill>
              </a:rPr>
              <a:t>а</a:t>
            </a:r>
            <a:r>
              <a:rPr lang="ru-RU" sz="6000" b="1" i="1" dirty="0" smtClean="0"/>
              <a:t>гон</a:t>
            </a:r>
            <a:endParaRPr lang="ru-RU" sz="6000" b="1" i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3095840" y="1681492"/>
            <a:ext cx="216000" cy="144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2776544" y="2602640"/>
            <a:ext cx="216000" cy="144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3383872" y="3521556"/>
            <a:ext cx="216000" cy="144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886045" y="4401104"/>
            <a:ext cx="216000" cy="144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076056" y="1988840"/>
            <a:ext cx="35283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cs typeface="Times New Roman" panose="02020603050405020304" pitchFamily="18" charset="0"/>
              </a:rPr>
              <a:t>«5»- нет ошибок.</a:t>
            </a:r>
          </a:p>
          <a:p>
            <a:r>
              <a:rPr lang="ru-RU" sz="3200" dirty="0" smtClean="0">
                <a:cs typeface="Times New Roman" panose="02020603050405020304" pitchFamily="18" charset="0"/>
              </a:rPr>
              <a:t>«4»-1 ошибка.</a:t>
            </a:r>
          </a:p>
          <a:p>
            <a:r>
              <a:rPr lang="ru-RU" sz="3200" dirty="0" smtClean="0">
                <a:cs typeface="Times New Roman" panose="02020603050405020304" pitchFamily="18" charset="0"/>
              </a:rPr>
              <a:t>«3»-2-3 ошибки.</a:t>
            </a:r>
          </a:p>
          <a:p>
            <a:r>
              <a:rPr lang="ru-RU" sz="3200" dirty="0" smtClean="0">
                <a:cs typeface="Times New Roman" panose="02020603050405020304" pitchFamily="18" charset="0"/>
              </a:rPr>
              <a:t>«2»- 4-6 ошибок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04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4587"/>
            <a:ext cx="9144000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71604" y="1285860"/>
            <a:ext cx="756938" cy="14465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1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3531" y="1285860"/>
            <a:ext cx="756938" cy="14465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2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58334" y="1285860"/>
            <a:ext cx="756938" cy="14465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chemeClr val="bg1"/>
                </a:solidFill>
              </a:rPr>
              <a:t>3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2714620"/>
            <a:ext cx="24454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Имя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существительное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33772" y="2714620"/>
            <a:ext cx="22764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Имя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прилагательное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78677" y="2857496"/>
            <a:ext cx="1008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Глагол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643314"/>
            <a:ext cx="9144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500438"/>
            <a:ext cx="2960687" cy="13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714620"/>
            <a:ext cx="4110044" cy="271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000100" y="1000108"/>
            <a:ext cx="0" cy="3816351"/>
          </a:xfrm>
          <a:prstGeom prst="line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855638" y="1784340"/>
            <a:ext cx="287338" cy="28733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142976" y="1619896"/>
            <a:ext cx="50419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Город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«Имя существительное»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62711E-6 L -0.37726 0.1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d9750930ab70 - коп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571744"/>
            <a:ext cx="1026801" cy="785818"/>
          </a:xfrm>
          <a:prstGeom prst="rect">
            <a:avLst/>
          </a:prstGeom>
        </p:spPr>
      </p:pic>
      <p:pic>
        <p:nvPicPr>
          <p:cNvPr id="11" name="Рисунок 10" descr="derev151.png"/>
          <p:cNvPicPr>
            <a:picLocks noChangeAspect="1"/>
          </p:cNvPicPr>
          <p:nvPr/>
        </p:nvPicPr>
        <p:blipFill>
          <a:blip r:embed="rId3" cstate="print"/>
          <a:srcRect t="18134"/>
          <a:stretch>
            <a:fillRect/>
          </a:stretch>
        </p:blipFill>
        <p:spPr>
          <a:xfrm>
            <a:off x="0" y="2285992"/>
            <a:ext cx="6690374" cy="2580134"/>
          </a:xfrm>
          <a:prstGeom prst="rect">
            <a:avLst/>
          </a:prstGeom>
        </p:spPr>
      </p:pic>
      <p:pic>
        <p:nvPicPr>
          <p:cNvPr id="8" name="Рисунок 7" descr="derev151.png"/>
          <p:cNvPicPr>
            <a:picLocks noChangeAspect="1"/>
          </p:cNvPicPr>
          <p:nvPr/>
        </p:nvPicPr>
        <p:blipFill>
          <a:blip r:embed="rId3" cstate="print"/>
          <a:srcRect t="18134" r="17084"/>
          <a:stretch>
            <a:fillRect/>
          </a:stretch>
        </p:blipFill>
        <p:spPr>
          <a:xfrm>
            <a:off x="3596634" y="0"/>
            <a:ext cx="5547398" cy="2580134"/>
          </a:xfrm>
          <a:prstGeom prst="rect">
            <a:avLst/>
          </a:prstGeom>
        </p:spPr>
      </p:pic>
      <p:pic>
        <p:nvPicPr>
          <p:cNvPr id="9" name="Рисунок 8" descr="derev151.png"/>
          <p:cNvPicPr>
            <a:picLocks noChangeAspect="1"/>
          </p:cNvPicPr>
          <p:nvPr/>
        </p:nvPicPr>
        <p:blipFill>
          <a:blip r:embed="rId3" cstate="print"/>
          <a:srcRect t="18134"/>
          <a:stretch>
            <a:fillRect/>
          </a:stretch>
        </p:blipFill>
        <p:spPr>
          <a:xfrm>
            <a:off x="0" y="0"/>
            <a:ext cx="6690374" cy="2580134"/>
          </a:xfrm>
          <a:prstGeom prst="rect">
            <a:avLst/>
          </a:prstGeom>
        </p:spPr>
      </p:pic>
      <p:pic>
        <p:nvPicPr>
          <p:cNvPr id="3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98" y="3698900"/>
            <a:ext cx="9144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090" y="2643182"/>
            <a:ext cx="2960687" cy="13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0_85202_8d031bb7_XL.png"/>
          <p:cNvPicPr>
            <a:picLocks noChangeAspect="1"/>
          </p:cNvPicPr>
          <p:nvPr/>
        </p:nvPicPr>
        <p:blipFill>
          <a:blip r:embed="rId6" cstate="print"/>
          <a:srcRect r="42936"/>
          <a:stretch>
            <a:fillRect/>
          </a:stretch>
        </p:blipFill>
        <p:spPr>
          <a:xfrm>
            <a:off x="7215206" y="4929198"/>
            <a:ext cx="1643074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16 -0.03632 L -0.49791 0.2421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6572264" y="5033264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715140" y="3890256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533454" y="2714620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469341" y="302105"/>
            <a:ext cx="46983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Прочитайте слова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4068" y="2500306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лес</a:t>
            </a:r>
            <a:endParaRPr lang="ru-RU" sz="4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3643314"/>
            <a:ext cx="14157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куст</a:t>
            </a:r>
            <a:endParaRPr lang="ru-RU" sz="4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2134989" y="4786322"/>
            <a:ext cx="12891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лось</a:t>
            </a:r>
            <a:endParaRPr lang="ru-RU" sz="4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314673" y="1643050"/>
            <a:ext cx="13286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ед.ч.</a:t>
            </a:r>
            <a:endParaRPr lang="ru-RU" sz="44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661691" y="4802699"/>
            <a:ext cx="12875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лоси</a:t>
            </a:r>
            <a:endParaRPr lang="ru-RU" sz="44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3651503"/>
            <a:ext cx="17524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кусты</a:t>
            </a:r>
            <a:endParaRPr lang="ru-RU" sz="4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672111" y="2500306"/>
            <a:ext cx="1266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леса</a:t>
            </a:r>
            <a:endParaRPr lang="ru-RU" sz="4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75096" y="1643050"/>
            <a:ext cx="14686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мн.ч.</a:t>
            </a:r>
            <a:endParaRPr lang="ru-RU" sz="4400" b="1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175868" y="2714620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357554" y="3890256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86116" y="5000636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57488" y="585789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50529" y="585789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643570" y="585789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6178512" y="4820636"/>
            <a:ext cx="216000" cy="144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19" grpId="0" animBg="1"/>
      <p:bldP spid="2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edium_201003060914543547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  <p:pic>
        <p:nvPicPr>
          <p:cNvPr id="3" name="Рисунок 2" descr="oblaka03.png"/>
          <p:cNvPicPr>
            <a:picLocks noChangeAspect="1"/>
          </p:cNvPicPr>
          <p:nvPr/>
        </p:nvPicPr>
        <p:blipFill>
          <a:blip r:embed="rId3" cstate="print">
            <a:lum bright="-20000" contrast="22000"/>
          </a:blip>
          <a:stretch>
            <a:fillRect/>
          </a:stretch>
        </p:blipFill>
        <p:spPr>
          <a:xfrm>
            <a:off x="5072066" y="142852"/>
            <a:ext cx="3937076" cy="2542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33058" y="3890256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14678" y="2747248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3890256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604892" y="2747248"/>
            <a:ext cx="396000" cy="396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469341" y="302105"/>
            <a:ext cx="46983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Прочитайте слова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4068" y="2500306"/>
            <a:ext cx="13188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поле</a:t>
            </a:r>
            <a:endParaRPr lang="ru-RU" sz="4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071670" y="3643314"/>
            <a:ext cx="18919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облако</a:t>
            </a:r>
            <a:endParaRPr lang="ru-RU" sz="4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314673" y="1643050"/>
            <a:ext cx="13286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ед.ч.</a:t>
            </a:r>
            <a:endParaRPr lang="ru-RU" sz="44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66987" y="3651503"/>
            <a:ext cx="18910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облака</a:t>
            </a:r>
            <a:endParaRPr lang="ru-RU" sz="4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672111" y="2500306"/>
            <a:ext cx="13172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поля</a:t>
            </a:r>
            <a:endParaRPr lang="ru-RU" sz="44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75096" y="1643050"/>
            <a:ext cx="14686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мн.ч.</a:t>
            </a:r>
            <a:endParaRPr lang="ru-RU" sz="4400" b="1" i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357554" y="585789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86380" y="585789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я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20" grpId="0" animBg="1"/>
      <p:bldP spid="19" grpId="0" animBg="1"/>
      <p:bldP spid="2" grpId="0"/>
      <p:bldP spid="6" grpId="0"/>
      <p:bldP spid="7" grpId="0"/>
      <p:bldP spid="10" grpId="0"/>
      <p:bldP spid="12" grpId="0"/>
      <p:bldP spid="13" grpId="0"/>
      <p:bldP spid="15" grpId="0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r="6740"/>
          <a:stretch/>
        </p:blipFill>
        <p:spPr>
          <a:xfrm>
            <a:off x="0" y="0"/>
            <a:ext cx="9144000" cy="6974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944" y="-24"/>
            <a:ext cx="5580112" cy="39085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05706" y="802171"/>
            <a:ext cx="31325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spc="200" dirty="0" smtClean="0">
                <a:solidFill>
                  <a:srgbClr val="C00000"/>
                </a:solidFill>
                <a:latin typeface="Monotype Corsiva" pitchFamily="66" charset="0"/>
              </a:rPr>
              <a:t>Морфология</a:t>
            </a:r>
            <a:endParaRPr lang="ru-RU" sz="4400" b="1" spc="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6204" y="117439"/>
            <a:ext cx="74515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Как образуется форма множественного числа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у имён существительных?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5" name="Рисунок 24" descr="e11bd744eee3.png"/>
          <p:cNvPicPr>
            <a:picLocks noChangeAspect="1"/>
          </p:cNvPicPr>
          <p:nvPr/>
        </p:nvPicPr>
        <p:blipFill>
          <a:blip r:embed="rId2" cstate="print"/>
          <a:srcRect t="607" b="3512"/>
          <a:stretch>
            <a:fillRect/>
          </a:stretch>
        </p:blipFill>
        <p:spPr>
          <a:xfrm>
            <a:off x="0" y="1357298"/>
            <a:ext cx="9144000" cy="471490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475656" y="2348880"/>
            <a:ext cx="28083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лес – лес</a:t>
            </a:r>
            <a:r>
              <a:rPr lang="ru-RU" sz="4000" b="1" dirty="0" smtClean="0">
                <a:solidFill>
                  <a:srgbClr val="FF0000"/>
                </a:solidFill>
              </a:rPr>
              <a:t>а</a:t>
            </a:r>
          </a:p>
          <a:p>
            <a:pPr algn="ctr"/>
            <a:r>
              <a:rPr lang="ru-RU" sz="4000" dirty="0" smtClean="0"/>
              <a:t>куст – куст</a:t>
            </a:r>
            <a:r>
              <a:rPr lang="ru-RU" sz="4000" b="1" dirty="0" smtClean="0">
                <a:solidFill>
                  <a:srgbClr val="FF0000"/>
                </a:solidFill>
              </a:rPr>
              <a:t>ы</a:t>
            </a:r>
          </a:p>
          <a:p>
            <a:pPr algn="ctr"/>
            <a:r>
              <a:rPr lang="ru-RU" sz="4000" dirty="0" smtClean="0"/>
              <a:t>лось - лос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0" y="2779767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пол</a:t>
            </a:r>
            <a:r>
              <a:rPr lang="ru-RU" sz="3600" b="1" dirty="0" smtClean="0"/>
              <a:t>е</a:t>
            </a:r>
            <a:r>
              <a:rPr lang="ru-RU" sz="3600" dirty="0" smtClean="0"/>
              <a:t> – пол</a:t>
            </a:r>
            <a:r>
              <a:rPr lang="ru-RU" sz="3600" b="1" dirty="0" smtClean="0">
                <a:solidFill>
                  <a:srgbClr val="FF0000"/>
                </a:solidFill>
              </a:rPr>
              <a:t>я</a:t>
            </a:r>
          </a:p>
          <a:p>
            <a:pPr algn="ctr"/>
            <a:r>
              <a:rPr lang="ru-RU" sz="3600" dirty="0" smtClean="0"/>
              <a:t>облак</a:t>
            </a:r>
            <a:r>
              <a:rPr lang="ru-RU" sz="3600" b="1" dirty="0" smtClean="0"/>
              <a:t>о</a:t>
            </a:r>
            <a:r>
              <a:rPr lang="ru-RU" sz="3600" dirty="0" smtClean="0"/>
              <a:t> – облак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</a:p>
        </p:txBody>
      </p:sp>
      <p:pic>
        <p:nvPicPr>
          <p:cNvPr id="29" name="Рисунок 28" descr="sova2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286512" y="4357694"/>
            <a:ext cx="2394402" cy="2357430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2928926" y="442913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15008" y="442913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smtClean="0">
                <a:solidFill>
                  <a:schemeClr val="tx1"/>
                </a:solidFill>
              </a:rPr>
              <a:t>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6314" y="442913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solidFill>
                  <a:schemeClr val="tx1"/>
                </a:solidFill>
              </a:rPr>
              <a:t>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857620" y="4429132"/>
            <a:ext cx="642942" cy="64294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3405767" y="3556285"/>
            <a:ext cx="216000" cy="1440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8" grpId="0"/>
      <p:bldP spid="30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 descr="90428976_576168_400147506701154_1882306765_n1.jpg"/>
          <p:cNvPicPr>
            <a:picLocks noChangeAspect="1"/>
          </p:cNvPicPr>
          <p:nvPr/>
        </p:nvPicPr>
        <p:blipFill>
          <a:blip r:embed="rId2" cstate="print"/>
          <a:srcRect l="6500" t="6875" r="500" b="16250"/>
          <a:stretch>
            <a:fillRect/>
          </a:stretch>
        </p:blipFill>
        <p:spPr>
          <a:xfrm>
            <a:off x="2421890" y="2357430"/>
            <a:ext cx="3150242" cy="20832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1824" y="142852"/>
            <a:ext cx="8080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Рассмотрите картинки. Назовите предметы.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4282" y="4500570"/>
            <a:ext cx="19720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молоко</a:t>
            </a:r>
            <a:endParaRPr lang="ru-RU" sz="44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3920449" y="4516947"/>
            <a:ext cx="1132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мёд</a:t>
            </a:r>
            <a:endParaRPr lang="ru-RU" sz="4400" i="1" dirty="0"/>
          </a:p>
        </p:txBody>
      </p:sp>
      <p:pic>
        <p:nvPicPr>
          <p:cNvPr id="28" name="Рисунок 27" descr="13056972348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2428868"/>
            <a:ext cx="3512368" cy="178595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786578" y="4500570"/>
            <a:ext cx="1358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мука</a:t>
            </a:r>
            <a:endParaRPr lang="ru-RU" sz="44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1838848" y="5643578"/>
            <a:ext cx="5599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Всегда в единственном числе!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61" y="1628800"/>
            <a:ext cx="2130258" cy="295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7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824" y="142852"/>
            <a:ext cx="8080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Рассмотрите картинки. Назовите предметы.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0100" y="4500570"/>
            <a:ext cx="12907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очки</a:t>
            </a:r>
            <a:endParaRPr lang="ru-RU" sz="44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3143240" y="4500570"/>
            <a:ext cx="26484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шахматы</a:t>
            </a:r>
            <a:endParaRPr lang="ru-RU" sz="4400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6429388" y="4500570"/>
            <a:ext cx="24738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 smtClean="0"/>
              <a:t>ножницы</a:t>
            </a:r>
            <a:endParaRPr lang="ru-RU" sz="44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1489970" y="5643578"/>
            <a:ext cx="61640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Всегда во множественном числе!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Рисунок 9" descr="nogn2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748295" flipV="1">
            <a:off x="6572264" y="1364594"/>
            <a:ext cx="1207726" cy="3263301"/>
          </a:xfrm>
          <a:prstGeom prst="rect">
            <a:avLst/>
          </a:prstGeom>
        </p:spPr>
      </p:pic>
      <p:pic>
        <p:nvPicPr>
          <p:cNvPr id="11" name="Рисунок 10" descr="f374ba64397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5784" y="1947974"/>
            <a:ext cx="3432433" cy="2266844"/>
          </a:xfrm>
          <a:prstGeom prst="rect">
            <a:avLst/>
          </a:prstGeom>
        </p:spPr>
      </p:pic>
      <p:pic>
        <p:nvPicPr>
          <p:cNvPr id="12" name="Рисунок 11" descr="0_87dd0_3eef4745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428868"/>
            <a:ext cx="2419597" cy="1586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7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1979712" y="692696"/>
            <a:ext cx="6215106" cy="435771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2831487" y="2358692"/>
            <a:ext cx="45115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Физкультминутка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5" name="Рисунок 24" descr="6d29af54603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88" y="3143248"/>
            <a:ext cx="3212828" cy="3649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c6d9b41b4e43.png"/>
          <p:cNvPicPr>
            <a:picLocks noChangeAspect="1"/>
          </p:cNvPicPr>
          <p:nvPr/>
        </p:nvPicPr>
        <p:blipFill>
          <a:blip r:embed="rId2" cstate="print"/>
          <a:srcRect l="47931" r="338" b="60417"/>
          <a:stretch>
            <a:fillRect/>
          </a:stretch>
        </p:blipFill>
        <p:spPr>
          <a:xfrm>
            <a:off x="4714876" y="2237410"/>
            <a:ext cx="1571636" cy="1194433"/>
          </a:xfrm>
          <a:prstGeom prst="rect">
            <a:avLst/>
          </a:prstGeom>
        </p:spPr>
      </p:pic>
      <p:pic>
        <p:nvPicPr>
          <p:cNvPr id="3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9144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563561"/>
            <a:ext cx="2960687" cy="13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928934"/>
            <a:ext cx="4110044" cy="271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0_822aa_7956e63f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714908" cy="3067981"/>
          </a:xfrm>
          <a:prstGeom prst="rect">
            <a:avLst/>
          </a:prstGeom>
        </p:spPr>
      </p:pic>
      <p:pic>
        <p:nvPicPr>
          <p:cNvPr id="19" name="Рисунок 18" descr="0_822ab_8f9772ee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-24"/>
            <a:ext cx="4625450" cy="20789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0" y="2640923"/>
            <a:ext cx="184127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«Имя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существительное»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1" name="Рисунок 20" descr="dosk9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3000372"/>
            <a:ext cx="2786082" cy="32775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1132865">
            <a:off x="756966" y="3661136"/>
            <a:ext cx="19903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Выполните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задания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62711E-6 L -0.37726 0.1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c6d9b41b4e43.png"/>
          <p:cNvPicPr>
            <a:picLocks noChangeAspect="1"/>
          </p:cNvPicPr>
          <p:nvPr/>
        </p:nvPicPr>
        <p:blipFill>
          <a:blip r:embed="rId2" cstate="print"/>
          <a:srcRect l="47931" r="338" b="60417"/>
          <a:stretch>
            <a:fillRect/>
          </a:stretch>
        </p:blipFill>
        <p:spPr>
          <a:xfrm>
            <a:off x="4714876" y="2237410"/>
            <a:ext cx="1571636" cy="1194433"/>
          </a:xfrm>
          <a:prstGeom prst="rect">
            <a:avLst/>
          </a:prstGeom>
        </p:spPr>
      </p:pic>
      <p:pic>
        <p:nvPicPr>
          <p:cNvPr id="3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643314"/>
            <a:ext cx="9144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500438"/>
            <a:ext cx="2960687" cy="13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714620"/>
            <a:ext cx="4110044" cy="271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0_822aa_7956e63f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714908" cy="3067981"/>
          </a:xfrm>
          <a:prstGeom prst="rect">
            <a:avLst/>
          </a:prstGeom>
        </p:spPr>
      </p:pic>
      <p:pic>
        <p:nvPicPr>
          <p:cNvPr id="19" name="Рисунок 18" descr="0_822ab_8f9772ee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-24"/>
            <a:ext cx="4625450" cy="20789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0" y="2640923"/>
            <a:ext cx="184127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«Имя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существительное»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1" name="Рисунок 20" descr="dosk98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4282" y="3000372"/>
            <a:ext cx="2786082" cy="32775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rot="21132865">
            <a:off x="756966" y="3661136"/>
            <a:ext cx="19903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Проверяем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</a:rPr>
              <a:t>себя</a:t>
            </a:r>
            <a:endParaRPr lang="ru-RU" sz="2000" b="1" dirty="0" smtClean="0">
              <a:solidFill>
                <a:schemeClr val="accent5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62711E-6 L -0.37726 0.1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734" y="302105"/>
            <a:ext cx="8688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Тест «Изменение имён существительных по числам»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10"/>
          <p:cNvSpPr txBox="1">
            <a:spLocks/>
          </p:cNvSpPr>
          <p:nvPr/>
        </p:nvSpPr>
        <p:spPr>
          <a:xfrm>
            <a:off x="685800" y="1571612"/>
            <a:ext cx="7772400" cy="3714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i="1" baseline="0" dirty="0" smtClean="0"/>
          </a:p>
        </p:txBody>
      </p:sp>
      <p:sp>
        <p:nvSpPr>
          <p:cNvPr id="19" name="Текст 10"/>
          <p:cNvSpPr txBox="1">
            <a:spLocks/>
          </p:cNvSpPr>
          <p:nvPr/>
        </p:nvSpPr>
        <p:spPr>
          <a:xfrm>
            <a:off x="685800" y="1321585"/>
            <a:ext cx="7772400" cy="42148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Укажите имя существительное в форме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единственного числа.  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 smtClean="0"/>
              <a:t>а)город;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/>
              <a:t>б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)метели;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/>
              <a:t>в</a:t>
            </a:r>
            <a:r>
              <a:rPr lang="ru-RU" sz="3200" i="1" dirty="0" smtClean="0"/>
              <a:t>)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морозы;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/>
              <a:t>г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)окна.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734" y="302105"/>
            <a:ext cx="8688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Тест «Изменение имён существительных по числам»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10"/>
          <p:cNvSpPr txBox="1">
            <a:spLocks/>
          </p:cNvSpPr>
          <p:nvPr/>
        </p:nvSpPr>
        <p:spPr>
          <a:xfrm>
            <a:off x="685800" y="1571612"/>
            <a:ext cx="7772400" cy="3714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i="1" baseline="0" dirty="0" smtClean="0"/>
          </a:p>
        </p:txBody>
      </p:sp>
      <p:sp>
        <p:nvSpPr>
          <p:cNvPr id="19" name="Текст 10"/>
          <p:cNvSpPr txBox="1">
            <a:spLocks/>
          </p:cNvSpPr>
          <p:nvPr/>
        </p:nvSpPr>
        <p:spPr>
          <a:xfrm>
            <a:off x="685800" y="1321585"/>
            <a:ext cx="7772400" cy="42148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Укажите имя существительное в форме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множественного числа.  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/>
              <a:t>а</a:t>
            </a:r>
            <a:r>
              <a:rPr lang="ru-RU" sz="3200" i="1" dirty="0" smtClean="0"/>
              <a:t>)парта;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б)ключ;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в)лампа;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г)воробьи.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734" y="302105"/>
            <a:ext cx="8688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Тест «Изменение имён существительных по числам»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10"/>
          <p:cNvSpPr txBox="1">
            <a:spLocks/>
          </p:cNvSpPr>
          <p:nvPr/>
        </p:nvSpPr>
        <p:spPr>
          <a:xfrm>
            <a:off x="685800" y="1571612"/>
            <a:ext cx="7772400" cy="3714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i="1" baseline="0" dirty="0" smtClean="0"/>
          </a:p>
        </p:txBody>
      </p:sp>
      <p:sp>
        <p:nvSpPr>
          <p:cNvPr id="19" name="Текст 10"/>
          <p:cNvSpPr txBox="1">
            <a:spLocks/>
          </p:cNvSpPr>
          <p:nvPr/>
        </p:nvSpPr>
        <p:spPr>
          <a:xfrm>
            <a:off x="685800" y="1142984"/>
            <a:ext cx="7772400" cy="45720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Укажите имя существительное,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которое употребляется только во</a:t>
            </a:r>
            <a:r>
              <a:rPr lang="ru-RU" sz="3200" i="1" dirty="0" smtClean="0"/>
              <a:t> 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множественном числе.  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 smtClean="0"/>
              <a:t>а)ручьи;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б)муравьи;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в)ножницы;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г)листья.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734" y="302105"/>
            <a:ext cx="8688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Тест «Изменение имён существительных по числам»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10"/>
          <p:cNvSpPr txBox="1">
            <a:spLocks/>
          </p:cNvSpPr>
          <p:nvPr/>
        </p:nvSpPr>
        <p:spPr>
          <a:xfrm>
            <a:off x="685800" y="1571612"/>
            <a:ext cx="7772400" cy="3714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i="1" baseline="0" dirty="0" smtClean="0"/>
          </a:p>
        </p:txBody>
      </p:sp>
      <p:sp>
        <p:nvSpPr>
          <p:cNvPr id="19" name="Текст 10"/>
          <p:cNvSpPr txBox="1">
            <a:spLocks/>
          </p:cNvSpPr>
          <p:nvPr/>
        </p:nvSpPr>
        <p:spPr>
          <a:xfrm>
            <a:off x="685800" y="1142984"/>
            <a:ext cx="7772400" cy="45720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Укажите имя существительное,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которое употребляется только в</a:t>
            </a:r>
            <a:r>
              <a:rPr lang="ru-RU" sz="3200" i="1" dirty="0" smtClean="0"/>
              <a:t> единственном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числе.  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 smtClean="0"/>
              <a:t>а)колесо;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 smtClean="0"/>
              <a:t>б)лёд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</a:t>
            </a:r>
          </a:p>
          <a:p>
            <a:pPr lvl="1" algn="just">
              <a:spcBef>
                <a:spcPct val="20000"/>
              </a:spcBef>
            </a:pPr>
            <a:r>
              <a:rPr lang="ru-RU" sz="3200" i="1" dirty="0" smtClean="0"/>
              <a:t>в)молоко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ann15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6815" y="482362"/>
            <a:ext cx="5430371" cy="5893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734" y="302105"/>
            <a:ext cx="86885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Тест «Изменение имён существительных по числам»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10"/>
          <p:cNvSpPr txBox="1">
            <a:spLocks/>
          </p:cNvSpPr>
          <p:nvPr/>
        </p:nvSpPr>
        <p:spPr>
          <a:xfrm>
            <a:off x="685800" y="1571612"/>
            <a:ext cx="7772400" cy="37147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200" i="1" baseline="0" dirty="0" smtClean="0"/>
          </a:p>
        </p:txBody>
      </p:sp>
      <p:sp>
        <p:nvSpPr>
          <p:cNvPr id="19" name="Текст 10"/>
          <p:cNvSpPr txBox="1">
            <a:spLocks/>
          </p:cNvSpPr>
          <p:nvPr/>
        </p:nvSpPr>
        <p:spPr>
          <a:xfrm>
            <a:off x="685800" y="1142984"/>
            <a:ext cx="7772400" cy="45720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множественном числе не бывает окончания:</a:t>
            </a:r>
            <a:endParaRPr kumimoji="0" lang="ru-RU" sz="3200" b="0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 algn="just">
              <a:spcBef>
                <a:spcPct val="20000"/>
              </a:spcBef>
            </a:pPr>
            <a:r>
              <a:rPr lang="ru-RU" sz="3200" i="1" dirty="0" smtClean="0"/>
              <a:t>  а)       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б)       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в)        ;</a:t>
            </a:r>
          </a:p>
          <a:p>
            <a:pPr lvl="1" algn="just">
              <a:spcBef>
                <a:spcPct val="20000"/>
              </a:spcBef>
            </a:pP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lang="ru-RU" sz="3200" i="1" dirty="0" smtClean="0"/>
              <a:t>г)    </a:t>
            </a:r>
            <a:r>
              <a:rPr kumimoji="0" lang="ru-RU" sz="32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2857496"/>
            <a:ext cx="468000" cy="468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ы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3500438"/>
            <a:ext cx="468000" cy="468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4071942"/>
            <a:ext cx="468000" cy="468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4643446"/>
            <a:ext cx="468000" cy="468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5cebd5a1c5b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1057347"/>
            <a:ext cx="4147817" cy="288032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77218" y="302105"/>
            <a:ext cx="37895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Проверь друга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251520" y="1268760"/>
            <a:ext cx="4104456" cy="4680520"/>
          </a:xfrm>
        </p:spPr>
        <p:txBody>
          <a:bodyPr>
            <a:noAutofit/>
          </a:bodyPr>
          <a:lstStyle/>
          <a:p>
            <a:pPr algn="l"/>
            <a:r>
              <a:rPr lang="ru-RU" sz="6000" dirty="0" smtClean="0">
                <a:latin typeface="+mn-lt"/>
              </a:rPr>
              <a:t>1-а</a:t>
            </a:r>
            <a:r>
              <a:rPr lang="ru-RU" sz="6000" dirty="0">
                <a:latin typeface="+mn-lt"/>
              </a:rPr>
              <a:t/>
            </a:r>
            <a:br>
              <a:rPr lang="ru-RU" sz="6000" dirty="0">
                <a:latin typeface="+mn-lt"/>
              </a:rPr>
            </a:br>
            <a:r>
              <a:rPr lang="ru-RU" sz="6000" dirty="0" smtClean="0">
                <a:latin typeface="+mn-lt"/>
              </a:rPr>
              <a:t>2- г</a:t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3-в</a:t>
            </a:r>
            <a:br>
              <a:rPr lang="ru-RU" sz="6000" dirty="0" smtClean="0">
                <a:latin typeface="+mn-lt"/>
              </a:rPr>
            </a:br>
            <a:r>
              <a:rPr lang="ru-RU" sz="6000" dirty="0" smtClean="0">
                <a:latin typeface="+mn-lt"/>
              </a:rPr>
              <a:t>4-в</a:t>
            </a:r>
            <a:r>
              <a:rPr lang="ru-RU" sz="6000" dirty="0">
                <a:latin typeface="+mn-lt"/>
              </a:rPr>
              <a:t/>
            </a:r>
            <a:br>
              <a:rPr lang="ru-RU" sz="6000" dirty="0">
                <a:latin typeface="+mn-lt"/>
              </a:rPr>
            </a:br>
            <a:r>
              <a:rPr lang="ru-RU" sz="6000" dirty="0" smtClean="0">
                <a:latin typeface="+mn-lt"/>
              </a:rPr>
              <a:t>5- </a:t>
            </a:r>
            <a:r>
              <a:rPr lang="ru-RU" sz="6000" dirty="0">
                <a:latin typeface="+mn-lt"/>
              </a:rPr>
              <a:t>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81939" y="4312772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cs typeface="Times New Roman" panose="02020603050405020304" pitchFamily="18" charset="0"/>
              </a:rPr>
              <a:t>«5»- нет ошибок.</a:t>
            </a:r>
          </a:p>
          <a:p>
            <a:r>
              <a:rPr lang="ru-RU" sz="3600" dirty="0" smtClean="0">
                <a:cs typeface="Times New Roman" panose="02020603050405020304" pitchFamily="18" charset="0"/>
              </a:rPr>
              <a:t>«4»-1 ошибка.</a:t>
            </a:r>
          </a:p>
          <a:p>
            <a:r>
              <a:rPr lang="ru-RU" sz="3600" dirty="0" smtClean="0">
                <a:cs typeface="Times New Roman" panose="02020603050405020304" pitchFamily="18" charset="0"/>
              </a:rPr>
              <a:t>«3»-2-3 ошибки.</a:t>
            </a:r>
          </a:p>
          <a:p>
            <a:r>
              <a:rPr lang="ru-RU" sz="3600" dirty="0" smtClean="0">
                <a:cs typeface="Times New Roman" panose="02020603050405020304" pitchFamily="18" charset="0"/>
              </a:rPr>
              <a:t>«2»- 4-5 ошибок.</a:t>
            </a:r>
            <a:endParaRPr lang="ru-RU" sz="36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142852"/>
            <a:ext cx="6858048" cy="4878713"/>
          </a:xfrm>
          <a:prstGeom prst="rect">
            <a:avLst/>
          </a:prstGeom>
        </p:spPr>
      </p:pic>
      <p:pic>
        <p:nvPicPr>
          <p:cNvPr id="4" name="Picture 2" descr="D:\Студия\Другое\ПРЕЗЕНТАЦИИ 2\31\ima new\little-girl-at-school-des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929066"/>
            <a:ext cx="251087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Студия\Другое\ПРЕЗЕНТАЦИИ 2\31\ima new\school-boy-at-school-des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28992" y="3909396"/>
            <a:ext cx="233109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357686" y="714356"/>
            <a:ext cx="2379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Домашнее задание</a:t>
            </a:r>
          </a:p>
        </p:txBody>
      </p:sp>
      <p:sp>
        <p:nvSpPr>
          <p:cNvPr id="14" name="Текст 10"/>
          <p:cNvSpPr txBox="1">
            <a:spLocks/>
          </p:cNvSpPr>
          <p:nvPr/>
        </p:nvSpPr>
        <p:spPr>
          <a:xfrm>
            <a:off x="2643174" y="1114466"/>
            <a:ext cx="5857916" cy="344500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Упр. 32 , стр. 21 (записать слова, употребляя каждое имя существительное во множественном числе. Выделить в словах окончания. Подчеркнуть в словах изученные орфограммы).</a:t>
            </a:r>
          </a:p>
          <a:p>
            <a:pPr marL="457200" indent="-457200">
              <a:spcBef>
                <a:spcPct val="20000"/>
              </a:spcBef>
              <a:buFont typeface="+mj-lt"/>
              <a:buAutoNum type="arabicPeriod"/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Придумать сказку об изменении имён существительных по числам (подчеркнуть </a:t>
            </a:r>
            <a:r>
              <a:rPr lang="ru-RU" sz="2000" dirty="0">
                <a:solidFill>
                  <a:schemeClr val="bg1"/>
                </a:solidFill>
              </a:rPr>
              <a:t>в словах изученные орфограммы).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ru-RU" sz="2000" dirty="0" smtClean="0">
              <a:solidFill>
                <a:schemeClr val="bg1"/>
              </a:solidFill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85728"/>
            <a:ext cx="3000396" cy="198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596" y="428604"/>
            <a:ext cx="3000396" cy="198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596" y="4429132"/>
            <a:ext cx="3000396" cy="198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oezd0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852936"/>
            <a:ext cx="3777056" cy="33829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34926" y="2073051"/>
            <a:ext cx="41089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Мне было трудно…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0071" y="2000240"/>
            <a:ext cx="20601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Я узнал…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00" y="6072206"/>
            <a:ext cx="2763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Я научился…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3161" y="105438"/>
            <a:ext cx="3141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Закончи фразу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44000" cy="5040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85293" y="214290"/>
            <a:ext cx="3573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Спасибо за урок!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3455" y="1571612"/>
            <a:ext cx="2717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МОЛОДЦЫ! 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4000" y="-40500"/>
            <a:ext cx="9252000" cy="693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995306"/>
            <a:ext cx="76438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Ресурсы</a:t>
            </a:r>
          </a:p>
          <a:p>
            <a:endParaRPr lang="ru-RU" sz="2000" b="1" dirty="0" smtClean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bg2"/>
                </a:solidFill>
              </a:rPr>
              <a:t>http://www.lenagold.ru/fon/clipart/alf.html</a:t>
            </a:r>
            <a:endParaRPr lang="ru-RU" sz="2000" b="1" dirty="0" smtClean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bg2"/>
                </a:solidFill>
              </a:rPr>
              <a:t>http://school-collection.edu.ru/</a:t>
            </a:r>
            <a:endParaRPr lang="ru-RU" sz="2000" b="1" dirty="0" smtClean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bg2"/>
                </a:solidFill>
              </a:rPr>
              <a:t>http://interneturok.ru/ru/school/russian/</a:t>
            </a:r>
            <a:r>
              <a:rPr lang="ru-RU" sz="2000" b="1" dirty="0" smtClean="0">
                <a:solidFill>
                  <a:schemeClr val="bg2"/>
                </a:solidFill>
              </a:rPr>
              <a:t>3</a:t>
            </a:r>
            <a:r>
              <a:rPr lang="en-US" sz="2000" b="1" dirty="0" smtClean="0">
                <a:solidFill>
                  <a:schemeClr val="bg2"/>
                </a:solidFill>
              </a:rPr>
              <a:t>-</a:t>
            </a:r>
            <a:r>
              <a:rPr lang="en-US" sz="2000" b="1" dirty="0" err="1" smtClean="0">
                <a:solidFill>
                  <a:schemeClr val="bg2"/>
                </a:solidFill>
              </a:rPr>
              <a:t>klass</a:t>
            </a:r>
            <a:r>
              <a:rPr lang="en-US" sz="2000" b="1" dirty="0" smtClean="0">
                <a:solidFill>
                  <a:schemeClr val="bg2"/>
                </a:solidFill>
              </a:rPr>
              <a:t>/</a:t>
            </a:r>
            <a:r>
              <a:rPr lang="en-US" sz="2000" b="1" dirty="0" err="1" smtClean="0">
                <a:solidFill>
                  <a:schemeClr val="bg2"/>
                </a:solidFill>
              </a:rPr>
              <a:t>imya-suschestvitelnoe</a:t>
            </a:r>
            <a:r>
              <a:rPr lang="en-US" sz="2000" b="1" dirty="0" smtClean="0">
                <a:solidFill>
                  <a:schemeClr val="bg2"/>
                </a:solidFill>
              </a:rPr>
              <a:t>/edinstvennoe-i-mnozhestvennoe-chislo-imyon-suschestvitelnyh?seconds=0&amp;chapter_id=1910</a:t>
            </a:r>
            <a:endParaRPr lang="ru-RU" sz="2000" b="1" dirty="0" smtClean="0">
              <a:solidFill>
                <a:schemeClr val="bg2"/>
              </a:solidFill>
            </a:endParaRPr>
          </a:p>
          <a:p>
            <a:pPr marL="457200" indent="-457200">
              <a:buAutoNum type="arabicPeriod"/>
            </a:pPr>
            <a:r>
              <a:rPr lang="ru-RU" sz="2000" b="1" dirty="0" smtClean="0">
                <a:solidFill>
                  <a:schemeClr val="bg1"/>
                </a:solidFill>
              </a:rPr>
              <a:t>Видеоуроки. Русский язык. 2,</a:t>
            </a:r>
            <a:r>
              <a:rPr lang="en-US" sz="2000" b="1" dirty="0" smtClean="0">
                <a:solidFill>
                  <a:schemeClr val="bg1"/>
                </a:solidFill>
              </a:rPr>
              <a:t> 3</a:t>
            </a:r>
            <a:r>
              <a:rPr lang="ru-RU" sz="2000" b="1" dirty="0" smtClean="0">
                <a:solidFill>
                  <a:schemeClr val="bg1"/>
                </a:solidFill>
              </a:rPr>
              <a:t>,</a:t>
            </a:r>
            <a:r>
              <a:rPr lang="en-US" sz="2000" b="1" dirty="0" smtClean="0">
                <a:solidFill>
                  <a:schemeClr val="bg1"/>
                </a:solidFill>
              </a:rPr>
              <a:t> 4</a:t>
            </a:r>
            <a:r>
              <a:rPr lang="ru-RU" sz="2000" b="1" dirty="0" smtClean="0">
                <a:solidFill>
                  <a:schemeClr val="bg1"/>
                </a:solidFill>
              </a:rPr>
              <a:t> классы. Диски для начальных классов. </a:t>
            </a:r>
            <a:r>
              <a:rPr lang="en-US" sz="2000" b="1" dirty="0" smtClean="0">
                <a:solidFill>
                  <a:schemeClr val="bg1"/>
                </a:solidFill>
              </a:rPr>
              <a:t>www. Infourok.ru</a:t>
            </a:r>
            <a:endParaRPr lang="ru-RU" sz="20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emodan80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 flipH="1">
            <a:off x="1824870" y="1571612"/>
            <a:ext cx="4747394" cy="5038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29058" y="4572008"/>
            <a:ext cx="1332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86116" y="3016749"/>
            <a:ext cx="16462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флаги</a:t>
            </a:r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2428868"/>
            <a:ext cx="1808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страна</a:t>
            </a:r>
            <a:endParaRPr lang="ru-RU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000504"/>
            <a:ext cx="19319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страны</a:t>
            </a:r>
            <a:endParaRPr lang="ru-RU" sz="4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43438" y="3445377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поле</a:t>
            </a:r>
            <a:endParaRPr lang="ru-RU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00430" y="1857364"/>
            <a:ext cx="1356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поля</a:t>
            </a:r>
            <a:endParaRPr lang="ru-RU" sz="4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034478" y="142852"/>
            <a:ext cx="5075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Разделите слова на две группы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86512" y="857232"/>
            <a:ext cx="2817631" cy="95410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Множественное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число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372" y="857232"/>
            <a:ext cx="2374240" cy="95410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Единственное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число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hemodan80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tretch>
            <a:fillRect/>
          </a:stretch>
        </p:blipFill>
        <p:spPr>
          <a:xfrm flipH="1">
            <a:off x="1824870" y="1571612"/>
            <a:ext cx="4747394" cy="50388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29058" y="4572008"/>
            <a:ext cx="1332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286116" y="3016749"/>
            <a:ext cx="16462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флаги</a:t>
            </a:r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2428868"/>
            <a:ext cx="1808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страна</a:t>
            </a:r>
            <a:endParaRPr lang="ru-RU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000504"/>
            <a:ext cx="19319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страны</a:t>
            </a:r>
            <a:endParaRPr lang="ru-RU" sz="4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643438" y="3445377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поле</a:t>
            </a:r>
            <a:endParaRPr lang="ru-RU" sz="4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500430" y="1857364"/>
            <a:ext cx="1356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поля</a:t>
            </a:r>
            <a:endParaRPr lang="ru-RU" sz="4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034478" y="142852"/>
            <a:ext cx="5075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Разделите слова на две группы</a:t>
            </a:r>
            <a:endParaRPr lang="ru-RU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86512" y="857232"/>
            <a:ext cx="2817631" cy="95410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Множественное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число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372" y="857232"/>
            <a:ext cx="2374240" cy="954107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Единственное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 число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7191" y="2107397"/>
            <a:ext cx="1808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страна</a:t>
            </a:r>
            <a:endParaRPr lang="ru-RU" sz="4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07191" y="3036091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поле</a:t>
            </a:r>
            <a:endParaRPr lang="ru-RU" sz="4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07191" y="4107661"/>
            <a:ext cx="13320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</a:t>
            </a:r>
            <a:endParaRPr lang="ru-RU" sz="4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290617" y="3107529"/>
            <a:ext cx="1356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поля</a:t>
            </a:r>
            <a:endParaRPr lang="ru-RU" sz="4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715140" y="2107397"/>
            <a:ext cx="19319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страны</a:t>
            </a:r>
            <a:endParaRPr lang="ru-RU" sz="4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000794" y="4107661"/>
            <a:ext cx="16462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флаги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115" y="142852"/>
            <a:ext cx="3745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Будем учиться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4" r="37888"/>
          <a:stretch/>
        </p:blipFill>
        <p:spPr>
          <a:xfrm>
            <a:off x="357190" y="980016"/>
            <a:ext cx="2500298" cy="48979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7554" y="1928802"/>
            <a:ext cx="5572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Определять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число</a:t>
            </a:r>
            <a:r>
              <a:rPr lang="ru-RU" sz="3200" i="1" dirty="0" smtClean="0"/>
              <a:t> имён существительных.</a:t>
            </a:r>
            <a:endParaRPr lang="ru-RU" sz="3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357554" y="3903653"/>
            <a:ext cx="5572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Изменять имена существительные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</a:rPr>
              <a:t>по числам</a:t>
            </a:r>
            <a:r>
              <a:rPr lang="ru-RU" sz="3200" i="1" dirty="0" smtClean="0"/>
              <a:t>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9341" y="302105"/>
            <a:ext cx="4229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Отгадайте слово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4353" y="5588517"/>
            <a:ext cx="20329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в……зал</a:t>
            </a:r>
            <a:endParaRPr lang="ru-RU" sz="4400" b="1" i="1" dirty="0"/>
          </a:p>
        </p:txBody>
      </p:sp>
      <p:pic>
        <p:nvPicPr>
          <p:cNvPr id="5" name="Рисунок 4" descr="getImageCH4WDMOI.jpg"/>
          <p:cNvPicPr>
            <a:picLocks noChangeAspect="1"/>
          </p:cNvPicPr>
          <p:nvPr/>
        </p:nvPicPr>
        <p:blipFill>
          <a:blip r:embed="rId2" cstate="print"/>
          <a:srcRect l="4983" t="12500" r="1266" b="6250"/>
          <a:stretch>
            <a:fillRect/>
          </a:stretch>
        </p:blipFill>
        <p:spPr>
          <a:xfrm>
            <a:off x="1802772" y="1629000"/>
            <a:ext cx="5538456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9341" y="302105"/>
            <a:ext cx="4229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Отгадайте слово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28473" y="5588517"/>
            <a:ext cx="18870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б…</a:t>
            </a:r>
            <a:r>
              <a:rPr lang="ru-RU" sz="4400" b="1" i="1" dirty="0" err="1" smtClean="0"/>
              <a:t>гаж</a:t>
            </a:r>
            <a:endParaRPr lang="ru-RU" sz="4400" b="1" i="1" dirty="0"/>
          </a:p>
        </p:txBody>
      </p:sp>
      <p:pic>
        <p:nvPicPr>
          <p:cNvPr id="7" name="Рисунок 6" descr="shutterstock_214346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065" y="1629000"/>
            <a:ext cx="5429871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9341" y="302105"/>
            <a:ext cx="4229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Отгадайте слово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65392" y="5588517"/>
            <a:ext cx="26132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ч…м…дан</a:t>
            </a:r>
            <a:endParaRPr lang="ru-RU" sz="4400" b="1" i="1" dirty="0"/>
          </a:p>
        </p:txBody>
      </p:sp>
      <p:pic>
        <p:nvPicPr>
          <p:cNvPr id="5" name="Рисунок 4" descr="7848324558f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7175" y="1629000"/>
            <a:ext cx="3909651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3576</TotalTime>
  <Words>484</Words>
  <Application>Microsoft Office PowerPoint</Application>
  <PresentationFormat>Экран (4:3)</PresentationFormat>
  <Paragraphs>172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Урок русского языка 3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1-а 2- г 3-в 4-в 5- г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1</cp:lastModifiedBy>
  <cp:revision>340</cp:revision>
  <dcterms:created xsi:type="dcterms:W3CDTF">2014-01-19T13:31:07Z</dcterms:created>
  <dcterms:modified xsi:type="dcterms:W3CDTF">2025-09-04T12:02:21Z</dcterms:modified>
</cp:coreProperties>
</file>