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76" r:id="rId3"/>
    <p:sldId id="266" r:id="rId4"/>
    <p:sldId id="258" r:id="rId5"/>
    <p:sldId id="267" r:id="rId6"/>
    <p:sldId id="260" r:id="rId7"/>
    <p:sldId id="261" r:id="rId8"/>
    <p:sldId id="268" r:id="rId9"/>
    <p:sldId id="263" r:id="rId10"/>
    <p:sldId id="265" r:id="rId11"/>
    <p:sldId id="277" r:id="rId12"/>
    <p:sldId id="269" r:id="rId13"/>
    <p:sldId id="278" r:id="rId14"/>
    <p:sldId id="271" r:id="rId15"/>
    <p:sldId id="281" r:id="rId16"/>
    <p:sldId id="272" r:id="rId17"/>
    <p:sldId id="273" r:id="rId18"/>
    <p:sldId id="274" r:id="rId19"/>
    <p:sldId id="279" r:id="rId20"/>
    <p:sldId id="275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8246"/>
    <a:srgbClr val="576436"/>
    <a:srgbClr val="2D341C"/>
    <a:srgbClr val="534123"/>
    <a:srgbClr val="372315"/>
    <a:srgbClr val="635A23"/>
    <a:srgbClr val="271F1B"/>
    <a:srgbClr val="372D25"/>
    <a:srgbClr val="493C31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-73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3876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05EAD-D802-4921-AA88-B5F2BFD699D2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1CCCF-075C-4FED-A203-9159C337E1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1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616428" y="-62"/>
            <a:ext cx="4575572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1925"/>
            <a:ext cx="12192000" cy="64867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20830" y="19299"/>
            <a:ext cx="4494324" cy="67362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033049" y="1030048"/>
            <a:ext cx="3888337" cy="58279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7432" y="1420838"/>
            <a:ext cx="3757913" cy="375791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2511243" y="5913448"/>
            <a:ext cx="819268" cy="8192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1027450" y="0"/>
            <a:ext cx="1758329" cy="6858000"/>
          </a:xfrm>
          <a:prstGeom prst="rect">
            <a:avLst/>
          </a:prstGeom>
        </p:spPr>
      </p:pic>
      <p:pic>
        <p:nvPicPr>
          <p:cNvPr id="24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6861" y="4647274"/>
            <a:ext cx="1566245" cy="208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 userDrawn="1"/>
        </p:nvSpPr>
        <p:spPr>
          <a:xfrm>
            <a:off x="1524000" y="1652214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GReverance" pitchFamily="2" charset="0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9" name="Подзаголовок 2"/>
          <p:cNvSpPr txBox="1">
            <a:spLocks/>
          </p:cNvSpPr>
          <p:nvPr userDrawn="1"/>
        </p:nvSpPr>
        <p:spPr>
          <a:xfrm>
            <a:off x="1524000" y="4131889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AGReverance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22" name="Заголовок 1"/>
          <p:cNvSpPr>
            <a:spLocks noGrp="1"/>
          </p:cNvSpPr>
          <p:nvPr>
            <p:ph type="ctrTitle"/>
          </p:nvPr>
        </p:nvSpPr>
        <p:spPr>
          <a:xfrm>
            <a:off x="2504982" y="1621073"/>
            <a:ext cx="7182035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4982" y="4091966"/>
            <a:ext cx="7182035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11735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118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8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2032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75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0334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317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773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2265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768411"/>
            <a:ext cx="1402986" cy="10895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08952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851466" y="494185"/>
            <a:ext cx="1611517" cy="62853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768411"/>
            <a:ext cx="1402986" cy="108958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73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10373368" y="6091496"/>
            <a:ext cx="576631" cy="576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72791" b="8260"/>
          <a:stretch/>
        </p:blipFill>
        <p:spPr>
          <a:xfrm>
            <a:off x="11568133" y="3520867"/>
            <a:ext cx="626716" cy="31696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1869" r="52864" b="73707"/>
          <a:stretch/>
        </p:blipFill>
        <p:spPr>
          <a:xfrm>
            <a:off x="0" y="5640224"/>
            <a:ext cx="1568045" cy="1217776"/>
          </a:xfrm>
          <a:prstGeom prst="rect">
            <a:avLst/>
          </a:prstGeom>
        </p:spPr>
      </p:pic>
      <p:pic>
        <p:nvPicPr>
          <p:cNvPr id="13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908496" y="5648770"/>
            <a:ext cx="925113" cy="1027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70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72759" y="5995576"/>
            <a:ext cx="683857" cy="6838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661242" y="541663"/>
            <a:ext cx="1611517" cy="6285390"/>
          </a:xfrm>
          <a:prstGeom prst="rect">
            <a:avLst/>
          </a:prstGeom>
        </p:spPr>
      </p:pic>
      <p:pic>
        <p:nvPicPr>
          <p:cNvPr id="10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1908" y="5571858"/>
            <a:ext cx="862212" cy="114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10320"/>
          <a:stretch/>
        </p:blipFill>
        <p:spPr>
          <a:xfrm>
            <a:off x="10562602" y="4502214"/>
            <a:ext cx="1620522" cy="2178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727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65" y="5670658"/>
            <a:ext cx="945735" cy="105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0470074" y="1797092"/>
            <a:ext cx="1721925" cy="492438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406906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49542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64752" b="8349"/>
          <a:stretch/>
        </p:blipFill>
        <p:spPr>
          <a:xfrm>
            <a:off x="598283" y="494184"/>
            <a:ext cx="1611517" cy="6285390"/>
          </a:xfrm>
          <a:prstGeom prst="rect">
            <a:avLst/>
          </a:prstGeom>
        </p:spPr>
      </p:pic>
      <p:pic>
        <p:nvPicPr>
          <p:cNvPr id="10" name="Picture 10" descr="https://img-fotki.yandex.ru/get/6824/165569590.7a/0_f5ec0_30c8b4e8_XL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1908" y="5682953"/>
            <a:ext cx="778891" cy="1038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rdetstvo.ru/wp-content/uploads/2018/08/shkola4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1246265" y="5620875"/>
            <a:ext cx="945735" cy="105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Текст 2"/>
          <p:cNvSpPr>
            <a:spLocks noGrp="1"/>
          </p:cNvSpPr>
          <p:nvPr>
            <p:ph idx="1"/>
          </p:nvPr>
        </p:nvSpPr>
        <p:spPr>
          <a:xfrm>
            <a:off x="838200" y="189919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18038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9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5230" y="1709738"/>
            <a:ext cx="8016537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15230" y="4589463"/>
            <a:ext cx="801653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2740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6436">
            <a:alpha val="92941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19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145920" y="517659"/>
            <a:ext cx="2046080" cy="20460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 rotWithShape="1">
          <a:blip r:embed="rId20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7766"/>
          <a:stretch/>
        </p:blipFill>
        <p:spPr>
          <a:xfrm>
            <a:off x="0" y="541206"/>
            <a:ext cx="12192000" cy="632534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1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44358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2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6200000">
            <a:off x="2736798" y="-2523152"/>
            <a:ext cx="6712722" cy="11912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 rotWithShape="1">
          <a:blip r:embed="rId23" cstate="email">
            <a:lum bright="70000" contrast="-7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11340635" y="6592918"/>
            <a:ext cx="824684" cy="1967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306" y="400636"/>
            <a:ext cx="10515600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6304" y="1861136"/>
            <a:ext cx="10515602" cy="439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81C80-E7D7-4350-A8F5-ED951B1BE8EC}" type="datetimeFigureOut">
              <a:rPr lang="ru-RU" smtClean="0"/>
              <a:pPr/>
              <a:t>24.12.2020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A2A9-5A41-462E-B7AE-ECF67BB13F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772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2" r:id="rId4"/>
    <p:sldLayoutId id="2147483663" r:id="rId5"/>
    <p:sldLayoutId id="2147483664" r:id="rId6"/>
    <p:sldLayoutId id="2147483665" r:id="rId7"/>
    <p:sldLayoutId id="2147483661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GReverance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GReverance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Lenovo\Downloads\scott-buckley-childhood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496355" y="447881"/>
            <a:ext cx="8588588" cy="2387600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Разговор </a:t>
            </a:r>
            <a:r>
              <a:rPr lang="ru-RU" b="1" i="1" dirty="0" smtClean="0"/>
              <a:t>о значении слова («Что в слове главное</a:t>
            </a:r>
            <a:r>
              <a:rPr lang="ru-RU" b="1" i="1" dirty="0" smtClean="0"/>
              <a:t>?»)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684809" y="3867678"/>
            <a:ext cx="5572664" cy="980367"/>
          </a:xfrm>
        </p:spPr>
        <p:txBody>
          <a:bodyPr>
            <a:normAutofit/>
          </a:bodyPr>
          <a:lstStyle/>
          <a:p>
            <a:r>
              <a:rPr lang="ru-RU" sz="2300" dirty="0" smtClean="0"/>
              <a:t> </a:t>
            </a:r>
            <a:r>
              <a:rPr lang="ru-RU" sz="2300" dirty="0" smtClean="0"/>
              <a:t>     </a:t>
            </a:r>
            <a:r>
              <a:rPr lang="ru-RU" sz="2300" dirty="0" err="1" smtClean="0">
                <a:solidFill>
                  <a:schemeClr val="bg1"/>
                </a:solidFill>
              </a:rPr>
              <a:t>Бастрыкина</a:t>
            </a:r>
            <a:r>
              <a:rPr lang="ru-RU" sz="2300" dirty="0" smtClean="0">
                <a:solidFill>
                  <a:schemeClr val="bg1"/>
                </a:solidFill>
              </a:rPr>
              <a:t> Наталья Сергеевна</a:t>
            </a:r>
          </a:p>
          <a:p>
            <a:r>
              <a:rPr lang="ru-RU" sz="2300" dirty="0" smtClean="0"/>
              <a:t>у</a:t>
            </a:r>
            <a:r>
              <a:rPr lang="ru-RU" sz="2300" dirty="0" smtClean="0"/>
              <a:t>читель начальных классов</a:t>
            </a:r>
            <a:endParaRPr lang="ru-RU" sz="2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40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 smtClean="0"/>
              <a:t>овсянка</a:t>
            </a:r>
            <a:endParaRPr lang="ru-RU" sz="8800" dirty="0"/>
          </a:p>
        </p:txBody>
      </p:sp>
      <p:pic>
        <p:nvPicPr>
          <p:cNvPr id="6" name="Picture 2" descr="https://im3-tub-ru.yandex.net/i?id=a8d39e09c8f045d21afb955c55d3de8e&amp;n=33&amp;h=215&amp;w=37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415" y="2047471"/>
            <a:ext cx="5500123" cy="3128377"/>
          </a:xfrm>
          <a:prstGeom prst="rect">
            <a:avLst/>
          </a:prstGeom>
          <a:noFill/>
        </p:spPr>
      </p:pic>
      <p:pic>
        <p:nvPicPr>
          <p:cNvPr id="7" name="Picture 4" descr="https://im2-tub-ru.yandex.net/i?id=804d6bda7e7d01761f7fd80075b416d6&amp;n=33&amp;h=215&amp;w=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4417" y="2017439"/>
            <a:ext cx="4885802" cy="3135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159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8585" y="726007"/>
            <a:ext cx="10515600" cy="43513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200" b="1" i="1" dirty="0" smtClean="0"/>
              <a:t> От </a:t>
            </a:r>
            <a:r>
              <a:rPr lang="ru-RU" sz="7200" b="1" i="1" dirty="0" smtClean="0"/>
              <a:t>значения слова зависит не только правильное написание, но и грамотное … (употребление в речи) 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s://im3-tub-ru.yandex.net/i?id=ecbd5a57b6eafc750c0a79bc77ab070e&amp;n=33&amp;h=215&amp;w=3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72" y="563853"/>
            <a:ext cx="1998873" cy="1330519"/>
          </a:xfrm>
          <a:prstGeom prst="rect">
            <a:avLst/>
          </a:prstGeom>
          <a:noFill/>
        </p:spPr>
      </p:pic>
      <p:pic>
        <p:nvPicPr>
          <p:cNvPr id="5" name="Picture 13" descr="https://im3-tub-ru.yandex.net/i?id=445a58f53a9d7fd6ec135827410a512e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 t="13288" b="12808"/>
          <a:stretch>
            <a:fillRect/>
          </a:stretch>
        </p:blipFill>
        <p:spPr bwMode="auto">
          <a:xfrm>
            <a:off x="693181" y="2005772"/>
            <a:ext cx="2071715" cy="1258700"/>
          </a:xfrm>
          <a:prstGeom prst="rect">
            <a:avLst/>
          </a:prstGeom>
          <a:noFill/>
        </p:spPr>
      </p:pic>
      <p:pic>
        <p:nvPicPr>
          <p:cNvPr id="6" name="Picture 7" descr="https://im1-tub-ru.yandex.net/i?id=3a15fbe66530c5bdb22761328012af48&amp;n=33&amp;h=215&amp;w=28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058" y="3353006"/>
            <a:ext cx="2000264" cy="1503695"/>
          </a:xfrm>
          <a:prstGeom prst="rect">
            <a:avLst/>
          </a:prstGeom>
          <a:noFill/>
        </p:spPr>
      </p:pic>
      <p:pic>
        <p:nvPicPr>
          <p:cNvPr id="7" name="Picture 15" descr="http://www.youloveit.ru/uploads/posts/2015-03/1425368657_youloveit_ru_samaya_interesnaya_fotosessiya_belok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431" y="4957321"/>
            <a:ext cx="2000264" cy="1407004"/>
          </a:xfrm>
          <a:prstGeom prst="rect">
            <a:avLst/>
          </a:prstGeom>
          <a:noFill/>
        </p:spPr>
      </p:pic>
      <p:pic>
        <p:nvPicPr>
          <p:cNvPr id="8" name="Picture 3" descr="https://im3-tub-ru.yandex.net/i?id=d65f66913273dc9e85f8372033c34289&amp;n=33&amp;h=215&amp;w=30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54991" y="641241"/>
            <a:ext cx="2013374" cy="1405440"/>
          </a:xfrm>
          <a:prstGeom prst="rect">
            <a:avLst/>
          </a:prstGeom>
          <a:noFill/>
        </p:spPr>
      </p:pic>
      <p:pic>
        <p:nvPicPr>
          <p:cNvPr id="9" name="Picture 11" descr="https://im0-tub-ru.yandex.net/i?id=1170b681f50265b3bf3c2c332ef68721&amp;n=33&amp;h=215&amp;w=3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68819" y="2147775"/>
            <a:ext cx="1948942" cy="1297284"/>
          </a:xfrm>
          <a:prstGeom prst="rect">
            <a:avLst/>
          </a:prstGeom>
          <a:noFill/>
        </p:spPr>
      </p:pic>
      <p:pic>
        <p:nvPicPr>
          <p:cNvPr id="10" name="Picture 9" descr="http://fotohood.ru/images/530270_ambarnyi-zamok.jpg"/>
          <p:cNvPicPr>
            <a:picLocks noChangeAspect="1" noChangeArrowheads="1"/>
          </p:cNvPicPr>
          <p:nvPr/>
        </p:nvPicPr>
        <p:blipFill>
          <a:blip r:embed="rId8" cstate="print"/>
          <a:srcRect l="23940" t="15120" r="31961" b="7391"/>
          <a:stretch>
            <a:fillRect/>
          </a:stretch>
        </p:blipFill>
        <p:spPr bwMode="auto">
          <a:xfrm>
            <a:off x="10234337" y="3454879"/>
            <a:ext cx="1368152" cy="1602692"/>
          </a:xfrm>
          <a:prstGeom prst="rect">
            <a:avLst/>
          </a:prstGeom>
          <a:noFill/>
        </p:spPr>
      </p:pic>
      <p:pic>
        <p:nvPicPr>
          <p:cNvPr id="11" name="Picture 17" descr="https://im0-tub-ru.yandex.net/i?id=e698c5a69c4db2aa042df83acbaba103&amp;n=33&amp;h=215&amp;w=28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832112" y="5120060"/>
            <a:ext cx="1872208" cy="143247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361835" y="937074"/>
            <a:ext cx="313553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стрелки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37315" y="999812"/>
            <a:ext cx="36292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трелки -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72512" y="2303618"/>
            <a:ext cx="36581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ружки - 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39403" y="2323224"/>
            <a:ext cx="29528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кружки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38140" y="3888360"/>
            <a:ext cx="27911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амок -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18056" y="3930447"/>
            <a:ext cx="22974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замок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15522" y="5244335"/>
            <a:ext cx="28582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елки - 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0271" y="5193100"/>
            <a:ext cx="21528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i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белки</a:t>
            </a:r>
            <a:endParaRPr lang="ru-RU" sz="6600" i="1" dirty="0">
              <a:solidFill>
                <a:schemeClr val="bg1"/>
              </a:solidFill>
            </a:endParaRPr>
          </a:p>
        </p:txBody>
      </p:sp>
      <p:sp>
        <p:nvSpPr>
          <p:cNvPr id="24" name="Диагональная полоса 23"/>
          <p:cNvSpPr/>
          <p:nvPr/>
        </p:nvSpPr>
        <p:spPr>
          <a:xfrm>
            <a:off x="5811229" y="1067523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Диагональная полоса 24"/>
          <p:cNvSpPr/>
          <p:nvPr/>
        </p:nvSpPr>
        <p:spPr>
          <a:xfrm>
            <a:off x="8187937" y="1058896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Диагональная полоса 25"/>
          <p:cNvSpPr/>
          <p:nvPr/>
        </p:nvSpPr>
        <p:spPr>
          <a:xfrm>
            <a:off x="5914746" y="2404617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Диагональная полоса 26"/>
          <p:cNvSpPr/>
          <p:nvPr/>
        </p:nvSpPr>
        <p:spPr>
          <a:xfrm>
            <a:off x="7763936" y="2387364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Диагональная полоса 27"/>
          <p:cNvSpPr/>
          <p:nvPr/>
        </p:nvSpPr>
        <p:spPr>
          <a:xfrm>
            <a:off x="4094572" y="4000504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Диагональная полоса 28"/>
          <p:cNvSpPr/>
          <p:nvPr/>
        </p:nvSpPr>
        <p:spPr>
          <a:xfrm>
            <a:off x="7848631" y="4024815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Диагональная полоса 29"/>
          <p:cNvSpPr/>
          <p:nvPr/>
        </p:nvSpPr>
        <p:spPr>
          <a:xfrm>
            <a:off x="4301607" y="5320346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Диагональная полоса 30"/>
          <p:cNvSpPr/>
          <p:nvPr/>
        </p:nvSpPr>
        <p:spPr>
          <a:xfrm>
            <a:off x="8425816" y="5225193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898535"/>
            <a:ext cx="10515600" cy="43513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0" b="1" i="1" dirty="0" smtClean="0"/>
              <a:t> От </a:t>
            </a:r>
            <a:r>
              <a:rPr lang="ru-RU" sz="8000" b="1" i="1" dirty="0" smtClean="0"/>
              <a:t>значения слов зависит их произношение, постановка ударения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Омографы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иагональная полоса 4"/>
          <p:cNvSpPr/>
          <p:nvPr/>
        </p:nvSpPr>
        <p:spPr>
          <a:xfrm>
            <a:off x="5253471" y="1962227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Пироги - </a:t>
            </a:r>
            <a:r>
              <a:rPr lang="ru-RU" sz="9600" dirty="0" err="1" smtClean="0"/>
              <a:t>пироги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24" y="4649538"/>
            <a:ext cx="3906849" cy="1396456"/>
          </a:xfrm>
        </p:spPr>
        <p:txBody>
          <a:bodyPr>
            <a:normAutofit/>
          </a:bodyPr>
          <a:lstStyle/>
          <a:p>
            <a:pPr lvl="0"/>
            <a:r>
              <a:rPr lang="ru-RU" sz="8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пирога</a:t>
            </a:r>
            <a:endParaRPr lang="ru-RU" sz="8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6859" t="6952" r="7975" b="7988"/>
          <a:stretch>
            <a:fillRect/>
          </a:stretch>
        </p:blipFill>
        <p:spPr bwMode="auto">
          <a:xfrm>
            <a:off x="5771072" y="638354"/>
            <a:ext cx="5520905" cy="560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Диагональная полоса 5"/>
          <p:cNvSpPr/>
          <p:nvPr/>
        </p:nvSpPr>
        <p:spPr>
          <a:xfrm>
            <a:off x="2894357" y="2086925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49442" y="673283"/>
            <a:ext cx="3906849" cy="1396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000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8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ироги</a:t>
            </a: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Reverance" pitchFamily="2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77151" y="2161308"/>
            <a:ext cx="3906849" cy="1155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пироги</a:t>
            </a:r>
            <a:endParaRPr kumimoji="0" lang="ru-RU" sz="8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Reverance" pitchFamily="2" charset="0"/>
              <a:ea typeface="+mj-ea"/>
              <a:cs typeface="+mj-cs"/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3794901" y="909288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Диагональная полоса 9"/>
          <p:cNvSpPr/>
          <p:nvPr/>
        </p:nvSpPr>
        <p:spPr>
          <a:xfrm>
            <a:off x="3337701" y="4857833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  <p:bldP spid="8" grpId="0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3492" y="1062437"/>
            <a:ext cx="8510350" cy="50612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sz="6000" b="1" u="sng" dirty="0" smtClean="0"/>
              <a:t>1 </a:t>
            </a:r>
            <a:r>
              <a:rPr lang="ru-RU" sz="6000" b="1" u="sng" dirty="0" smtClean="0"/>
              <a:t>уровень: </a:t>
            </a:r>
            <a:r>
              <a:rPr lang="ru-RU" sz="6000" b="1" dirty="0" smtClean="0"/>
              <a:t>упр. 275</a:t>
            </a:r>
            <a:r>
              <a:rPr lang="ru-RU" sz="6000" b="1" u="sng" dirty="0" smtClean="0"/>
              <a:t/>
            </a:r>
            <a:br>
              <a:rPr lang="ru-RU" sz="6000" b="1" u="sng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b="1" u="sng" dirty="0" smtClean="0"/>
              <a:t>2 уровень: </a:t>
            </a:r>
            <a:r>
              <a:rPr lang="ru-RU" sz="6000" b="1" dirty="0" smtClean="0"/>
              <a:t>упр. 276</a:t>
            </a:r>
            <a:r>
              <a:rPr lang="ru-RU" sz="6000" b="1" u="sng" dirty="0" smtClean="0"/>
              <a:t/>
            </a:r>
            <a:br>
              <a:rPr lang="ru-RU" sz="6000" b="1" u="sng" dirty="0" smtClean="0"/>
            </a:br>
            <a:r>
              <a:rPr lang="ru-RU" sz="6000" b="1" u="sng" dirty="0" smtClean="0"/>
              <a:t/>
            </a:r>
            <a:br>
              <a:rPr lang="ru-RU" sz="6000" b="1" u="sng" dirty="0" smtClean="0"/>
            </a:br>
            <a:r>
              <a:rPr lang="ru-RU" sz="6000" b="1" u="sng" dirty="0" smtClean="0"/>
              <a:t>3 уровень: </a:t>
            </a:r>
            <a:r>
              <a:rPr lang="ru-RU" sz="6000" b="1" dirty="0" smtClean="0"/>
              <a:t>карточка «Странные подарки»</a:t>
            </a:r>
            <a:endParaRPr lang="ru-RU" sz="6000" dirty="0" smtClean="0"/>
          </a:p>
          <a:p>
            <a:pPr>
              <a:buNone/>
            </a:pP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8419" y="596610"/>
            <a:ext cx="10515600" cy="435133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Упр. </a:t>
            </a: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275.</a:t>
            </a:r>
            <a:endParaRPr lang="ru-RU" sz="4400" i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Упр. </a:t>
            </a: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276.</a:t>
            </a:r>
            <a:endParaRPr lang="ru-RU" sz="4400" i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  Перв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й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мне на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день р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ждения пришла 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оза. У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рей л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ежи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ар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ик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громк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ла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Карточка «</a:t>
            </a: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Странные подарки»</a:t>
            </a:r>
            <a:r>
              <a:rPr lang="ru-RU" sz="44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>
              <a:buNone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Гво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зд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ики - 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400" i="1" u="sng" dirty="0" err="1" smtClean="0">
                <a:latin typeface="Times New Roman" pitchFamily="18" charset="0"/>
                <a:cs typeface="Times New Roman" pitchFamily="18" charset="0"/>
              </a:rPr>
              <a:t>озд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ики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ири</a:t>
            </a:r>
            <a:r>
              <a:rPr lang="ru-RU" sz="4400" i="1" u="sng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400" i="1" dirty="0" err="1" smtClean="0">
                <a:latin typeface="Times New Roman" pitchFamily="18" charset="0"/>
                <a:cs typeface="Times New Roman" pitchFamily="18" charset="0"/>
              </a:rPr>
              <a:t>ири</a:t>
            </a:r>
            <a:r>
              <a:rPr lang="ru-RU" sz="4400" i="1" u="sng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44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b="1" i="1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800879" y="1123302"/>
            <a:ext cx="10137416" cy="5087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44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ч</a:t>
            </a:r>
            <a:r>
              <a:rPr kumimoji="0" lang="ru-RU" sz="44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твер</a:t>
            </a:r>
            <a:r>
              <a:rPr kumimoji="0" lang="ru-RU" sz="44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4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аша нашла 6 грибо</a:t>
            </a:r>
            <a:r>
              <a:rPr kumimoji="0" lang="ru-RU" sz="4400" b="0" i="1" u="sng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Диагональная полоса 6"/>
          <p:cNvSpPr/>
          <p:nvPr/>
        </p:nvSpPr>
        <p:spPr>
          <a:xfrm>
            <a:off x="5927195" y="5367315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Диагональная полоса 7"/>
          <p:cNvSpPr/>
          <p:nvPr/>
        </p:nvSpPr>
        <p:spPr>
          <a:xfrm>
            <a:off x="7836245" y="5391509"/>
            <a:ext cx="214314" cy="22358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Диагональная полоса 8"/>
          <p:cNvSpPr/>
          <p:nvPr/>
        </p:nvSpPr>
        <p:spPr>
          <a:xfrm>
            <a:off x="2643667" y="5408879"/>
            <a:ext cx="214314" cy="214314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Диагональная полоса 10"/>
          <p:cNvSpPr/>
          <p:nvPr/>
        </p:nvSpPr>
        <p:spPr>
          <a:xfrm>
            <a:off x="8861480" y="5419219"/>
            <a:ext cx="214314" cy="22358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5315" y="1403936"/>
            <a:ext cx="10515602" cy="43976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8000" i="1" dirty="0" smtClean="0">
                <a:latin typeface="Georgia" pitchFamily="18" charset="0"/>
              </a:rPr>
              <a:t>  «</a:t>
            </a:r>
            <a:r>
              <a:rPr lang="ru-RU" sz="8000" i="1" dirty="0" smtClean="0">
                <a:latin typeface="Georgia" pitchFamily="18" charset="0"/>
              </a:rPr>
              <a:t>Слово живет тогда, когда ты открываешь его тайну.»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232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694763" y="2332177"/>
            <a:ext cx="8364301" cy="1655762"/>
          </a:xfrm>
        </p:spPr>
        <p:txBody>
          <a:bodyPr>
            <a:noAutofit/>
          </a:bodyPr>
          <a:lstStyle/>
          <a:p>
            <a:r>
              <a:rPr lang="ru-RU" sz="7200" i="1" dirty="0" smtClean="0"/>
              <a:t>25 декабря.</a:t>
            </a:r>
          </a:p>
          <a:p>
            <a:r>
              <a:rPr lang="ru-RU" sz="7200" i="1" dirty="0" smtClean="0"/>
              <a:t>Классная работа.</a:t>
            </a:r>
            <a:endParaRPr lang="ru-RU" sz="7200" i="1" dirty="0"/>
          </a:p>
        </p:txBody>
      </p:sp>
      <p:pic>
        <p:nvPicPr>
          <p:cNvPr id="7" name="scott-buckley-childhood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1418468" y="442792"/>
            <a:ext cx="773532" cy="77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54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371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777293" y="593052"/>
            <a:ext cx="1051560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Выберите и дополните одно предложение: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Мне на уроке было интересно...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Мне на уроке было трудно...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-Что меня удивило?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Мне захотелось узнать...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РАБОТУ!!!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2037" y="1613140"/>
            <a:ext cx="7102991" cy="463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Georgia" pitchFamily="18" charset="0"/>
              </a:rPr>
              <a:t>Ирина </a:t>
            </a:r>
            <a:r>
              <a:rPr lang="ru-RU" sz="4000" dirty="0" err="1" smtClean="0">
                <a:latin typeface="Georgia" pitchFamily="18" charset="0"/>
              </a:rPr>
              <a:t>Токмакова</a:t>
            </a:r>
            <a:r>
              <a:rPr lang="ru-RU" sz="4000" dirty="0" smtClean="0">
                <a:latin typeface="Georgia" pitchFamily="18" charset="0"/>
              </a:rPr>
              <a:t> «</a:t>
            </a:r>
            <a:r>
              <a:rPr lang="ru-RU" sz="4000" dirty="0" err="1" smtClean="0">
                <a:latin typeface="Georgia" pitchFamily="18" charset="0"/>
              </a:rPr>
              <a:t>Плим</a:t>
            </a:r>
            <a:r>
              <a:rPr lang="ru-RU" sz="4000" dirty="0" smtClean="0">
                <a:latin typeface="Georgia" pitchFamily="18" charset="0"/>
              </a:rPr>
              <a:t>»</a:t>
            </a:r>
            <a:endParaRPr lang="ru-RU" sz="40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9051" y="1352178"/>
            <a:ext cx="10515602" cy="4397622"/>
          </a:xfrm>
        </p:spPr>
        <p:txBody>
          <a:bodyPr/>
          <a:lstStyle/>
          <a:p>
            <a:pPr algn="ctr">
              <a:buNone/>
            </a:pPr>
            <a:r>
              <a:rPr lang="ru-RU" sz="8000" dirty="0" smtClean="0">
                <a:latin typeface="Georgia" pitchFamily="18" charset="0"/>
              </a:rPr>
              <a:t>Размышляем о словах.</a:t>
            </a:r>
          </a:p>
          <a:p>
            <a:pPr algn="ctr">
              <a:buNone/>
            </a:pPr>
            <a:r>
              <a:rPr lang="ru-RU" sz="8000" dirty="0" smtClean="0">
                <a:latin typeface="Georgia" pitchFamily="18" charset="0"/>
              </a:rPr>
              <a:t>Что в слове </a:t>
            </a:r>
            <a:r>
              <a:rPr lang="ru-RU" sz="8000" dirty="0" smtClean="0">
                <a:latin typeface="Georgia" pitchFamily="18" charset="0"/>
              </a:rPr>
              <a:t>главное?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69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11798" y="1058879"/>
            <a:ext cx="10515602" cy="439762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8000" b="1" i="1" dirty="0" smtClean="0"/>
              <a:t> Чтобы </a:t>
            </a:r>
            <a:r>
              <a:rPr lang="ru-RU" sz="8000" b="1" i="1" dirty="0" smtClean="0"/>
              <a:t>речь была понятной нужно знать значение слов.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0810" y="963988"/>
            <a:ext cx="10515602" cy="553379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600" i="1" dirty="0" smtClean="0"/>
              <a:t>В каникулы у бабушки </a:t>
            </a:r>
            <a:r>
              <a:rPr lang="ru-RU" sz="6600" i="1" u="sng" dirty="0" smtClean="0"/>
              <a:t>Г(</a:t>
            </a:r>
            <a:r>
              <a:rPr lang="ru-RU" sz="6600" i="1" u="sng" dirty="0" err="1" smtClean="0"/>
              <a:t>г</a:t>
            </a:r>
            <a:r>
              <a:rPr lang="ru-RU" sz="6600" i="1" u="sng" dirty="0" smtClean="0"/>
              <a:t>)</a:t>
            </a:r>
            <a:r>
              <a:rPr lang="ru-RU" sz="6600" i="1" u="sng" dirty="0" err="1" smtClean="0"/>
              <a:t>руши</a:t>
            </a:r>
            <a:r>
              <a:rPr lang="ru-RU" sz="6600" i="1" dirty="0" smtClean="0"/>
              <a:t> </a:t>
            </a:r>
            <a:r>
              <a:rPr lang="ru-RU" sz="6600" i="1" dirty="0" smtClean="0"/>
              <a:t>будет жить мой брат </a:t>
            </a:r>
            <a:r>
              <a:rPr lang="ru-RU" sz="6600" i="1" u="sng" dirty="0" smtClean="0"/>
              <a:t>В(</a:t>
            </a:r>
            <a:r>
              <a:rPr lang="ru-RU" sz="6600" i="1" u="sng" dirty="0" err="1" smtClean="0"/>
              <a:t>в</a:t>
            </a:r>
            <a:r>
              <a:rPr lang="ru-RU" sz="6600" i="1" u="sng" dirty="0" smtClean="0"/>
              <a:t>)</a:t>
            </a:r>
            <a:r>
              <a:rPr lang="ru-RU" sz="6600" i="1" u="sng" dirty="0" err="1" smtClean="0"/>
              <a:t>асилёк</a:t>
            </a:r>
            <a:r>
              <a:rPr lang="ru-RU" sz="6600" i="1" u="sng" dirty="0" smtClean="0"/>
              <a:t>.</a:t>
            </a:r>
            <a:r>
              <a:rPr lang="ru-RU" sz="6600" i="1" dirty="0" smtClean="0"/>
              <a:t> </a:t>
            </a:r>
            <a:endParaRPr lang="ru-RU" sz="6600" i="1" dirty="0" smtClean="0"/>
          </a:p>
          <a:p>
            <a:pPr>
              <a:buNone/>
            </a:pPr>
            <a:r>
              <a:rPr lang="ru-RU" sz="6600" i="1" dirty="0" smtClean="0"/>
              <a:t>В </a:t>
            </a:r>
            <a:r>
              <a:rPr lang="ru-RU" sz="6600" i="1" dirty="0" smtClean="0"/>
              <a:t>саду под </a:t>
            </a:r>
            <a:r>
              <a:rPr lang="ru-RU" sz="6600" i="1" u="sng" dirty="0" smtClean="0"/>
              <a:t>Г(</a:t>
            </a:r>
            <a:r>
              <a:rPr lang="ru-RU" sz="6600" i="1" u="sng" dirty="0" err="1" smtClean="0"/>
              <a:t>г</a:t>
            </a:r>
            <a:r>
              <a:rPr lang="ru-RU" sz="6600" i="1" u="sng" dirty="0" smtClean="0"/>
              <a:t>)</a:t>
            </a:r>
            <a:r>
              <a:rPr lang="ru-RU" sz="6600" i="1" u="sng" dirty="0" err="1" smtClean="0"/>
              <a:t>рушей</a:t>
            </a:r>
            <a:r>
              <a:rPr lang="ru-RU" sz="6600" i="1" u="sng" dirty="0" smtClean="0"/>
              <a:t> </a:t>
            </a:r>
            <a:r>
              <a:rPr lang="ru-RU" sz="6600" i="1" dirty="0" smtClean="0"/>
              <a:t>расцвел </a:t>
            </a:r>
            <a:r>
              <a:rPr lang="ru-RU" sz="6600" i="1" dirty="0" smtClean="0"/>
              <a:t>В(</a:t>
            </a:r>
            <a:r>
              <a:rPr lang="ru-RU" sz="6600" i="1" u="sng" dirty="0" err="1" smtClean="0"/>
              <a:t>в</a:t>
            </a:r>
            <a:r>
              <a:rPr lang="ru-RU" sz="6600" i="1" u="sng" dirty="0" smtClean="0"/>
              <a:t>)</a:t>
            </a:r>
            <a:r>
              <a:rPr lang="ru-RU" sz="6600" i="1" u="sng" dirty="0" err="1" smtClean="0"/>
              <a:t>асилёк</a:t>
            </a:r>
            <a:r>
              <a:rPr lang="ru-RU" i="1" u="sng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667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98063" y="981242"/>
            <a:ext cx="1111382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lang="ru-RU" sz="6600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6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бабу</a:t>
            </a:r>
            <a:r>
              <a:rPr lang="ru-RU" sz="6600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lang="ru-RU" sz="6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ru-RU" sz="6600" i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</a:t>
            </a:r>
            <a:r>
              <a:rPr kumimoji="0" lang="ru-RU" sz="6600" b="0" i="1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груш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6600" b="0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лё</a:t>
            </a:r>
            <a:r>
              <a:rPr kumimoji="0" lang="ru-RU" sz="6600" b="0" i="1" u="sng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lang="ru-RU" sz="6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66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6600" i="1" dirty="0" smtClean="0"/>
              <a:t> </a:t>
            </a:r>
            <a:r>
              <a:rPr lang="ru-RU" sz="6600" i="1" dirty="0" err="1" smtClean="0"/>
              <a:t>в</a:t>
            </a:r>
            <a:r>
              <a:rPr lang="ru-RU" sz="6600" i="1" u="sng" dirty="0" err="1" smtClean="0"/>
              <a:t>а</a:t>
            </a:r>
            <a:r>
              <a:rPr lang="ru-RU" sz="6600" i="1" dirty="0" err="1" smtClean="0"/>
              <a:t>с</a:t>
            </a:r>
            <a:r>
              <a:rPr lang="ru-RU" sz="6600" i="1" u="sng" dirty="0" err="1" smtClean="0"/>
              <a:t>и</a:t>
            </a:r>
            <a:r>
              <a:rPr lang="ru-RU" sz="6600" i="1" dirty="0" err="1" smtClean="0"/>
              <a:t>лё</a:t>
            </a:r>
            <a:r>
              <a:rPr lang="ru-RU" sz="6600" i="1" u="sng" dirty="0" err="1" smtClean="0"/>
              <a:t>к</a:t>
            </a:r>
            <a:endParaRPr lang="ru-RU" sz="6600" dirty="0" smtClean="0"/>
          </a:p>
        </p:txBody>
      </p:sp>
    </p:spTree>
    <p:extLst>
      <p:ext uri="{BB962C8B-B14F-4D97-AF65-F5344CB8AC3E}">
        <p14:creationId xmlns:p14="http://schemas.microsoft.com/office/powerpoint/2010/main" xmlns="" val="264420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46304" y="1050253"/>
            <a:ext cx="10515602" cy="43976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9600" b="1" i="1" dirty="0" smtClean="0"/>
              <a:t>Н</a:t>
            </a:r>
            <a:r>
              <a:rPr lang="ru-RU" sz="9600" b="1" i="1" dirty="0" smtClean="0"/>
              <a:t>аписание </a:t>
            </a:r>
            <a:r>
              <a:rPr lang="ru-RU" sz="9600" b="1" i="1" dirty="0" smtClean="0"/>
              <a:t>слов зависит от их значения 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62113" y="609850"/>
            <a:ext cx="6673281" cy="600661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874743" y="820664"/>
            <a:ext cx="4473634" cy="54076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6624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sz="2800" b="1" i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Каникулы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латинское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каникулы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означает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собака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называется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самая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яркая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звезда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созвездия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Гончих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псов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сверкает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ночном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небе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жаркое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с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конца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август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летних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каникул</a:t>
            </a:r>
            <a:r>
              <a:rPr lang="de-DE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7659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Дымчатое стекло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9540</TotalTime>
  <Words>272</Words>
  <Application>Microsoft Office PowerPoint</Application>
  <PresentationFormat>Произвольный</PresentationFormat>
  <Paragraphs>48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Разговор о значении слова («Что в слове главное?»)</vt:lpstr>
      <vt:lpstr>Слайд 2</vt:lpstr>
      <vt:lpstr>Ирина Токмакова «Плим»</vt:lpstr>
      <vt:lpstr>Слайд 4</vt:lpstr>
      <vt:lpstr>Слайд 5</vt:lpstr>
      <vt:lpstr>Слайд 6</vt:lpstr>
      <vt:lpstr>Слайд 7</vt:lpstr>
      <vt:lpstr>Слайд 8</vt:lpstr>
      <vt:lpstr>Слайд 9</vt:lpstr>
      <vt:lpstr>овсянка</vt:lpstr>
      <vt:lpstr>Слайд 11</vt:lpstr>
      <vt:lpstr>Слайд 12</vt:lpstr>
      <vt:lpstr>Слайд 13</vt:lpstr>
      <vt:lpstr>Слайд 14</vt:lpstr>
      <vt:lpstr>Слайд 15</vt:lpstr>
      <vt:lpstr>пирога</vt:lpstr>
      <vt:lpstr>Слайд 17</vt:lpstr>
      <vt:lpstr>Слайд 18</vt:lpstr>
      <vt:lpstr>Слайд 19</vt:lpstr>
      <vt:lpstr>Слайд 20</vt:lpstr>
      <vt:lpstr>СПАСИБО ЗА РАБОТУ!!!</vt:lpstr>
    </vt:vector>
  </TitlesOfParts>
  <Manager>Полшкова Виктория Валерьяновна</Manager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Русский язык</dc:title>
  <dc:subject>русский язык</dc:subject>
  <dc:creator>Viktoriya Polshkova</dc:creator>
  <cp:keywords>русский язык;книги;школа</cp:keywords>
  <cp:lastModifiedBy>Lenovo</cp:lastModifiedBy>
  <cp:revision>248</cp:revision>
  <dcterms:created xsi:type="dcterms:W3CDTF">2019-04-16T15:48:18Z</dcterms:created>
  <dcterms:modified xsi:type="dcterms:W3CDTF">2020-12-24T18:09:20Z</dcterms:modified>
</cp:coreProperties>
</file>