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sldIdLst>
    <p:sldId id="257" r:id="rId2"/>
    <p:sldId id="287" r:id="rId3"/>
    <p:sldId id="286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8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2" autoAdjust="0"/>
  </p:normalViewPr>
  <p:slideViewPr>
    <p:cSldViewPr>
      <p:cViewPr varScale="1">
        <p:scale>
          <a:sx n="53" d="100"/>
          <a:sy n="53" d="100"/>
        </p:scale>
        <p:origin x="119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83715-30EA-4F10-B75E-D528C3437539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59944-4865-4ED9-92D5-DE71534BDF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92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359944-4865-4ED9-92D5-DE71534BDF1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69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29708" cy="142873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Государственное бюджетное образовательное учреждение </a:t>
            </a:r>
            <a:b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среднего профессионального образования</a:t>
            </a:r>
            <a:b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Луганской Народной Республики</a:t>
            </a:r>
            <a:b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«Брянковский колледж»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2643182"/>
            <a:ext cx="4500594" cy="206210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«Прикасаясь к сердцу подвигом»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143372" y="5214950"/>
            <a:ext cx="4500594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</a:rPr>
              <a:t>Подготовила: 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Преподаватель экономических дисциплин высшей категории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Запасная Галина Александровна</a:t>
            </a:r>
            <a:endParaRPr lang="ru-RU" sz="1400" b="1" i="1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378621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F:\тематическая музейная выставка\P71114-1025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643050"/>
            <a:ext cx="5645332" cy="3940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972452" cy="5715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Ульяна Громова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643050"/>
            <a:ext cx="2844000" cy="230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Когда до смерти оставалось пять шагов,</a:t>
            </a:r>
          </a:p>
          <a:p>
            <a:r>
              <a:rPr lang="ru-RU" sz="1100" dirty="0" smtClean="0"/>
              <a:t>Когда бессмертие рядом  с ним встало,</a:t>
            </a:r>
          </a:p>
          <a:p>
            <a:r>
              <a:rPr lang="ru-RU" sz="1100" dirty="0" smtClean="0"/>
              <a:t>Им Уля после пыток, зло, без слез</a:t>
            </a:r>
          </a:p>
          <a:p>
            <a:r>
              <a:rPr lang="ru-RU" sz="1100" dirty="0" smtClean="0"/>
              <a:t>О гордом Демоне стихи читала.</a:t>
            </a:r>
          </a:p>
          <a:p>
            <a:r>
              <a:rPr lang="ru-RU" sz="1100" dirty="0" smtClean="0"/>
              <a:t>И в камеру влетали звуки гор,</a:t>
            </a:r>
          </a:p>
          <a:p>
            <a:r>
              <a:rPr lang="ru-RU" sz="1100" dirty="0" smtClean="0"/>
              <a:t>И голос креп, отлитый из металла,</a:t>
            </a:r>
          </a:p>
          <a:p>
            <a:r>
              <a:rPr lang="ru-RU" sz="1100" dirty="0" smtClean="0"/>
              <a:t>И так звенел и так был жизнью полн,</a:t>
            </a:r>
          </a:p>
          <a:p>
            <a:r>
              <a:rPr lang="ru-RU" sz="1100" dirty="0" smtClean="0"/>
              <a:t>Как будто вся страна за ним стояла.</a:t>
            </a:r>
          </a:p>
          <a:p>
            <a:endParaRPr lang="ru-RU" sz="1100" dirty="0" smtClean="0"/>
          </a:p>
          <a:p>
            <a:r>
              <a:rPr lang="ru-RU" sz="1100" dirty="0" smtClean="0"/>
              <a:t>                                    А. Караваева.</a:t>
            </a:r>
          </a:p>
          <a:p>
            <a:r>
              <a:rPr lang="ru-RU" sz="1100" dirty="0" smtClean="0"/>
              <a:t>                                   «Бессмертие»</a:t>
            </a:r>
          </a:p>
          <a:p>
            <a:endParaRPr lang="ru-RU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5715016"/>
            <a:ext cx="2736000" cy="2616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Домик, где жила Ульяна Громова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5786454"/>
            <a:ext cx="1714512" cy="6001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У.Громова читает «Демона»</a:t>
            </a:r>
          </a:p>
          <a:p>
            <a:pPr algn="ctr"/>
            <a:r>
              <a:rPr lang="ru-RU" sz="1100" dirty="0" smtClean="0"/>
              <a:t>Художник Т. </a:t>
            </a:r>
            <a:r>
              <a:rPr lang="ru-RU" sz="1100" dirty="0" err="1" smtClean="0"/>
              <a:t>Афонина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7286644" y="4286256"/>
            <a:ext cx="164307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Уля Громова среди одноклассников</a:t>
            </a:r>
            <a:endParaRPr lang="ru-RU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тематическая музейная выставка\P71110-103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6357982" cy="462819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43306" y="2928934"/>
            <a:ext cx="3060000" cy="129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В ночь с 5 на 6 декабря 1942 года молодогвардейцы с.Тюленин, Л. Шевцова и В. Лукьянченко подожгли биржу труда. При пожаре сгорели книги регистрации населения, документы. Более  двух тысяч краснодонцев были спасены от угона в Германию.</a:t>
            </a:r>
            <a:endParaRPr lang="ru-RU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71480"/>
            <a:ext cx="635798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Г.И.Шевцов, отец Героя Советского Союза члена штаба организации «Молодая гвардия» Любы Шевцовой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1357298"/>
            <a:ext cx="214314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Музей «Молодая гвардия». Диорама «Поджог биржи труда» (выполнена группой харьковских художников)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786578" y="4429132"/>
            <a:ext cx="207170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Биржа труда. </a:t>
            </a:r>
          </a:p>
          <a:p>
            <a:r>
              <a:rPr lang="ru-RU" sz="1400" dirty="0" smtClean="0"/>
              <a:t>Фото 1943 года</a:t>
            </a:r>
            <a:endParaRPr lang="ru-RU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тематическая музейная выставка\P71110-1031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6552107" cy="50006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357166"/>
            <a:ext cx="3286148" cy="612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Музей «Молодая гвардия»</a:t>
            </a:r>
          </a:p>
          <a:p>
            <a:pPr algn="ctr"/>
            <a:r>
              <a:rPr lang="ru-RU" sz="1400" dirty="0" smtClean="0"/>
              <a:t>А.И. Земнухова с пионерами</a:t>
            </a:r>
          </a:p>
          <a:p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86578" y="1071546"/>
            <a:ext cx="2000264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Клуб </a:t>
            </a:r>
          </a:p>
          <a:p>
            <a:pPr algn="ctr"/>
            <a:r>
              <a:rPr lang="ru-RU" sz="1400" dirty="0" smtClean="0"/>
              <a:t>имени А.Н. Горького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4214818"/>
            <a:ext cx="214314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Музей «Молодая гвардия»</a:t>
            </a:r>
          </a:p>
          <a:p>
            <a:pPr algn="ctr"/>
            <a:r>
              <a:rPr lang="ru-RU" sz="1200" dirty="0" smtClean="0"/>
              <a:t>Экспозиция</a:t>
            </a:r>
          </a:p>
          <a:p>
            <a:pPr algn="ctr"/>
            <a:r>
              <a:rPr lang="ru-RU" sz="1200" dirty="0" smtClean="0"/>
              <a:t> «Боевые дела молодогвардейцев»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71868" y="3000372"/>
            <a:ext cx="3214710" cy="10618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50" dirty="0" smtClean="0"/>
              <a:t>«На заседании штаба, - вспоминает командир «Молодой гвардии» И. Туркевич, - мы решили: устроившись в клубах, не давать проводить фашистам агитационную работу среди населения, тщательно проверять программы проводимых вечеров». </a:t>
            </a:r>
            <a:endParaRPr lang="ru-RU" sz="1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тематическая музейная выставка\P71110-1033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8001056" cy="46993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71480"/>
            <a:ext cx="4071966" cy="4924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300" dirty="0" smtClean="0"/>
              <a:t>Е.Н. Кошевая, мать Героя Советского Союза комиссара «Молодой гвардии» Олега Кошевого</a:t>
            </a:r>
            <a:endParaRPr lang="ru-RU" sz="1300" dirty="0"/>
          </a:p>
        </p:txBody>
      </p:sp>
      <p:sp>
        <p:nvSpPr>
          <p:cNvPr id="6" name="TextBox 5"/>
          <p:cNvSpPr txBox="1"/>
          <p:nvPr/>
        </p:nvSpPr>
        <p:spPr>
          <a:xfrm>
            <a:off x="4857752" y="5857892"/>
            <a:ext cx="3714776" cy="64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Школа имени А. М. Горького. </a:t>
            </a:r>
          </a:p>
          <a:p>
            <a:r>
              <a:rPr lang="ru-RU" sz="1400" dirty="0" smtClean="0"/>
              <a:t>Парта  Вани Земнухова в классе, где он учился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786314" y="1142984"/>
            <a:ext cx="3780000" cy="2232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А там, где учились они,</a:t>
            </a:r>
          </a:p>
          <a:p>
            <a:r>
              <a:rPr lang="ru-RU" sz="1200" dirty="0" smtClean="0"/>
              <a:t>Звоночек далекий – далекий</a:t>
            </a:r>
          </a:p>
          <a:p>
            <a:r>
              <a:rPr lang="ru-RU" sz="1200" dirty="0" smtClean="0"/>
              <a:t>Зовет  школяров на уроки,</a:t>
            </a:r>
          </a:p>
          <a:p>
            <a:r>
              <a:rPr lang="ru-RU" sz="1200" dirty="0" smtClean="0"/>
              <a:t>Как в те довоенные дни…</a:t>
            </a:r>
          </a:p>
          <a:p>
            <a:r>
              <a:rPr lang="ru-RU" sz="1200" dirty="0" smtClean="0"/>
              <a:t>И та , что быть может, не раз</a:t>
            </a:r>
          </a:p>
          <a:p>
            <a:r>
              <a:rPr lang="ru-RU" sz="1200" dirty="0" smtClean="0"/>
              <a:t>К доске вызывала Олега, </a:t>
            </a:r>
          </a:p>
          <a:p>
            <a:r>
              <a:rPr lang="ru-RU" sz="1200" dirty="0" smtClean="0"/>
              <a:t>С прической, присыпанной снегом, Урок начинает сейчас.</a:t>
            </a:r>
          </a:p>
          <a:p>
            <a:r>
              <a:rPr lang="ru-RU" sz="1200" dirty="0" smtClean="0"/>
              <a:t>                                              М. Упеник.</a:t>
            </a:r>
          </a:p>
          <a:p>
            <a:r>
              <a:rPr lang="ru-RU" sz="1200" dirty="0" smtClean="0"/>
              <a:t>                                  «Краснодонская тетрадь»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тематическая музейная выставка\P71110-1035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8143932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285728"/>
            <a:ext cx="6072230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 Поселок Краснодон во время фашистской оккупации был представлен в «Молодой гвардии» отдельной боевой группой</a:t>
            </a:r>
          </a:p>
          <a:p>
            <a:endParaRPr lang="ru-RU" sz="1400" dirty="0" smtClean="0"/>
          </a:p>
          <a:p>
            <a:r>
              <a:rPr lang="ru-RU" sz="1400" b="1" dirty="0" smtClean="0"/>
              <a:t>«Непокоренные».</a:t>
            </a:r>
            <a:r>
              <a:rPr lang="ru-RU" sz="1400" dirty="0" smtClean="0"/>
              <a:t>Художники Н. Вольштейн, А. Фильберт , Ф. Костенко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5929330"/>
            <a:ext cx="4071966" cy="72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Память жива</a:t>
            </a:r>
          </a:p>
          <a:p>
            <a:pPr algn="ctr"/>
            <a:r>
              <a:rPr lang="ru-RU" sz="1400" dirty="0" smtClean="0"/>
              <a:t>Могила молодогвардейцев в поселке Краснодон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3000372"/>
            <a:ext cx="3996000" cy="280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Вот их ведут, их гонят вниз с откоса,</a:t>
            </a:r>
          </a:p>
          <a:p>
            <a:r>
              <a:rPr lang="ru-RU" sz="1200" dirty="0" smtClean="0"/>
              <a:t>Через бугры и рытвины, туда,</a:t>
            </a:r>
          </a:p>
          <a:p>
            <a:r>
              <a:rPr lang="ru-RU" sz="1200" dirty="0" smtClean="0"/>
              <a:t>Где ржавые валяются колеса,</a:t>
            </a:r>
          </a:p>
          <a:p>
            <a:r>
              <a:rPr lang="ru-RU" sz="1200" dirty="0" smtClean="0"/>
              <a:t>Оборванные вьются провода…</a:t>
            </a:r>
          </a:p>
          <a:p>
            <a:endParaRPr lang="ru-RU" sz="1200" dirty="0" smtClean="0"/>
          </a:p>
          <a:p>
            <a:r>
              <a:rPr lang="ru-RU" sz="1200" dirty="0" smtClean="0"/>
              <a:t>Где самый край в подтеках желтой глины</a:t>
            </a:r>
          </a:p>
          <a:p>
            <a:r>
              <a:rPr lang="ru-RU" sz="1200" dirty="0" smtClean="0"/>
              <a:t>Тяжелыми сосульками обвис…</a:t>
            </a:r>
          </a:p>
          <a:p>
            <a:r>
              <a:rPr lang="ru-RU" sz="1200" dirty="0" smtClean="0"/>
              <a:t>Прикладами окованными в спины</a:t>
            </a:r>
          </a:p>
          <a:p>
            <a:r>
              <a:rPr lang="ru-RU" sz="1200" dirty="0" smtClean="0"/>
              <a:t>Их друг за другом сталкивают вниз.</a:t>
            </a:r>
          </a:p>
          <a:p>
            <a:endParaRPr lang="ru-RU" sz="1200" dirty="0" smtClean="0"/>
          </a:p>
          <a:p>
            <a:r>
              <a:rPr lang="ru-RU" sz="1200" dirty="0" smtClean="0"/>
              <a:t>                                                     М.Дудин.</a:t>
            </a:r>
          </a:p>
          <a:p>
            <a:r>
              <a:rPr lang="ru-RU" sz="1200" dirty="0" smtClean="0"/>
              <a:t>                                  «Памяти краснодонцев»</a:t>
            </a:r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F:\тематическая музейная выставка\P71110-1027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8001056" cy="45259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642918"/>
            <a:ext cx="6500858" cy="54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Стела «Скорбящая мать» и братская могила краснодонских подпольщиков в Краснодоне.</a:t>
            </a:r>
          </a:p>
          <a:p>
            <a:r>
              <a:rPr lang="ru-RU" sz="1200" dirty="0" smtClean="0"/>
              <a:t>Скульпторы П. Кизиев и А. Родькин</a:t>
            </a:r>
          </a:p>
          <a:p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929330"/>
            <a:ext cx="428628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И. Туркенич, командир «Молодой гвардии», дает клятву на могиле своих боевых товарищей. 15 марта 1943 г.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714876" y="1357298"/>
            <a:ext cx="3888000" cy="453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Прощайте, друзья!</a:t>
            </a:r>
          </a:p>
          <a:p>
            <a:r>
              <a:rPr lang="ru-RU" sz="1200" dirty="0" smtClean="0"/>
              <a:t>Прощай, Кашук любимый!</a:t>
            </a:r>
          </a:p>
          <a:p>
            <a:r>
              <a:rPr lang="ru-RU" sz="1200" dirty="0" smtClean="0"/>
              <a:t>Прощай, Люба, Ульяна милая, прощай!</a:t>
            </a:r>
          </a:p>
          <a:p>
            <a:r>
              <a:rPr lang="ru-RU" sz="1200" dirty="0" smtClean="0"/>
              <a:t>Слышишь ли ты меня,</a:t>
            </a:r>
          </a:p>
          <a:p>
            <a:r>
              <a:rPr lang="ru-RU" sz="1200" dirty="0" smtClean="0"/>
              <a:t>Сергей Тюленин, и ты, Ваня Земнухов?</a:t>
            </a:r>
          </a:p>
          <a:p>
            <a:r>
              <a:rPr lang="ru-RU" sz="1200" dirty="0" smtClean="0"/>
              <a:t>Слышите ли вы меня, други мои?</a:t>
            </a:r>
          </a:p>
          <a:p>
            <a:endParaRPr lang="ru-RU" sz="1200" dirty="0" smtClean="0"/>
          </a:p>
          <a:p>
            <a:r>
              <a:rPr lang="ru-RU" sz="1200" dirty="0" smtClean="0"/>
              <a:t>    Вечным непробудным сном почили вы. Мы не забудем вас. Пока видят мои глаза, пока бьется в моей груди сердце, клянусь мстить за вас до последнего вздоха, до последней капли крови! Я не сниму этой солдатской шинели, до тех пор пока последний немец, как оккупант, вступивший на нашу землю, не будет уничтожен!</a:t>
            </a:r>
          </a:p>
          <a:p>
            <a:r>
              <a:rPr lang="ru-RU" sz="1200" dirty="0" smtClean="0"/>
              <a:t>    Ваши имена будет чтить и вечно помнить великая наша страна.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тематическая музейная выставка\P71110-1037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8072494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428604"/>
            <a:ext cx="285752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«Клятва» - памятник молодогвардейцам в Краснодоне. </a:t>
            </a:r>
          </a:p>
          <a:p>
            <a:pPr algn="ctr"/>
            <a:r>
              <a:rPr lang="ru-RU" sz="1200" dirty="0" smtClean="0"/>
              <a:t>Авторы В. Агибалов, В. Мухин, В. Федченко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714876" y="5857892"/>
            <a:ext cx="392909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Город Молодогвордейск.</a:t>
            </a:r>
          </a:p>
          <a:p>
            <a:pPr algn="ctr"/>
            <a:r>
              <a:rPr lang="ru-RU" sz="1200" dirty="0" smtClean="0"/>
              <a:t>Дворец культуры «Юность»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14876" y="3000372"/>
            <a:ext cx="3929090" cy="12234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50" dirty="0" smtClean="0"/>
              <a:t>Пусть летят стремительно года, - </a:t>
            </a:r>
          </a:p>
          <a:p>
            <a:r>
              <a:rPr lang="ru-RU" sz="1050" dirty="0" smtClean="0"/>
              <a:t>Так же реет поднятое знамя,</a:t>
            </a:r>
          </a:p>
          <a:p>
            <a:r>
              <a:rPr lang="ru-RU" sz="1050" dirty="0" smtClean="0"/>
              <a:t>И под этим знаменем всегда</a:t>
            </a:r>
          </a:p>
          <a:p>
            <a:r>
              <a:rPr lang="ru-RU" sz="1050" dirty="0" smtClean="0"/>
              <a:t>Молодогвардейцы</a:t>
            </a:r>
          </a:p>
          <a:p>
            <a:r>
              <a:rPr lang="ru-RU" sz="1050" dirty="0" smtClean="0"/>
              <a:t>Рядом с нами.</a:t>
            </a:r>
          </a:p>
          <a:p>
            <a:r>
              <a:rPr lang="ru-RU" sz="1050" dirty="0" smtClean="0"/>
              <a:t>                                            М. Геттуев</a:t>
            </a:r>
          </a:p>
          <a:p>
            <a:r>
              <a:rPr lang="ru-RU" sz="1050" dirty="0" smtClean="0"/>
              <a:t>                                     «Молодогвардейцы»</a:t>
            </a:r>
            <a:endParaRPr lang="ru-RU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5857892"/>
            <a:ext cx="392909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18 июня 1976 г. В день митинга Памяти  героев – молодогвардейцев.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16" y="428604"/>
            <a:ext cx="1928826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Михаил  </a:t>
            </a:r>
            <a:r>
              <a:rPr lang="ru-RU" sz="1200" dirty="0" err="1" smtClean="0"/>
              <a:t>Шищенко</a:t>
            </a:r>
            <a:r>
              <a:rPr lang="ru-RU" sz="1200" dirty="0" smtClean="0"/>
              <a:t>,  Валерия Борц, Нина и Ольга Иванцовы в Краснодоне </a:t>
            </a:r>
            <a:endParaRPr lang="ru-RU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тематическая музейная выставка\P71110-1038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6138748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428604"/>
            <a:ext cx="8001056" cy="86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Обелиск на братской могиле в Ровеньках</a:t>
            </a:r>
            <a:r>
              <a:rPr lang="ru-RU" dirty="0" smtClean="0"/>
              <a:t>. </a:t>
            </a:r>
          </a:p>
          <a:p>
            <a:pPr algn="ctr"/>
            <a:r>
              <a:rPr lang="ru-RU" sz="1200" dirty="0" smtClean="0"/>
              <a:t>Гремучий лес в Ровеньках. Здесь 09.02.1943 г. фашисты казнили молодогвардейцев: Олега Кошевого, Любовь Шевцову, Дмитрия Огурцова, Виктора Субботина, Семена Остапенко.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715140" y="1428736"/>
            <a:ext cx="2143140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Камера Ровеньковской тюрьмы, в которую был заключен после ареста комиссар «Молодой гвардии» Олег Кошевой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86578" y="4572008"/>
            <a:ext cx="207170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Комиссар «Молодой гвардии» Олег Кошевой.</a:t>
            </a:r>
          </a:p>
          <a:p>
            <a:r>
              <a:rPr lang="ru-RU" sz="1200" dirty="0" smtClean="0"/>
              <a:t>Художник М. Полтавский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3000372"/>
            <a:ext cx="3000396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Не я – в крови, полуживой,</a:t>
            </a:r>
          </a:p>
          <a:p>
            <a:r>
              <a:rPr lang="ru-RU" sz="1200" dirty="0" smtClean="0"/>
              <a:t>Растерзан и раздет, - </a:t>
            </a:r>
          </a:p>
          <a:p>
            <a:r>
              <a:rPr lang="ru-RU" sz="1200" dirty="0" smtClean="0"/>
              <a:t>Молчал на пытках Кошевой</a:t>
            </a:r>
          </a:p>
          <a:p>
            <a:r>
              <a:rPr lang="ru-RU" sz="1200" dirty="0" smtClean="0"/>
              <a:t>В свои шестнадцать лет.</a:t>
            </a:r>
          </a:p>
          <a:p>
            <a:r>
              <a:rPr lang="ru-RU" sz="1200" dirty="0" smtClean="0"/>
              <a:t>Пусть всех имен не назову, </a:t>
            </a:r>
          </a:p>
          <a:p>
            <a:r>
              <a:rPr lang="ru-RU" sz="1200" dirty="0" smtClean="0"/>
              <a:t>Нет кровнее родни.</a:t>
            </a:r>
          </a:p>
          <a:p>
            <a:r>
              <a:rPr lang="ru-RU" sz="1200" dirty="0" smtClean="0"/>
              <a:t>Не потому ли я живу, </a:t>
            </a:r>
          </a:p>
          <a:p>
            <a:r>
              <a:rPr lang="ru-RU" sz="1200" dirty="0" smtClean="0"/>
              <a:t>Что умерли они?</a:t>
            </a:r>
            <a:endParaRPr lang="ru-RU" sz="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тематическая музейная выставка\P71115-0918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428736"/>
            <a:ext cx="6454034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43570" y="1428736"/>
            <a:ext cx="3143272" cy="212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200" dirty="0" smtClean="0"/>
          </a:p>
          <a:p>
            <a:r>
              <a:rPr lang="ru-RU" sz="1200" dirty="0" smtClean="0"/>
              <a:t>Сыновья Краснодона, шестнадцати лет,</a:t>
            </a:r>
          </a:p>
          <a:p>
            <a:r>
              <a:rPr lang="ru-RU" sz="1200" dirty="0" smtClean="0"/>
              <a:t>Эти мальчики плакать уже не умели.</a:t>
            </a:r>
          </a:p>
          <a:p>
            <a:r>
              <a:rPr lang="ru-RU" sz="1200" dirty="0" smtClean="0"/>
              <a:t>Те же птицы в деревьях кричали с утра,</a:t>
            </a:r>
          </a:p>
          <a:p>
            <a:r>
              <a:rPr lang="ru-RU" sz="1200" dirty="0" smtClean="0"/>
              <a:t>И над шахтой стояла песчаная вьюга.</a:t>
            </a:r>
          </a:p>
          <a:p>
            <a:r>
              <a:rPr lang="ru-RU" sz="1200" dirty="0" smtClean="0"/>
              <a:t>Здесь они и прошли – от стены до копра,</a:t>
            </a:r>
          </a:p>
          <a:p>
            <a:r>
              <a:rPr lang="ru-RU" sz="1200" dirty="0" smtClean="0"/>
              <a:t>На последнем пути подбодряя друг друга.</a:t>
            </a:r>
          </a:p>
          <a:p>
            <a:endParaRPr lang="ru-RU" sz="1200" dirty="0" smtClean="0"/>
          </a:p>
          <a:p>
            <a:r>
              <a:rPr lang="ru-RU" sz="1200" dirty="0" smtClean="0"/>
              <a:t>                            М. Матусовский</a:t>
            </a:r>
          </a:p>
          <a:p>
            <a:r>
              <a:rPr lang="ru-RU" sz="1200" dirty="0" smtClean="0"/>
              <a:t>                               «Шахта № 5»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928670"/>
            <a:ext cx="5072098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Шурф шахты № 5 – место казни краснодонских подпольщиков. Фото 1943 г.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3714752"/>
            <a:ext cx="207170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«Они бессмертны - Краснодонцы»</a:t>
            </a:r>
          </a:p>
          <a:p>
            <a:r>
              <a:rPr lang="ru-RU" sz="1200" dirty="0" smtClean="0"/>
              <a:t>Художник В. Задорожный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572132" y="5929330"/>
            <a:ext cx="321471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Шурф шахты № 5 – место казни краснодонских подпольщиков. Фото 1976 г.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901014" cy="5715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Музей «Молодая гвардия»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2050" name="Picture 2" descr="F:\тематическая музейная выставка\P71110-113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001056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428736"/>
            <a:ext cx="7992000" cy="190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Ты видишь, товарищ, - </a:t>
            </a:r>
          </a:p>
          <a:p>
            <a:r>
              <a:rPr lang="ru-RU" sz="1100" dirty="0" smtClean="0"/>
              <a:t>                                           дела краснодонцев,</a:t>
            </a:r>
          </a:p>
          <a:p>
            <a:r>
              <a:rPr lang="ru-RU" sz="1100" dirty="0" smtClean="0"/>
              <a:t>Они никогда</a:t>
            </a:r>
          </a:p>
          <a:p>
            <a:r>
              <a:rPr lang="ru-RU" sz="1100" dirty="0" smtClean="0"/>
              <a:t>                          не забудутся нами.</a:t>
            </a:r>
          </a:p>
          <a:p>
            <a:r>
              <a:rPr lang="ru-RU" sz="1100" dirty="0" smtClean="0"/>
              <a:t>Бессмертная слава,</a:t>
            </a:r>
          </a:p>
          <a:p>
            <a:r>
              <a:rPr lang="ru-RU" sz="1100" dirty="0" smtClean="0"/>
              <a:t>                                      как вечное солнце,</a:t>
            </a:r>
          </a:p>
          <a:p>
            <a:r>
              <a:rPr lang="ru-RU" sz="1100" dirty="0" smtClean="0"/>
              <a:t>Восходит,</a:t>
            </a:r>
          </a:p>
          <a:p>
            <a:r>
              <a:rPr lang="ru-RU" sz="1100" dirty="0" smtClean="0"/>
              <a:t>                    сияя,</a:t>
            </a:r>
          </a:p>
          <a:p>
            <a:r>
              <a:rPr lang="ru-RU" sz="1100" dirty="0" smtClean="0"/>
              <a:t>                              над их именами.</a:t>
            </a:r>
          </a:p>
          <a:p>
            <a:r>
              <a:rPr lang="ru-RU" sz="1100" dirty="0" smtClean="0"/>
              <a:t>                                                                            С.Кирсанов</a:t>
            </a:r>
          </a:p>
          <a:p>
            <a:r>
              <a:rPr lang="ru-RU" sz="1100" dirty="0" smtClean="0"/>
              <a:t>                                                                   «Слава сынам комсомола»</a:t>
            </a:r>
            <a:endParaRPr lang="ru-RU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6143644"/>
            <a:ext cx="785818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музее «Молодая гвардия»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500042"/>
            <a:ext cx="7715304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Памяти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героев-молодогвардейцев посвящается…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Пользователь\Desktop\gvardiya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143403" cy="3000396"/>
          </a:xfrm>
          <a:prstGeom prst="rect">
            <a:avLst/>
          </a:prstGeom>
          <a:noFill/>
        </p:spPr>
      </p:pic>
      <p:pic>
        <p:nvPicPr>
          <p:cNvPr id="9" name="Picture 2" descr="C:\Users\Пользователь\Desktop\i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786190"/>
            <a:ext cx="3710017" cy="2762248"/>
          </a:xfrm>
          <a:prstGeom prst="rect">
            <a:avLst/>
          </a:prstGeom>
          <a:noFill/>
        </p:spPr>
      </p:pic>
      <p:pic>
        <p:nvPicPr>
          <p:cNvPr id="10" name="Picture 4" descr="http://art-apple.ru/albums/userpics/10001/Star_Victor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500570"/>
            <a:ext cx="4143404" cy="205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тематическая музейная выставка\P71110-1037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286808" cy="53864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785794"/>
            <a:ext cx="4000528" cy="252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100" dirty="0" smtClean="0"/>
          </a:p>
          <a:p>
            <a:r>
              <a:rPr lang="ru-RU" sz="1400" dirty="0" smtClean="0"/>
              <a:t>Не герои мы,</a:t>
            </a:r>
          </a:p>
          <a:p>
            <a:r>
              <a:rPr lang="ru-RU" sz="1400" dirty="0" smtClean="0"/>
              <a:t>не солдаты,</a:t>
            </a:r>
          </a:p>
          <a:p>
            <a:r>
              <a:rPr lang="ru-RU" sz="1400" dirty="0" smtClean="0"/>
              <a:t>не пророки новых времен.</a:t>
            </a:r>
          </a:p>
          <a:p>
            <a:r>
              <a:rPr lang="ru-RU" sz="1400" dirty="0" smtClean="0"/>
              <a:t>Нам бы мелом писать …</a:t>
            </a:r>
          </a:p>
          <a:p>
            <a:r>
              <a:rPr lang="ru-RU" sz="1400" dirty="0" smtClean="0"/>
              <a:t>Но в руках у нас автоматы</a:t>
            </a:r>
          </a:p>
          <a:p>
            <a:r>
              <a:rPr lang="ru-RU" sz="1400" dirty="0" smtClean="0"/>
              <a:t>пишут историю красным дождем.</a:t>
            </a:r>
          </a:p>
          <a:p>
            <a:endParaRPr lang="ru-RU" sz="1400" dirty="0" smtClean="0"/>
          </a:p>
          <a:p>
            <a:r>
              <a:rPr lang="ru-RU" sz="1400" dirty="0" smtClean="0"/>
              <a:t>                                        Йонас Мачюкявичюс.</a:t>
            </a:r>
          </a:p>
          <a:p>
            <a:r>
              <a:rPr lang="ru-RU" sz="1400" dirty="0" smtClean="0"/>
              <a:t>                                         «Молодогвардейцы»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214290"/>
            <a:ext cx="414340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«Освобождение военнопленных из Волченского лагеря».</a:t>
            </a:r>
          </a:p>
          <a:p>
            <a:r>
              <a:rPr lang="ru-RU" sz="1200" dirty="0" smtClean="0"/>
              <a:t>Художник А.Резниченко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857752" y="6215082"/>
            <a:ext cx="371477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 зале музея «Молодая гвардия»</a:t>
            </a:r>
            <a:endParaRPr lang="ru-RU" sz="1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тематическая музейная выставка\P71110-1038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8001056" cy="58579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14876" y="357166"/>
            <a:ext cx="3924000" cy="363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В потоке будничного быта</a:t>
            </a:r>
          </a:p>
          <a:p>
            <a:r>
              <a:rPr lang="ru-RU" sz="1400" dirty="0" smtClean="0"/>
              <a:t>Когорта храбрых не забыта, - </a:t>
            </a:r>
          </a:p>
          <a:p>
            <a:r>
              <a:rPr lang="ru-RU" sz="1400" dirty="0" smtClean="0"/>
              <a:t>Сергей Тюленин боевой,</a:t>
            </a:r>
          </a:p>
          <a:p>
            <a:r>
              <a:rPr lang="ru-RU" sz="1400" dirty="0" smtClean="0"/>
              <a:t>Любовь Шевцова, вся как пламя,</a:t>
            </a:r>
          </a:p>
          <a:p>
            <a:r>
              <a:rPr lang="ru-RU" sz="1400" dirty="0" smtClean="0"/>
              <a:t>Ульяна с тихими глазами,</a:t>
            </a:r>
          </a:p>
          <a:p>
            <a:r>
              <a:rPr lang="ru-RU" sz="1400" dirty="0" smtClean="0"/>
              <a:t>И Земнухов, и Кошевой.</a:t>
            </a:r>
          </a:p>
          <a:p>
            <a:r>
              <a:rPr lang="ru-RU" sz="1400" dirty="0" smtClean="0"/>
              <a:t>Они живут не в скорбных списках, - </a:t>
            </a:r>
          </a:p>
          <a:p>
            <a:r>
              <a:rPr lang="ru-RU" sz="1400" dirty="0" smtClean="0"/>
              <a:t>Своих бойцов родных и близких</a:t>
            </a:r>
          </a:p>
          <a:p>
            <a:r>
              <a:rPr lang="ru-RU" sz="1400" dirty="0" smtClean="0"/>
              <a:t>Не забывает сторона:</a:t>
            </a:r>
          </a:p>
          <a:p>
            <a:r>
              <a:rPr lang="ru-RU" sz="1400" dirty="0" smtClean="0"/>
              <a:t>Они во век не бросят вахты – </a:t>
            </a:r>
          </a:p>
          <a:p>
            <a:r>
              <a:rPr lang="ru-RU" sz="1400" dirty="0" smtClean="0"/>
              <a:t>И день и ночь грохочут шахты, носящие их имена.</a:t>
            </a:r>
          </a:p>
          <a:p>
            <a:endParaRPr lang="ru-RU" sz="1400" dirty="0" smtClean="0"/>
          </a:p>
          <a:p>
            <a:r>
              <a:rPr lang="ru-RU" sz="1400" dirty="0" smtClean="0"/>
              <a:t>                                                        М. Упеник.</a:t>
            </a:r>
          </a:p>
          <a:p>
            <a:r>
              <a:rPr lang="ru-RU" sz="1400" dirty="0" smtClean="0"/>
              <a:t>                                         «Краснодонская тетрадь»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6215082"/>
            <a:ext cx="7000924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музее «Молодая гвардия» г. Краснодон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тематическая музейная выставка\P71110-1036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00042"/>
            <a:ext cx="6522770" cy="54546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00042"/>
            <a:ext cx="2123438" cy="17081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dirty="0" smtClean="0"/>
              <a:t>Музей « Молодая гвардия».</a:t>
            </a:r>
          </a:p>
          <a:p>
            <a:r>
              <a:rPr lang="ru-RU" sz="1500" dirty="0" smtClean="0"/>
              <a:t>Выставка, посвященная 50-летию со дня рождения </a:t>
            </a:r>
          </a:p>
          <a:p>
            <a:r>
              <a:rPr lang="ru-RU" sz="1500" dirty="0" smtClean="0"/>
              <a:t>Олега Кошевого</a:t>
            </a:r>
            <a:endParaRPr lang="ru-RU" sz="15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08" y="500042"/>
            <a:ext cx="3214710" cy="201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Не покой, не грусть, не нега</a:t>
            </a:r>
          </a:p>
          <a:p>
            <a:r>
              <a:rPr lang="ru-RU" sz="1100" dirty="0" smtClean="0"/>
              <a:t>им в удел присуждена, - </a:t>
            </a:r>
          </a:p>
          <a:p>
            <a:r>
              <a:rPr lang="ru-RU" sz="1100" dirty="0" smtClean="0"/>
              <a:t>в гордом имени Олега</a:t>
            </a:r>
          </a:p>
          <a:p>
            <a:r>
              <a:rPr lang="ru-RU" sz="1100" dirty="0" smtClean="0"/>
              <a:t>слиты все их имена.</a:t>
            </a:r>
          </a:p>
          <a:p>
            <a:r>
              <a:rPr lang="ru-RU" sz="1100" dirty="0" smtClean="0"/>
              <a:t>О таких, когда жалеют – </a:t>
            </a:r>
          </a:p>
          <a:p>
            <a:r>
              <a:rPr lang="ru-RU" sz="1100" dirty="0" smtClean="0"/>
              <a:t>жаркой сталью слезы льют;</a:t>
            </a:r>
          </a:p>
          <a:p>
            <a:r>
              <a:rPr lang="ru-RU" sz="1100" dirty="0" smtClean="0"/>
              <a:t>времена от них светлеют,</a:t>
            </a:r>
          </a:p>
          <a:p>
            <a:r>
              <a:rPr lang="ru-RU" sz="1100" dirty="0" smtClean="0"/>
              <a:t>и века гремят салют.</a:t>
            </a:r>
          </a:p>
          <a:p>
            <a:endParaRPr lang="ru-RU" sz="1100" dirty="0" smtClean="0"/>
          </a:p>
          <a:p>
            <a:r>
              <a:rPr lang="ru-RU" sz="1100" dirty="0" smtClean="0"/>
              <a:t>                                             Н. Асеев.</a:t>
            </a:r>
          </a:p>
          <a:p>
            <a:r>
              <a:rPr lang="ru-RU" sz="1100" dirty="0" smtClean="0"/>
              <a:t>                                 «Песнь о комсомоле»</a:t>
            </a:r>
            <a:endParaRPr lang="ru-RU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6000768"/>
            <a:ext cx="642942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Краснодон. 8 июня 1976 г.. Митинг памяти героев – молодогвардейцев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тематическая музейная выставка\P71115-102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8001056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2857496"/>
            <a:ext cx="3996000" cy="14773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 smtClean="0"/>
              <a:t>А на заре</a:t>
            </a:r>
          </a:p>
          <a:p>
            <a:r>
              <a:rPr lang="ru-RU" sz="1000" dirty="0" smtClean="0"/>
              <a:t>На кровлях Краснодона</a:t>
            </a:r>
          </a:p>
          <a:p>
            <a:r>
              <a:rPr lang="ru-RU" sz="1000" dirty="0" smtClean="0"/>
              <a:t>Зашелестели алые знамена.</a:t>
            </a:r>
          </a:p>
          <a:p>
            <a:r>
              <a:rPr lang="ru-RU" sz="1000" dirty="0" smtClean="0"/>
              <a:t>Над парком, проржавевшим и пустым,</a:t>
            </a:r>
          </a:p>
          <a:p>
            <a:r>
              <a:rPr lang="ru-RU" sz="1000" dirty="0" smtClean="0"/>
              <a:t>Они казались пламенем живым,-</a:t>
            </a:r>
          </a:p>
          <a:p>
            <a:r>
              <a:rPr lang="ru-RU" sz="1000" dirty="0" smtClean="0"/>
              <a:t>Таким горячим,  ярким и могучим,</a:t>
            </a:r>
          </a:p>
          <a:p>
            <a:r>
              <a:rPr lang="ru-RU" sz="1000" dirty="0" smtClean="0"/>
              <a:t>Что не закрыть его осенним тучам.</a:t>
            </a:r>
          </a:p>
          <a:p>
            <a:r>
              <a:rPr lang="ru-RU" sz="1000" dirty="0" smtClean="0"/>
              <a:t>                                                 Ливиу Деляну.</a:t>
            </a:r>
          </a:p>
          <a:p>
            <a:r>
              <a:rPr lang="ru-RU" sz="1000" dirty="0" smtClean="0"/>
              <a:t>                                               «Знаменоносцы»</a:t>
            </a:r>
            <a:endParaRPr lang="ru-RU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5786454"/>
            <a:ext cx="4000528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Агитбригада Краснодонской школы (в кубанке – С.Тюленин, вторая справа – Л. Шевцова)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5786454"/>
            <a:ext cx="385765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«Флаг над школой». </a:t>
            </a:r>
            <a:r>
              <a:rPr lang="ru-RU" sz="1200" dirty="0" smtClean="0"/>
              <a:t>Художники М. Вольштейн и </a:t>
            </a:r>
          </a:p>
          <a:p>
            <a:r>
              <a:rPr lang="ru-RU" sz="1200" dirty="0" smtClean="0"/>
              <a:t>А. Фильберт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4500562" y="714356"/>
            <a:ext cx="214314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Хореографическая сюита </a:t>
            </a:r>
          </a:p>
          <a:p>
            <a:r>
              <a:rPr lang="ru-RU" sz="1200" dirty="0" smtClean="0"/>
              <a:t>« Молодая гвардия»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715140" y="214290"/>
            <a:ext cx="1857388" cy="93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Краснодон. Митинг памяти героев – молодогвардейцев. На трибуне – Лютикова Е.Ф. и Земнухова А.И.</a:t>
            </a:r>
            <a:endParaRPr lang="ru-RU" sz="1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тематическая музейная выставка\P71110-1039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8072494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642918"/>
            <a:ext cx="8072494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Музей «Молодая гвардия». Интерьер подпольной типографии. Фото вверху: дом Г. Арутюнянца,     в котором находилась подпольная типография молодогвардейцев.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6000768"/>
            <a:ext cx="5429288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Молодогвардейцы слушают «Москву». Художник А. Резниченко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357297"/>
            <a:ext cx="3996000" cy="216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За время оккупации молодогвардейцы выпустили и распространили более 5 тысяч листовок. Это были сводки Совинформбюро, текст которых ребята записывали, слушая радиоприемник.</a:t>
            </a:r>
            <a:endParaRPr lang="ru-RU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тематическая музейная выставка\P71110-1132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8072494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714356"/>
            <a:ext cx="7858180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Торжественное вручение комсомольских билетов в музее «Молодая гвардия»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5984" y="5929330"/>
            <a:ext cx="635798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/>
              <a:t>«Олег Кошевой вручает временное комсомольское удостоверение Радику Юркину». </a:t>
            </a:r>
            <a:r>
              <a:rPr lang="ru-RU" sz="1400" dirty="0" smtClean="0"/>
              <a:t>Художник А. Резниченко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714876" y="1285860"/>
            <a:ext cx="3929090" cy="201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300" dirty="0" smtClean="0"/>
              <a:t>16 лет!</a:t>
            </a:r>
          </a:p>
          <a:p>
            <a:r>
              <a:rPr lang="ru-RU" sz="1300" dirty="0" smtClean="0"/>
              <a:t>когда Отчизне</a:t>
            </a:r>
          </a:p>
          <a:p>
            <a:r>
              <a:rPr lang="ru-RU" sz="1300" dirty="0" smtClean="0"/>
              <a:t>вы так нужны,</a:t>
            </a:r>
          </a:p>
          <a:p>
            <a:r>
              <a:rPr lang="ru-RU" sz="1300" dirty="0" smtClean="0"/>
              <a:t>кто сдержит ваш порыв?</a:t>
            </a:r>
          </a:p>
          <a:p>
            <a:r>
              <a:rPr lang="ru-RU" sz="1300" dirty="0" smtClean="0"/>
              <a:t>Кто сломит вас, </a:t>
            </a:r>
          </a:p>
          <a:p>
            <a:r>
              <a:rPr lang="ru-RU" sz="1300" dirty="0" smtClean="0"/>
              <a:t>когда во имя жизни</a:t>
            </a:r>
          </a:p>
          <a:p>
            <a:r>
              <a:rPr lang="ru-RU" sz="1300" dirty="0" smtClean="0"/>
              <a:t>вы рветесь в бой, о смерти позабыв?</a:t>
            </a:r>
          </a:p>
          <a:p>
            <a:r>
              <a:rPr lang="ru-RU" sz="1300" dirty="0" smtClean="0"/>
              <a:t>                                                   Ливиу Деляну.</a:t>
            </a:r>
          </a:p>
          <a:p>
            <a:r>
              <a:rPr lang="ru-RU" sz="1300" dirty="0" smtClean="0"/>
              <a:t>                                      «Бессмертная молодость»</a:t>
            </a:r>
          </a:p>
          <a:p>
            <a:endParaRPr lang="ru-RU" sz="1400" dirty="0" smtClean="0"/>
          </a:p>
          <a:p>
            <a:r>
              <a:rPr lang="ru-RU" sz="1400" dirty="0" smtClean="0"/>
              <a:t>                                                 </a:t>
            </a:r>
            <a:endParaRPr lang="ru-RU" sz="1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тематическая музейная выставка\P71110-103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71546"/>
            <a:ext cx="8072494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500042"/>
            <a:ext cx="7929618" cy="4924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300" dirty="0" smtClean="0"/>
              <a:t>Мать Героя Советского Союза члена Штаба организации «Молодая гвардия» Ивана Земнухова, Анастасия Ивановна, с комсомольцами Ворошиловградской области у флага «Молодой гвардии» </a:t>
            </a:r>
            <a:endParaRPr lang="ru-RU" sz="13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6000768"/>
            <a:ext cx="40719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«Принятие клятвы молодогвардейцами». </a:t>
            </a:r>
          </a:p>
          <a:p>
            <a:pPr algn="ctr"/>
            <a:r>
              <a:rPr lang="ru-RU" sz="1200" dirty="0" smtClean="0"/>
              <a:t>Художник А. Резниченко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3357562"/>
            <a:ext cx="3786214" cy="262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 smtClean="0"/>
              <a:t>«.. Вступая в ряды «Молодой гвардии», перед лицом своих друзей по оружию, пред лицом родной многострадальной земли, пред лицом всего народа торжественно клянусь:</a:t>
            </a:r>
          </a:p>
          <a:p>
            <a:r>
              <a:rPr lang="ru-RU" sz="1000" dirty="0" smtClean="0"/>
              <a:t>беспрекословно выполнять любое задание, данное мне старшим товарищем,</a:t>
            </a:r>
          </a:p>
          <a:p>
            <a:r>
              <a:rPr lang="ru-RU" sz="1000" dirty="0" smtClean="0"/>
              <a:t>Хранить  в глубочайшей тайне все, что касается моей работы в «Молодой гвардии».</a:t>
            </a:r>
          </a:p>
          <a:p>
            <a:r>
              <a:rPr lang="ru-RU" sz="1000" dirty="0" smtClean="0"/>
              <a:t>Я клянусь мстить беспощадно за сожженные, разоренные города и села, за кровь наших людей, за мученическую смерть тридцати шахтеров – героев. И, если для этой мести потребуется моя жизнь, я отдам ее без минуты колебаний.</a:t>
            </a:r>
          </a:p>
          <a:p>
            <a:r>
              <a:rPr lang="ru-RU" sz="1000" dirty="0" smtClean="0"/>
              <a:t> Если же я нарушу эту священную клятву под пытками или из-за трусости, то пусть мое имя, мои родные будут навеки прокляты, а меня  самого покарает суровая рука моих товарищей.</a:t>
            </a:r>
          </a:p>
          <a:p>
            <a:r>
              <a:rPr lang="ru-RU" sz="1000" dirty="0" smtClean="0"/>
              <a:t>Кровь за кровь, смерть за смерть!»</a:t>
            </a:r>
            <a:endParaRPr lang="ru-RU" sz="1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тематическая музейная выставка\P71110-1037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501122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428604"/>
            <a:ext cx="785818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Краснодон. Комсомольцы  школы № 4 имени Сергея Тюленина возлагают цветы к памятнику В.И.Ленина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тематическая музейная выставка\P71110-1133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8072494" cy="50006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357165"/>
            <a:ext cx="7572428" cy="72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300" dirty="0" smtClean="0"/>
              <a:t>Яковенко Иван Михайлович, секретарь Ворошиловградского подпольного обкома партии (слева),</a:t>
            </a:r>
          </a:p>
          <a:p>
            <a:r>
              <a:rPr lang="ru-RU" sz="1300" dirty="0" smtClean="0"/>
              <a:t>Стеценко Степан Емельянович, секретарь Ворошиловградского подпольного обкома партии (справа)</a:t>
            </a:r>
          </a:p>
          <a:p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6143644"/>
            <a:ext cx="742955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«Беседа секретаря ЦК КП (б) Украины Д.С. Коротченко с коммунистами Краснодона».</a:t>
            </a:r>
          </a:p>
          <a:p>
            <a:r>
              <a:rPr lang="ru-RU" sz="1200" dirty="0" smtClean="0"/>
              <a:t>Художник В. Петухов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1142983"/>
            <a:ext cx="3852000" cy="230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«К середине июля 1942 года, то есть к моменту оккупации Ворошиловградской области, были отобраны и оставлены для подпольной работы 565 человек и для участия в партизанском движении 661 человек».</a:t>
            </a:r>
          </a:p>
          <a:p>
            <a:endParaRPr lang="ru-RU" sz="1200" dirty="0" smtClean="0"/>
          </a:p>
          <a:p>
            <a:r>
              <a:rPr lang="ru-RU" sz="1200" dirty="0" smtClean="0"/>
              <a:t>             Из отчета Ворошиловградского обкома КПУ</a:t>
            </a:r>
            <a:endParaRPr lang="ru-RU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тематическая музейная выставка\P71110-1036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501121" cy="47434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571480"/>
            <a:ext cx="7858180" cy="46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Краснодон. Шахта имени Сергея Тюленина.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>     </a:t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effectLst/>
              </a:rPr>
            </a:br>
            <a:r>
              <a:rPr lang="ru-RU" sz="2800" b="1" i="1" dirty="0" smtClean="0">
                <a:solidFill>
                  <a:srgbClr val="FFC000"/>
                </a:solidFill>
                <a:effectLst/>
              </a:rPr>
              <a:t>Цель:                                                     Задачи:</a:t>
            </a: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>
              <a:buNone/>
            </a:pPr>
            <a:r>
              <a:rPr lang="ru-RU" dirty="0" smtClean="0"/>
              <a:t>Донести  до сознания студентов значение и роль подпольной молодежной организации «Молодая гвардия» в борьбе против фашизма во время Великой Отечественной войны, трагизм ее гибели.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38600" cy="4526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Воспитание чувства патриотизма, гражданственности и гордости за героев – земляков.</a:t>
            </a:r>
          </a:p>
          <a:p>
            <a:pPr marL="0" indent="0">
              <a:buNone/>
            </a:pPr>
            <a:r>
              <a:rPr lang="ru-RU" dirty="0" smtClean="0"/>
              <a:t>Организация и развитие поисковой, экспозиционной работы.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тематическая музейная выставка\P71110-1036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358246" cy="48149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571480"/>
            <a:ext cx="7643866" cy="468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Краснодон. Строится квартал Лютикова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1" name="Picture 7" descr="C:\Users\Пользователь\Desktop\img30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5786478"/>
          </a:xfrm>
          <a:prstGeom prst="rect">
            <a:avLst/>
          </a:prstGeom>
          <a:noFill/>
        </p:spPr>
      </p:pic>
      <p:pic>
        <p:nvPicPr>
          <p:cNvPr id="18" name="Picture 2" descr="C:\Users\Пользователь\Desktop\SviDen.RU_Georgievskaya-lenta-v-PNG-11-46dc18f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5500702"/>
            <a:ext cx="4214842" cy="1214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143932" cy="12144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600" dirty="0" smtClean="0"/>
              <a:t>       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Члены штаба подпольной комсомольской организации  </a:t>
            </a:r>
            <a:b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	«Молодая гвардия» Герои Советского Союза</a:t>
            </a:r>
            <a:b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Кошевой Олег – комиссар, Громова Ульяна,  Земнухов Иван,</a:t>
            </a:r>
            <a:b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Тюленин Сергей, Шевцова Любовь</a:t>
            </a: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endParaRPr lang="ru-RU" sz="2000" dirty="0">
              <a:effectLst/>
            </a:endParaRPr>
          </a:p>
        </p:txBody>
      </p:sp>
      <p:pic>
        <p:nvPicPr>
          <p:cNvPr id="4098" name="Picture 2" descr="C:\Documents and Settings\User\Рабочий стол\тематическая музейная выставка\P71110-1024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6534998" cy="45259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28794" y="40719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500436"/>
            <a:ext cx="8358246" cy="3024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УКАЗ</a:t>
            </a:r>
          </a:p>
          <a:p>
            <a:pPr algn="ctr"/>
            <a:r>
              <a:rPr lang="ru-RU" sz="1100" dirty="0" smtClean="0"/>
              <a:t>ПРЕЗИДИУМА ВЕРХОВНОГО СОВЕТА СССР</a:t>
            </a:r>
          </a:p>
          <a:p>
            <a:pPr algn="ctr"/>
            <a:r>
              <a:rPr lang="ru-RU" sz="1100" dirty="0" smtClean="0"/>
              <a:t>О ПРИСВОЕНИИ ЗВАНИЯ ГЕРОЯ СОВЕТСКОГО СОЮЗА</a:t>
            </a:r>
          </a:p>
          <a:p>
            <a:pPr algn="ctr"/>
            <a:r>
              <a:rPr lang="ru-RU" sz="1100" dirty="0" smtClean="0"/>
              <a:t>ОРГАНИЗАТОРАМ И РУКОВОДИТЕЛЯМ ПОДРПОЛЬНОЙ КОМСОМОЛЬСКОЙ ОРГАНИЗАЦИИ</a:t>
            </a:r>
          </a:p>
          <a:p>
            <a:pPr algn="ctr"/>
            <a:r>
              <a:rPr lang="ru-RU" sz="1100" dirty="0" smtClean="0"/>
              <a:t>«МОЛОДАЯ ГВАРДИЯ»</a:t>
            </a:r>
          </a:p>
          <a:p>
            <a:r>
              <a:rPr lang="ru-RU" sz="1000" dirty="0" smtClean="0"/>
              <a:t>                    За выдающиеся заслуги в организации и руководства подпольной комсомольской организацией «Молодая гвардия» и за проявление личной отваги и геройства в борьбе с немецкими захватчиками присвоить звание Героя Советского Союза с вручением ордена Ленина и медали «Золотая Звезда»:</a:t>
            </a:r>
          </a:p>
          <a:p>
            <a:r>
              <a:rPr lang="ru-RU" sz="1000" dirty="0" smtClean="0"/>
              <a:t>                      Громовой Ульяне Матвеевне</a:t>
            </a:r>
          </a:p>
          <a:p>
            <a:r>
              <a:rPr lang="ru-RU" sz="1000" dirty="0" smtClean="0"/>
              <a:t>                      Земнухову Ивану Александровичу</a:t>
            </a:r>
          </a:p>
          <a:p>
            <a:r>
              <a:rPr lang="ru-RU" sz="1000" dirty="0" smtClean="0"/>
              <a:t>                      Кошевому Олегу Васильевичу</a:t>
            </a:r>
          </a:p>
          <a:p>
            <a:r>
              <a:rPr lang="ru-RU" sz="1000" dirty="0" smtClean="0"/>
              <a:t>                      Тюленину Сергею Гаврииловичу</a:t>
            </a:r>
          </a:p>
          <a:p>
            <a:r>
              <a:rPr lang="ru-RU" sz="1000" dirty="0" smtClean="0"/>
              <a:t>                      Шевцовой Любови Григорьевне</a:t>
            </a:r>
          </a:p>
          <a:p>
            <a:r>
              <a:rPr lang="ru-RU" sz="1000" dirty="0" smtClean="0"/>
              <a:t>                                                                                                                                       Председатель Президиума Верховного                                                                                                        </a:t>
            </a:r>
          </a:p>
          <a:p>
            <a:r>
              <a:rPr lang="ru-RU" sz="1000" dirty="0" smtClean="0"/>
              <a:t>                                                                                                                                       Совета СССР                               М.Калинин                                                                                                     </a:t>
            </a:r>
          </a:p>
          <a:p>
            <a:r>
              <a:rPr lang="ru-RU" sz="1000" dirty="0" smtClean="0"/>
              <a:t>                                                                                                                                       Секретарь Президиума Верховного</a:t>
            </a:r>
          </a:p>
          <a:p>
            <a:r>
              <a:rPr lang="ru-RU" sz="1000" dirty="0" smtClean="0"/>
              <a:t>                                                                                                                                      Совета СССР                               А. Горькин        </a:t>
            </a:r>
          </a:p>
          <a:p>
            <a:r>
              <a:rPr lang="ru-RU" sz="1000" dirty="0" smtClean="0"/>
              <a:t>                      Москва, Кремль,</a:t>
            </a:r>
          </a:p>
          <a:p>
            <a:r>
              <a:rPr lang="ru-RU" sz="1000" dirty="0" smtClean="0"/>
              <a:t>                      13 сентября 1943 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8001056" cy="12144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Члены штаба  подпольной комсомольской организации «Молодая гвардия»</a:t>
            </a:r>
            <a:b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Туркенич Иван – командир</a:t>
            </a:r>
            <a:b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Левашов Василий</a:t>
            </a:r>
            <a:b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</a:br>
            <a: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Третьяков Виктор</a:t>
            </a:r>
            <a:endParaRPr lang="ru-RU" sz="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26" name="Picture 2" descr="F:\тематическая музейная выставка\P71110-1028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6599847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1785926"/>
            <a:ext cx="1857388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… Помнит наш степной </a:t>
            </a:r>
          </a:p>
          <a:p>
            <a:r>
              <a:rPr lang="ru-RU" sz="1200" dirty="0" smtClean="0"/>
              <a:t>                                простор,</a:t>
            </a:r>
          </a:p>
          <a:p>
            <a:r>
              <a:rPr lang="ru-RU" sz="1200" dirty="0" smtClean="0"/>
              <a:t>Как, взлетая ввысь со  </a:t>
            </a:r>
          </a:p>
          <a:p>
            <a:r>
              <a:rPr lang="ru-RU" sz="1200" dirty="0" smtClean="0"/>
              <a:t>                                  звоном, </a:t>
            </a:r>
          </a:p>
          <a:p>
            <a:r>
              <a:rPr lang="ru-RU" sz="1200" dirty="0" smtClean="0"/>
              <a:t>Мести праведной</a:t>
            </a:r>
          </a:p>
          <a:p>
            <a:r>
              <a:rPr lang="ru-RU" sz="1200" dirty="0" smtClean="0"/>
              <a:t>Костер</a:t>
            </a:r>
          </a:p>
          <a:p>
            <a:r>
              <a:rPr lang="ru-RU" sz="1200" dirty="0" smtClean="0"/>
              <a:t>Полыхал</a:t>
            </a:r>
          </a:p>
          <a:p>
            <a:r>
              <a:rPr lang="ru-RU" sz="1200" dirty="0" smtClean="0"/>
              <a:t>Над Краснодоном</a:t>
            </a:r>
          </a:p>
          <a:p>
            <a:r>
              <a:rPr lang="ru-RU" sz="1200" dirty="0" smtClean="0"/>
              <a:t>                            И.Тарба</a:t>
            </a:r>
          </a:p>
          <a:p>
            <a:r>
              <a:rPr lang="ru-RU" sz="1200" dirty="0" smtClean="0"/>
              <a:t>                 «Краснодонцы»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7000892" y="3714752"/>
            <a:ext cx="1944000" cy="252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«Разгром автоколонны»</a:t>
            </a:r>
          </a:p>
          <a:p>
            <a:r>
              <a:rPr lang="ru-RU" sz="1200" dirty="0" smtClean="0"/>
              <a:t>Художник П. </a:t>
            </a:r>
            <a:r>
              <a:rPr lang="ru-RU" sz="1200" dirty="0" err="1" smtClean="0"/>
              <a:t>Сулименко</a:t>
            </a:r>
            <a:r>
              <a:rPr lang="ru-RU" sz="1200" dirty="0" smtClean="0"/>
              <a:t>,</a:t>
            </a:r>
          </a:p>
          <a:p>
            <a:r>
              <a:rPr lang="ru-RU" sz="1200" dirty="0" smtClean="0"/>
              <a:t>А. </a:t>
            </a:r>
            <a:r>
              <a:rPr lang="ru-RU" sz="1200" dirty="0" err="1" smtClean="0"/>
              <a:t>Пламенецкий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В октябре 1942г. подпольная комсомольская организация объединила 35 человек, в ноябре 68, а в декабре , накануне арестов – 92 человека.</a:t>
            </a:r>
            <a:endParaRPr lang="ru-RU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43890" cy="11108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Лютиков Ф.П. – руководитель Краснодонского партийно – комсомольского подполья</a:t>
            </a:r>
            <a:b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Бараков Н.П. – коммунист - подпольщик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2050" name="Picture 2" descr="F:\тематическая музейная выставка\P71110-1133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6577704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1571612"/>
            <a:ext cx="3286148" cy="201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Я солдат партии.</a:t>
            </a:r>
          </a:p>
          <a:p>
            <a:r>
              <a:rPr lang="ru-RU" sz="1200" dirty="0" smtClean="0"/>
              <a:t>Воля Родины для меня закон.</a:t>
            </a:r>
          </a:p>
          <a:p>
            <a:r>
              <a:rPr lang="ru-RU" sz="1200" dirty="0" smtClean="0"/>
              <a:t>Любое задание партии я готов выполнить.</a:t>
            </a:r>
          </a:p>
          <a:p>
            <a:r>
              <a:rPr lang="ru-RU" sz="1200" dirty="0" smtClean="0"/>
              <a:t>Для коммуниста нет ничего выше, чем доверие партии.</a:t>
            </a:r>
          </a:p>
          <a:p>
            <a:r>
              <a:rPr lang="ru-RU" sz="1200" dirty="0" smtClean="0"/>
              <a:t>Я обещаю оправдать это доверие.</a:t>
            </a:r>
          </a:p>
          <a:p>
            <a:endParaRPr lang="ru-RU" sz="1200" dirty="0" smtClean="0"/>
          </a:p>
          <a:p>
            <a:r>
              <a:rPr lang="ru-RU" sz="1200" dirty="0" smtClean="0"/>
              <a:t>                                             Ф.П. Лютиков.</a:t>
            </a:r>
          </a:p>
          <a:p>
            <a:r>
              <a:rPr lang="ru-RU" sz="1200" dirty="0" smtClean="0"/>
              <a:t> 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858016" y="3643314"/>
            <a:ext cx="2071702" cy="24622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«В канун восстания»</a:t>
            </a:r>
          </a:p>
          <a:p>
            <a:r>
              <a:rPr lang="ru-RU" sz="1200" dirty="0" smtClean="0"/>
              <a:t>Художник А. Варшавский</a:t>
            </a:r>
          </a:p>
          <a:p>
            <a:endParaRPr lang="ru-RU" sz="1200" dirty="0" smtClean="0"/>
          </a:p>
          <a:p>
            <a:r>
              <a:rPr lang="ru-RU" sz="1200" dirty="0" smtClean="0"/>
              <a:t>Эта боевая машина  - памятник гражданскому подвигу краснодонцев, передавших в годы Вов свои личные сбережения на строительство танковой колонны «Молодая гвардия»</a:t>
            </a:r>
          </a:p>
          <a:p>
            <a:endParaRPr lang="ru-RU" sz="1100" dirty="0" smtClean="0"/>
          </a:p>
          <a:p>
            <a:endParaRPr lang="ru-RU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тематическая музейная выставка\P71110-1038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643050"/>
            <a:ext cx="5303324" cy="39774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643050"/>
            <a:ext cx="1857388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/>
              <a:t>«Расправа»</a:t>
            </a:r>
          </a:p>
          <a:p>
            <a:r>
              <a:rPr lang="ru-RU" sz="1200" dirty="0" smtClean="0"/>
              <a:t>Художник М.Вольштейн</a:t>
            </a:r>
          </a:p>
          <a:p>
            <a:r>
              <a:rPr lang="ru-RU" sz="1200" dirty="0" smtClean="0"/>
              <a:t> и А. Фильберт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7429520" y="1643050"/>
            <a:ext cx="1500198" cy="165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Памятник в городском парке на месте казни  фашистами 32 шахтеров - коммунистов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429520" y="4429132"/>
            <a:ext cx="1500198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Книжный магазин «Молодая гвардия»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714876" y="3357562"/>
            <a:ext cx="2643206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 smtClean="0"/>
              <a:t>Отрекитесь! – ревели,</a:t>
            </a:r>
          </a:p>
          <a:p>
            <a:r>
              <a:rPr lang="ru-RU" sz="1000" dirty="0" smtClean="0"/>
              <a:t>                                            но из</a:t>
            </a:r>
          </a:p>
          <a:p>
            <a:r>
              <a:rPr lang="ru-RU" sz="1000" dirty="0" smtClean="0"/>
              <a:t>Горящих глоток</a:t>
            </a:r>
          </a:p>
          <a:p>
            <a:r>
              <a:rPr lang="ru-RU" sz="1000" dirty="0" smtClean="0"/>
              <a:t>                                 лишь три слова:</a:t>
            </a:r>
          </a:p>
          <a:p>
            <a:pPr>
              <a:buFontTx/>
              <a:buChar char="-"/>
            </a:pPr>
            <a:r>
              <a:rPr lang="ru-RU" sz="1000" dirty="0" smtClean="0"/>
              <a:t>Да здравствует коммунизм!</a:t>
            </a:r>
          </a:p>
          <a:p>
            <a:r>
              <a:rPr lang="ru-RU" sz="1000" dirty="0" smtClean="0"/>
              <a:t>                                   В. Маяковский</a:t>
            </a:r>
            <a:endParaRPr lang="ru-RU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571480"/>
            <a:ext cx="6786610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Среди казненных был коммунист А.А. Валько, оставленный для  подпольной работы в Краснодоне</a:t>
            </a: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8043890" cy="5715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Юрий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Виценовский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4098" name="Picture 2" descr="F:\тематическая музейная выставка\P71114-0957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5572164" cy="377046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5429264"/>
            <a:ext cx="300039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Диверсия на шахте № 1 – «Сорокино»</a:t>
            </a:r>
          </a:p>
          <a:p>
            <a:r>
              <a:rPr lang="ru-RU" sz="1200" dirty="0" smtClean="0"/>
              <a:t>Художники М. Вольштейн и А. Фильберт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1643050"/>
            <a:ext cx="2376000" cy="7386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 Музей «Молодая гвардия»</a:t>
            </a:r>
          </a:p>
          <a:p>
            <a:r>
              <a:rPr lang="ru-RU" sz="1400" dirty="0" smtClean="0"/>
              <a:t>У стенда «Боевое оружие молодогвардейцев»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857620" y="3429000"/>
            <a:ext cx="2714644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 smtClean="0"/>
              <a:t>Оккупационные власти принимали все меры к тому, чтобы в кратчайшие сроки в Краснодоне были восстановлены шахты.</a:t>
            </a:r>
          </a:p>
          <a:p>
            <a:r>
              <a:rPr lang="ru-RU" sz="1000" dirty="0" smtClean="0"/>
              <a:t>Ф.П. Лютиков и Н.П.Бараков предложили «восстановить» шахту № 1 – «Сорокино». Перед пуском шахты коммунисты –подпольщики поручили молодогвардейцу Ю. Виценовскому подпилить канат подъемной клети. Во время испытания шахта канат  оборвался, и клеть полетела вниз, разрушая на 250-метровом пути обшивку ствола, кабель, проводку, трубы.</a:t>
            </a:r>
            <a:endParaRPr lang="ru-RU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043890" cy="8964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Шахта «Молодогвардейская». 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Комсомольско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молодежная бригада очистного забоя имени Олега Кошевого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F:\тематическая музейная выставка\P71110-103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6096308" cy="4525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1643050"/>
            <a:ext cx="3096000" cy="216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dirty="0" smtClean="0"/>
              <a:t>Скрытно, мимо часового,</a:t>
            </a:r>
          </a:p>
          <a:p>
            <a:r>
              <a:rPr lang="ru-RU" sz="1100" dirty="0" smtClean="0"/>
              <a:t>По тропиночке скользя,</a:t>
            </a:r>
          </a:p>
          <a:p>
            <a:r>
              <a:rPr lang="ru-RU" sz="1100" dirty="0" smtClean="0"/>
              <a:t>В дом Олега Кошевого</a:t>
            </a:r>
          </a:p>
          <a:p>
            <a:r>
              <a:rPr lang="ru-RU" sz="1100" dirty="0" smtClean="0"/>
              <a:t>Шли отважные друзья.</a:t>
            </a:r>
          </a:p>
          <a:p>
            <a:r>
              <a:rPr lang="ru-RU" sz="1100" dirty="0" smtClean="0"/>
              <a:t>Штаб подполья непокорный,</a:t>
            </a:r>
          </a:p>
          <a:p>
            <a:r>
              <a:rPr lang="ru-RU" sz="1100" dirty="0" smtClean="0"/>
              <a:t>Верный клятве боевой, Выносил здесь банде черной</a:t>
            </a:r>
          </a:p>
          <a:p>
            <a:r>
              <a:rPr lang="ru-RU" sz="1100" dirty="0" smtClean="0"/>
              <a:t>Приговор суровый свой.</a:t>
            </a:r>
          </a:p>
          <a:p>
            <a:r>
              <a:rPr lang="ru-RU" sz="1100" dirty="0" smtClean="0"/>
              <a:t>                                         М. Упеник.</a:t>
            </a:r>
          </a:p>
          <a:p>
            <a:r>
              <a:rPr lang="ru-RU" sz="1100" dirty="0" smtClean="0"/>
              <a:t>                                   «Краснодонская тетрадь»</a:t>
            </a:r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6715140" y="3929066"/>
            <a:ext cx="2214578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В этом доме жил Герой Советского Союза комиссар подпольной комсомольской организации Олег Кошевой. Здесь проходили заседания штаба.</a:t>
            </a:r>
            <a:endParaRPr lang="ru-RU" sz="1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859</TotalTime>
  <Words>2222</Words>
  <Application>Microsoft Office PowerPoint</Application>
  <PresentationFormat>Экран (4:3)</PresentationFormat>
  <Paragraphs>313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Calibri</vt:lpstr>
      <vt:lpstr>Cambria</vt:lpstr>
      <vt:lpstr>Rockwell</vt:lpstr>
      <vt:lpstr>Wingdings 2</vt:lpstr>
      <vt:lpstr>Литейная</vt:lpstr>
      <vt:lpstr>  Государственное бюджетное образовательное учреждение  среднего профессионального образования Луганской Народной Республики «Брянковский колледж»</vt:lpstr>
      <vt:lpstr>Презентация PowerPoint</vt:lpstr>
      <vt:lpstr>                  Цель:                                                     Задачи: </vt:lpstr>
      <vt:lpstr>                  Члены штаба подпольной комсомольской организации    «Молодая гвардия» Герои Советского Союза Кошевой Олег – комиссар, Громова Ульяна,  Земнухов Иван, Тюленин Сергей, Шевцова Любовь </vt:lpstr>
      <vt:lpstr>Члены штаба  подпольной комсомольской организации «Молодая гвардия» Туркенич Иван – командир Левашов Василий Третьяков Виктор</vt:lpstr>
      <vt:lpstr>Лютиков Ф.П. – руководитель Краснодонского партийно – комсомольского подполья Бараков Н.П. – коммунист - подпольщик</vt:lpstr>
      <vt:lpstr>Презентация PowerPoint</vt:lpstr>
      <vt:lpstr>Юрий Виценовский</vt:lpstr>
      <vt:lpstr>Шахта «Молодогвардейская».  Комсомольско – молодежная бригада очистного забоя имени Олега Кошевого</vt:lpstr>
      <vt:lpstr>Ульяна Громова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Музей «Молодая гвардия»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образовательное учреждение  среднего профессионального образования Луганской Народной Республики «Брянковский электромеханический колледж»</dc:title>
  <cp:lastModifiedBy>Анна</cp:lastModifiedBy>
  <cp:revision>82</cp:revision>
  <dcterms:modified xsi:type="dcterms:W3CDTF">2024-12-15T02:02:42Z</dcterms:modified>
</cp:coreProperties>
</file>