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4" r:id="rId10"/>
    <p:sldId id="265" r:id="rId11"/>
    <p:sldId id="267" r:id="rId12"/>
    <p:sldId id="266" r:id="rId13"/>
    <p:sldId id="268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543800" cy="1524000"/>
          </a:xfrm>
        </p:spPr>
        <p:txBody>
          <a:bodyPr/>
          <a:lstStyle/>
          <a:p>
            <a:r>
              <a:rPr lang="ru-RU" dirty="0" smtClean="0"/>
              <a:t>Если помощь нужна, звони </a:t>
            </a:r>
            <a:r>
              <a:rPr lang="ru-RU" dirty="0" smtClean="0">
                <a:solidFill>
                  <a:srgbClr val="FF0000"/>
                </a:solidFill>
              </a:rPr>
              <a:t>112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157192"/>
            <a:ext cx="6858000" cy="990600"/>
          </a:xfrm>
        </p:spPr>
        <p:txBody>
          <a:bodyPr/>
          <a:lstStyle/>
          <a:p>
            <a:r>
              <a:rPr lang="ru-RU" dirty="0" smtClean="0"/>
              <a:t>…или </a:t>
            </a:r>
            <a:r>
              <a:rPr lang="ru-RU" b="1" dirty="0">
                <a:solidFill>
                  <a:schemeClr val="tx1"/>
                </a:solidFill>
              </a:rPr>
              <a:t>Ч</a:t>
            </a:r>
            <a:r>
              <a:rPr lang="ru-RU" b="1" dirty="0" smtClean="0">
                <a:solidFill>
                  <a:schemeClr val="tx1"/>
                </a:solidFill>
              </a:rPr>
              <a:t>то делать, если попал в </a:t>
            </a:r>
            <a:r>
              <a:rPr lang="ru-RU" b="1" dirty="0" smtClean="0">
                <a:solidFill>
                  <a:schemeClr val="tx1"/>
                </a:solidFill>
              </a:rPr>
              <a:t>беду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44816" cy="10172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Когда не нужно звонить </a:t>
            </a:r>
            <a:r>
              <a:rPr lang="ru-RU" sz="4400" dirty="0" smtClean="0">
                <a:solidFill>
                  <a:srgbClr val="FF0000"/>
                </a:solidFill>
              </a:rPr>
              <a:t>112</a:t>
            </a:r>
            <a:r>
              <a:rPr lang="ru-RU" sz="4400" dirty="0" smtClean="0">
                <a:solidFill>
                  <a:schemeClr val="tx1"/>
                </a:solidFill>
              </a:rPr>
              <a:t>?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>
                <a:solidFill>
                  <a:srgbClr val="000000"/>
                </a:solidFill>
              </a:rPr>
              <a:t>НЕ набирайте номер «112»:</a:t>
            </a:r>
            <a:endParaRPr lang="ru-RU" sz="3600" dirty="0">
              <a:solidFill>
                <a:srgbClr val="000000"/>
              </a:solidFill>
            </a:endParaRPr>
          </a:p>
          <a:p>
            <a:pPr algn="just"/>
            <a:r>
              <a:rPr lang="ru-RU" sz="3600" dirty="0" smtClean="0"/>
              <a:t>Из любопытства (ради шутки);</a:t>
            </a:r>
            <a:endParaRPr lang="ru-RU" sz="3600" dirty="0"/>
          </a:p>
          <a:p>
            <a:pPr algn="just"/>
            <a:r>
              <a:rPr lang="ru-RU" sz="3600" dirty="0" smtClean="0"/>
              <a:t>Для </a:t>
            </a:r>
            <a:r>
              <a:rPr lang="ru-RU" sz="3600" dirty="0"/>
              <a:t>проверки телефонной </a:t>
            </a:r>
            <a:r>
              <a:rPr lang="ru-RU" sz="3600" dirty="0" smtClean="0"/>
              <a:t>связи;</a:t>
            </a:r>
          </a:p>
          <a:p>
            <a:pPr algn="just"/>
            <a:r>
              <a:rPr lang="ru-RU" sz="3600" dirty="0" smtClean="0"/>
              <a:t>Если можно обойтись вызовом одной оперативной экстренной службы (скорая, полиция, пожарная, газовая).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7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149080"/>
            <a:ext cx="7554416" cy="16002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З</a:t>
            </a:r>
            <a:r>
              <a:rPr lang="ru-RU" sz="4000" dirty="0" smtClean="0">
                <a:solidFill>
                  <a:schemeClr val="tx1"/>
                </a:solidFill>
              </a:rPr>
              <a:t>вонки «</a:t>
            </a:r>
            <a:r>
              <a:rPr lang="ru-RU" sz="4000" dirty="0" smtClean="0">
                <a:solidFill>
                  <a:srgbClr val="C00000"/>
                </a:solidFill>
              </a:rPr>
              <a:t>без причины</a:t>
            </a:r>
            <a:r>
              <a:rPr lang="ru-RU" sz="4000" dirty="0" smtClean="0">
                <a:solidFill>
                  <a:schemeClr val="tx1"/>
                </a:solidFill>
              </a:rPr>
              <a:t>» лишают </a:t>
            </a:r>
            <a:r>
              <a:rPr lang="ru-RU" sz="4000" dirty="0">
                <a:solidFill>
                  <a:schemeClr val="tx1"/>
                </a:solidFill>
              </a:rPr>
              <a:t>попавших в беду людей возможности спасения. 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Н</a:t>
            </a:r>
            <a:r>
              <a:rPr lang="ru-RU" sz="4000" dirty="0" smtClean="0">
                <a:solidFill>
                  <a:srgbClr val="C00000"/>
                </a:solidFill>
              </a:rPr>
              <a:t>е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занимайте телефонные линии «112» </a:t>
            </a:r>
            <a:r>
              <a:rPr lang="ru-RU" sz="4000" dirty="0" smtClean="0">
                <a:solidFill>
                  <a:srgbClr val="C00000"/>
                </a:solidFill>
              </a:rPr>
              <a:t>НЕ</a:t>
            </a:r>
            <a:r>
              <a:rPr lang="ru-RU" sz="4000" dirty="0" smtClean="0">
                <a:solidFill>
                  <a:schemeClr val="tx1"/>
                </a:solidFill>
              </a:rPr>
              <a:t> экстренными </a:t>
            </a:r>
            <a:r>
              <a:rPr lang="ru-RU" sz="4000" dirty="0">
                <a:solidFill>
                  <a:schemeClr val="tx1"/>
                </a:solidFill>
              </a:rPr>
              <a:t>звонками.</a:t>
            </a:r>
          </a:p>
        </p:txBody>
      </p:sp>
    </p:spTree>
    <p:extLst>
      <p:ext uri="{BB962C8B-B14F-4D97-AF65-F5344CB8AC3E}">
        <p14:creationId xmlns:p14="http://schemas.microsoft.com/office/powerpoint/2010/main" val="37792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54416" cy="5829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Принцип действия номера 112</a:t>
            </a:r>
            <a:endParaRPr lang="ru-RU" sz="4400" dirty="0"/>
          </a:p>
        </p:txBody>
      </p:sp>
      <p:pic>
        <p:nvPicPr>
          <p:cNvPr id="7170" name="Picture 2" descr="C:\Users\Мария ЯВОРСКАЯ\Desktop\1630372_90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12"/>
          <a:stretch/>
        </p:blipFill>
        <p:spPr bwMode="auto">
          <a:xfrm>
            <a:off x="1475656" y="980728"/>
            <a:ext cx="6192688" cy="5652963"/>
          </a:xfrm>
          <a:prstGeom prst="rect">
            <a:avLst/>
          </a:prstGeom>
          <a:ln w="571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3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781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Итак, вы позвонили 112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196751"/>
            <a:ext cx="4089648" cy="399005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700" b="1" u="sng" dirty="0" smtClean="0">
                <a:solidFill>
                  <a:schemeClr val="tx1"/>
                </a:solidFill>
              </a:rPr>
              <a:t>Ситуация 1. Помощь нужна Вам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1. Постарайтесь </a:t>
            </a:r>
            <a:r>
              <a:rPr lang="ru-RU" sz="1700" dirty="0">
                <a:solidFill>
                  <a:schemeClr val="tx1"/>
                </a:solidFill>
              </a:rPr>
              <a:t>справиться со своими эмоциями и успокоиться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  <a:endParaRPr lang="ru-RU" sz="17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2. Сообщите специалисту службы 112 следующую информацию:</a:t>
            </a:r>
            <a:endParaRPr lang="ru-RU" sz="17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700" dirty="0">
                <a:solidFill>
                  <a:schemeClr val="tx1"/>
                </a:solidFill>
              </a:rPr>
              <a:t>– ЧТО случилось (суть происшествия</a:t>
            </a:r>
            <a:r>
              <a:rPr lang="ru-RU" sz="1700" dirty="0" smtClean="0">
                <a:solidFill>
                  <a:schemeClr val="tx1"/>
                </a:solidFill>
              </a:rPr>
              <a:t>);</a:t>
            </a:r>
            <a:endParaRPr lang="ru-RU" sz="17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700" dirty="0">
                <a:solidFill>
                  <a:schemeClr val="tx1"/>
                </a:solidFill>
              </a:rPr>
              <a:t>– АДРЕС, где </a:t>
            </a:r>
            <a:r>
              <a:rPr lang="ru-RU" sz="1700" dirty="0" smtClean="0">
                <a:solidFill>
                  <a:schemeClr val="tx1"/>
                </a:solidFill>
              </a:rPr>
              <a:t>Вы находитесь (схему проезда)</a:t>
            </a:r>
            <a:endParaRPr lang="ru-RU" sz="17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700" dirty="0">
                <a:solidFill>
                  <a:schemeClr val="tx1"/>
                </a:solidFill>
              </a:rPr>
              <a:t>– ваши </a:t>
            </a:r>
            <a:r>
              <a:rPr lang="ru-RU" sz="1700" dirty="0" smtClean="0">
                <a:solidFill>
                  <a:schemeClr val="tx1"/>
                </a:solidFill>
              </a:rPr>
              <a:t>ФИО</a:t>
            </a:r>
            <a:endParaRPr lang="ru-RU" sz="17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700" dirty="0">
                <a:solidFill>
                  <a:schemeClr val="tx1"/>
                </a:solidFill>
              </a:rPr>
              <a:t>– контактный телефон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3. Ожидайте прибытия оперативных служб</a:t>
            </a:r>
            <a:endParaRPr lang="ru-RU" sz="17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99992" y="1124744"/>
            <a:ext cx="4320480" cy="446449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600" b="1" u="sng" dirty="0" smtClean="0">
                <a:solidFill>
                  <a:schemeClr val="tx1"/>
                </a:solidFill>
              </a:rPr>
              <a:t>Ситуация 2. Помощь нужна не Вам, а другому человеку (другим людям)</a:t>
            </a:r>
          </a:p>
          <a:p>
            <a:pPr marL="0" lvl="0" indent="0">
              <a:lnSpc>
                <a:spcPct val="120000"/>
              </a:lnSpc>
              <a:buClr>
                <a:srgbClr val="AD0101"/>
              </a:buClr>
              <a:buNone/>
            </a:pPr>
            <a:r>
              <a:rPr lang="ru-RU" sz="3600" dirty="0">
                <a:solidFill>
                  <a:schemeClr val="tx1"/>
                </a:solidFill>
              </a:rPr>
              <a:t>1. Постарайтесь справиться со своими эмоциями и успокоиться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marL="0" lvl="0" indent="0">
              <a:lnSpc>
                <a:spcPct val="120000"/>
              </a:lnSpc>
              <a:buClr>
                <a:srgbClr val="AD0101"/>
              </a:buClr>
              <a:buNone/>
            </a:pPr>
            <a:r>
              <a:rPr lang="ru-RU" sz="3600" dirty="0">
                <a:solidFill>
                  <a:schemeClr val="tx1"/>
                </a:solidFill>
              </a:rPr>
              <a:t>2. Сообщите специалисту службы 112 следующую информацию:</a:t>
            </a:r>
          </a:p>
          <a:p>
            <a:pPr lvl="0">
              <a:lnSpc>
                <a:spcPct val="120000"/>
              </a:lnSpc>
              <a:buClr>
                <a:srgbClr val="AD0101"/>
              </a:buClr>
            </a:pPr>
            <a:r>
              <a:rPr lang="ru-RU" sz="3600" dirty="0">
                <a:solidFill>
                  <a:schemeClr val="tx1"/>
                </a:solidFill>
              </a:rPr>
              <a:t>– ЧТО случилось (суть происшествия</a:t>
            </a:r>
            <a:r>
              <a:rPr lang="ru-RU" sz="3600" dirty="0" smtClean="0">
                <a:solidFill>
                  <a:schemeClr val="tx1"/>
                </a:solidFill>
              </a:rPr>
              <a:t>);</a:t>
            </a:r>
            <a:endParaRPr lang="ru-RU" sz="3600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buClr>
                <a:srgbClr val="AD0101"/>
              </a:buClr>
            </a:pPr>
            <a:r>
              <a:rPr lang="ru-RU" sz="3600" dirty="0">
                <a:solidFill>
                  <a:schemeClr val="tx1"/>
                </a:solidFill>
              </a:rPr>
              <a:t>– АДРЕС, где находитесь Вы </a:t>
            </a:r>
            <a:r>
              <a:rPr lang="ru-RU" sz="3600" dirty="0" smtClean="0">
                <a:solidFill>
                  <a:schemeClr val="tx1"/>
                </a:solidFill>
              </a:rPr>
              <a:t>или </a:t>
            </a:r>
            <a:r>
              <a:rPr lang="ru-RU" sz="3600" dirty="0">
                <a:solidFill>
                  <a:schemeClr val="tx1"/>
                </a:solidFill>
              </a:rPr>
              <a:t>люди, которым требуется </a:t>
            </a:r>
            <a:r>
              <a:rPr lang="ru-RU" sz="3600" dirty="0" smtClean="0">
                <a:solidFill>
                  <a:schemeClr val="tx1"/>
                </a:solidFill>
              </a:rPr>
              <a:t>помощь (</a:t>
            </a:r>
            <a:r>
              <a:rPr lang="ru-RU" sz="3600" dirty="0">
                <a:solidFill>
                  <a:schemeClr val="tx1"/>
                </a:solidFill>
              </a:rPr>
              <a:t>схему проезда</a:t>
            </a:r>
            <a:r>
              <a:rPr lang="ru-RU" sz="3600" dirty="0" smtClean="0">
                <a:solidFill>
                  <a:schemeClr val="tx1"/>
                </a:solidFill>
              </a:rPr>
              <a:t>);</a:t>
            </a:r>
            <a:endParaRPr lang="ru-RU" sz="3600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buClr>
                <a:srgbClr val="AD0101"/>
              </a:buClr>
            </a:pPr>
            <a:r>
              <a:rPr lang="ru-RU" sz="3600" dirty="0">
                <a:solidFill>
                  <a:schemeClr val="tx1"/>
                </a:solidFill>
              </a:rPr>
              <a:t>– ваши ФИО и/или данные </a:t>
            </a:r>
            <a:r>
              <a:rPr lang="ru-RU" sz="3600" dirty="0" smtClean="0">
                <a:solidFill>
                  <a:schemeClr val="tx1"/>
                </a:solidFill>
              </a:rPr>
              <a:t>пострадавшего</a:t>
            </a:r>
            <a:endParaRPr lang="ru-RU" sz="3600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buClr>
                <a:srgbClr val="AD0101"/>
              </a:buClr>
            </a:pPr>
            <a:r>
              <a:rPr lang="ru-RU" sz="3600" dirty="0">
                <a:solidFill>
                  <a:schemeClr val="tx1"/>
                </a:solidFill>
              </a:rPr>
              <a:t>– контактный телефон.</a:t>
            </a: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3. Ожидайте прибытия оперативных служб</a:t>
            </a:r>
          </a:p>
          <a:p>
            <a:endParaRPr lang="ru-RU" u="sng" dirty="0" smtClean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30120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Внимательно </a:t>
            </a:r>
            <a:r>
              <a:rPr lang="ru-RU" b="1" dirty="0">
                <a:solidFill>
                  <a:srgbClr val="FF0000"/>
                </a:solidFill>
              </a:rPr>
              <a:t>слушайте</a:t>
            </a:r>
            <a:r>
              <a:rPr lang="ru-RU" dirty="0"/>
              <a:t> специалиста Службы-112 и </a:t>
            </a:r>
            <a:r>
              <a:rPr lang="ru-RU" b="1" dirty="0">
                <a:solidFill>
                  <a:srgbClr val="FF0000"/>
                </a:solidFill>
              </a:rPr>
              <a:t>старайтесь отвечать на ВСЕ вопросы</a:t>
            </a:r>
            <a:r>
              <a:rPr lang="ru-RU" dirty="0"/>
              <a:t>. Это необходимо для точного определения сил и средств экстренной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16786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352928" cy="9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Помощь обязательно придет!</a:t>
            </a:r>
            <a:endParaRPr lang="ru-RU" dirty="0"/>
          </a:p>
        </p:txBody>
      </p:sp>
      <p:pic>
        <p:nvPicPr>
          <p:cNvPr id="8194" name="Picture 2" descr="C:\Users\Мария ЯВОРСКАЯ\Desktop\news_74523_image_900x_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480720" cy="501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6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781800" cy="798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4098" name="Picture 2" descr="C:\Users\Мария ЯВОРСКАЯ\Desktop\unnamed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799"/>
            <a:ext cx="3744416" cy="43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11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781800" cy="124016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Аркадий Паровозов спасал детей из разных чрезвычайных ситуаций, </a:t>
            </a:r>
            <a:r>
              <a:rPr lang="ru-RU" sz="2800" dirty="0" smtClean="0">
                <a:solidFill>
                  <a:srgbClr val="FF0000"/>
                </a:solidFill>
              </a:rPr>
              <a:t>НО! </a:t>
            </a:r>
            <a:r>
              <a:rPr lang="ru-RU" sz="2800" dirty="0" smtClean="0">
                <a:solidFill>
                  <a:schemeClr val="tx1"/>
                </a:solidFill>
              </a:rPr>
              <a:t>Аркадий Паровозов </a:t>
            </a:r>
            <a:r>
              <a:rPr lang="ru-RU" sz="2800" dirty="0" smtClean="0">
                <a:solidFill>
                  <a:srgbClr val="FF0000"/>
                </a:solidFill>
              </a:rPr>
              <a:t>– это вымышленный персонаж!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Мария ЯВОРСКАЯ\Desktop\maxresdefault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92796"/>
            <a:ext cx="4815858" cy="270892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я ЯВОРСКАЯ\Desktop\3fca3109c9865b44c4c5cf20c646c78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4687844" cy="2636912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ия ЯВОРСКАЯ\Desktop\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05064"/>
            <a:ext cx="4572000" cy="257175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42448" cy="10892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Герой учит детей тому, что </a:t>
            </a:r>
            <a:r>
              <a:rPr lang="ru-RU" sz="2800" dirty="0" smtClean="0">
                <a:solidFill>
                  <a:srgbClr val="FF0000"/>
                </a:solidFill>
              </a:rPr>
              <a:t>НЕ НУЖНО </a:t>
            </a:r>
            <a:r>
              <a:rPr lang="ru-RU" sz="2800" dirty="0" smtClean="0"/>
              <a:t>делать, чтобы не произошло беды.</a:t>
            </a:r>
            <a:endParaRPr lang="ru-RU" sz="2800" dirty="0"/>
          </a:p>
        </p:txBody>
      </p:sp>
      <p:pic>
        <p:nvPicPr>
          <p:cNvPr id="2050" name="Picture 2" descr="C:\Users\Мария ЯВОРСКАЯ\Desktop\33818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6914407" cy="388620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56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36904" cy="5256584"/>
          </a:xfrm>
        </p:spPr>
        <p:txBody>
          <a:bodyPr>
            <a:noAutofit/>
          </a:bodyPr>
          <a:lstStyle/>
          <a:p>
            <a:r>
              <a:rPr lang="ru-RU" sz="4400" dirty="0" smtClean="0"/>
              <a:t>- Но что же делать, если вдруг случилась беда? Ждать Аркадия Паровозова?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- НЕТ!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Мария ЯВОРСКАЯ\Desktop\maxresdefault (4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9432"/>
          <a:stretch/>
        </p:blipFill>
        <p:spPr bwMode="auto">
          <a:xfrm>
            <a:off x="3275856" y="3356992"/>
            <a:ext cx="1872208" cy="259591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72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944366" cy="160020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- Если вдруг случилась беда!</a:t>
            </a:r>
            <a:br>
              <a:rPr lang="ru-RU" sz="48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sz="4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  Срочно звони </a:t>
            </a:r>
            <a:r>
              <a:rPr lang="ru-RU" sz="6600" dirty="0">
                <a:solidFill>
                  <a:srgbClr val="FF0000"/>
                </a:solidFill>
              </a:rPr>
              <a:t>112</a:t>
            </a:r>
            <a:r>
              <a:rPr lang="ru-RU" sz="4800" dirty="0">
                <a:solidFill>
                  <a:srgbClr val="FF0000"/>
                </a:solidFill>
              </a:rPr>
              <a:t>!</a:t>
            </a:r>
            <a:endParaRPr lang="ru-RU" sz="4800" dirty="0"/>
          </a:p>
        </p:txBody>
      </p:sp>
      <p:pic>
        <p:nvPicPr>
          <p:cNvPr id="3074" name="Picture 2" descr="C:\Users\Мария ЯВОРСКАЯ\Desktop\hqdefault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8" t="9798" b="10202"/>
          <a:stretch/>
        </p:blipFill>
        <p:spPr bwMode="auto">
          <a:xfrm>
            <a:off x="2843808" y="2420888"/>
            <a:ext cx="3713017" cy="4121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23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698432" cy="87099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Что же это за чудесный номер?</a:t>
            </a:r>
            <a:endParaRPr lang="ru-RU" sz="4000" dirty="0"/>
          </a:p>
        </p:txBody>
      </p:sp>
      <p:pic>
        <p:nvPicPr>
          <p:cNvPr id="3074" name="Picture 2" descr="C:\Users\Мария ЯВОРСКАЯ\Desktop\my112-3ef44394402c7956503fcfdcec194c4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899299" cy="47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52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81128"/>
            <a:ext cx="8424936" cy="160020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Номер </a:t>
            </a:r>
            <a:r>
              <a:rPr lang="ru-RU" sz="2400" b="1" dirty="0">
                <a:solidFill>
                  <a:srgbClr val="FF0000"/>
                </a:solidFill>
              </a:rPr>
              <a:t>112</a:t>
            </a:r>
            <a:r>
              <a:rPr lang="ru-RU" sz="2400" dirty="0"/>
              <a:t> — это единый номер </a:t>
            </a:r>
            <a:r>
              <a:rPr lang="ru-RU" sz="2400" dirty="0" smtClean="0"/>
              <a:t>телефона, </a:t>
            </a:r>
            <a:r>
              <a:rPr lang="ru-RU" sz="2400" dirty="0"/>
              <a:t>по которому надо звонить в экстренных случаях.</a:t>
            </a:r>
          </a:p>
        </p:txBody>
      </p:sp>
      <p:pic>
        <p:nvPicPr>
          <p:cNvPr id="4098" name="Picture 2" descr="C:\Users\Мария ЯВОРСКАЯ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696744" cy="46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836712"/>
            <a:ext cx="936104" cy="7694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221088"/>
            <a:ext cx="936104" cy="7694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4368" y="836712"/>
            <a:ext cx="864096" cy="7694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4368" y="4221088"/>
            <a:ext cx="936104" cy="7694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04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4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609600"/>
            <a:ext cx="3804992" cy="639762"/>
          </a:xfrm>
        </p:spPr>
        <p:txBody>
          <a:bodyPr/>
          <a:lstStyle/>
          <a:p>
            <a:pPr algn="ctr"/>
            <a:r>
              <a:rPr lang="ru-RU" sz="2400" dirty="0" smtClean="0"/>
              <a:t>С домашнего (стационарного) телефона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С мобильного  телефона,</a:t>
            </a:r>
          </a:p>
          <a:p>
            <a:pPr algn="ctr"/>
            <a:r>
              <a:rPr lang="ru-RU" sz="2400" dirty="0" smtClean="0"/>
              <a:t>смартфона</a:t>
            </a:r>
            <a:endParaRPr lang="ru-RU" sz="2400" dirty="0"/>
          </a:p>
        </p:txBody>
      </p:sp>
      <p:pic>
        <p:nvPicPr>
          <p:cNvPr id="5122" name="Picture 2" descr="C:\Users\Мария ЯВОРСКАЯ\Desktop\unnam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3657600" cy="2845816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ия ЯВОРСКАЯ\Desktop\images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494139" cy="288032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62000" y="4653136"/>
            <a:ext cx="7986464" cy="16561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	</a:t>
            </a:r>
            <a:r>
              <a:rPr lang="ru-RU" sz="3200" dirty="0" smtClean="0">
                <a:solidFill>
                  <a:srgbClr val="FF0000"/>
                </a:solidFill>
              </a:rPr>
              <a:t>01 </a:t>
            </a:r>
            <a:r>
              <a:rPr lang="ru-RU" sz="3200" dirty="0" smtClean="0">
                <a:solidFill>
                  <a:schemeClr val="tx1"/>
                </a:solidFill>
              </a:rPr>
              <a:t>или </a:t>
            </a:r>
            <a:r>
              <a:rPr lang="ru-RU" sz="3200" dirty="0" smtClean="0">
                <a:solidFill>
                  <a:srgbClr val="FF0000"/>
                </a:solidFill>
              </a:rPr>
              <a:t>101                                             101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	02 </a:t>
            </a:r>
            <a:r>
              <a:rPr lang="ru-RU" sz="3200" dirty="0" smtClean="0">
                <a:solidFill>
                  <a:schemeClr val="tx1"/>
                </a:solidFill>
              </a:rPr>
              <a:t>или</a:t>
            </a:r>
            <a:r>
              <a:rPr lang="ru-RU" sz="3200" dirty="0" smtClean="0">
                <a:solidFill>
                  <a:srgbClr val="FF0000"/>
                </a:solidFill>
              </a:rPr>
              <a:t> 102                                            102 </a:t>
            </a:r>
            <a:r>
              <a:rPr lang="ru-RU" sz="3200" dirty="0" smtClean="0">
                <a:solidFill>
                  <a:schemeClr val="tx1"/>
                </a:solidFill>
              </a:rPr>
              <a:t>или </a:t>
            </a:r>
            <a:r>
              <a:rPr lang="ru-RU" sz="3600" b="1" dirty="0" smtClean="0">
                <a:solidFill>
                  <a:srgbClr val="FF0000"/>
                </a:solidFill>
              </a:rPr>
              <a:t>112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	03 </a:t>
            </a:r>
            <a:r>
              <a:rPr lang="ru-RU" sz="3200" dirty="0" smtClean="0">
                <a:solidFill>
                  <a:schemeClr val="tx1"/>
                </a:solidFill>
              </a:rPr>
              <a:t>или</a:t>
            </a:r>
            <a:r>
              <a:rPr lang="ru-RU" sz="3200" dirty="0" smtClean="0">
                <a:solidFill>
                  <a:srgbClr val="FF0000"/>
                </a:solidFill>
              </a:rPr>
              <a:t> 103                                            103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	04 </a:t>
            </a:r>
            <a:r>
              <a:rPr lang="ru-RU" sz="3200" dirty="0" smtClean="0">
                <a:solidFill>
                  <a:schemeClr val="tx1"/>
                </a:solidFill>
              </a:rPr>
              <a:t>или</a:t>
            </a:r>
            <a:r>
              <a:rPr lang="ru-RU" sz="3200" dirty="0" smtClean="0">
                <a:solidFill>
                  <a:srgbClr val="FF0000"/>
                </a:solidFill>
              </a:rPr>
              <a:t> 104                                            104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7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404664"/>
            <a:ext cx="7626424" cy="10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Когда нужно звонить </a:t>
            </a:r>
            <a:r>
              <a:rPr lang="ru-RU" b="1" dirty="0" smtClean="0">
                <a:solidFill>
                  <a:srgbClr val="FF0000"/>
                </a:solidFill>
              </a:rPr>
              <a:t>112</a:t>
            </a:r>
            <a:r>
              <a:rPr lang="ru-RU" b="1" dirty="0" smtClean="0">
                <a:solidFill>
                  <a:schemeClr val="tx1"/>
                </a:solidFill>
              </a:rPr>
              <a:t>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23528" y="1556791"/>
            <a:ext cx="8424936" cy="4608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Звоните по номеру «112» в случае, ЕСЛИ</a:t>
            </a:r>
            <a:r>
              <a:rPr lang="ru-RU" sz="32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3200" b="1" dirty="0" smtClean="0"/>
              <a:t> </a:t>
            </a:r>
            <a:r>
              <a:rPr lang="ru-RU" sz="3200" dirty="0" smtClean="0"/>
              <a:t>Вы (или кто-то) </a:t>
            </a:r>
            <a:r>
              <a:rPr lang="ru-RU" sz="3200" dirty="0" smtClean="0"/>
              <a:t>действительно попали в беду;</a:t>
            </a:r>
            <a:endParaRPr lang="ru-RU" sz="3200" b="1" dirty="0"/>
          </a:p>
          <a:p>
            <a:r>
              <a:rPr lang="ru-RU" sz="3200" dirty="0" smtClean="0"/>
              <a:t> </a:t>
            </a:r>
            <a:r>
              <a:rPr lang="ru-RU" sz="3200" dirty="0"/>
              <a:t>Вам требуется помощь сразу нескольких экстренных служб;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Вы растерялись и </a:t>
            </a:r>
            <a:r>
              <a:rPr lang="ru-RU" sz="3200" dirty="0" smtClean="0"/>
              <a:t>не</a:t>
            </a:r>
          </a:p>
          <a:p>
            <a:pPr marL="0" indent="0">
              <a:buNone/>
            </a:pPr>
            <a:r>
              <a:rPr lang="ru-RU" sz="3200" dirty="0" smtClean="0"/>
              <a:t>знаете</a:t>
            </a:r>
            <a:r>
              <a:rPr lang="ru-RU" sz="3200" dirty="0"/>
              <a:t>, к кому </a:t>
            </a:r>
            <a:r>
              <a:rPr lang="ru-RU" sz="3200" dirty="0" smtClean="0"/>
              <a:t>обратиться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  <p:pic>
        <p:nvPicPr>
          <p:cNvPr id="2050" name="Picture 2" descr="C:\Users\Мария ЯВОРСКАЯ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51532"/>
            <a:ext cx="3960440" cy="2217846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2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237</TotalTime>
  <Words>355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NewsPrint</vt:lpstr>
      <vt:lpstr>Если помощь нужна, звони 112</vt:lpstr>
      <vt:lpstr>Аркадий Паровозов спасал детей из разных чрезвычайных ситуаций, НО! Аркадий Паровозов – это вымышленный персонаж!</vt:lpstr>
      <vt:lpstr>Герой учит детей тому, что НЕ НУЖНО делать, чтобы не произошло беды.</vt:lpstr>
      <vt:lpstr>- Но что же делать, если вдруг случилась беда? Ждать Аркадия Паровозова?  - НЕТ!  </vt:lpstr>
      <vt:lpstr>- Если вдруг случилась беда!    Срочно звони 112!</vt:lpstr>
      <vt:lpstr>Что же это за чудесный номер?</vt:lpstr>
      <vt:lpstr>Номер 112 — это единый номер телефона, по которому надо звонить в экстренных случаях.</vt:lpstr>
      <vt:lpstr> 01 или 101                                             101  02 или 102                                            102 или 112  03 или 103                                            103  04 или 104                                            104</vt:lpstr>
      <vt:lpstr>Когда нужно звонить 112?</vt:lpstr>
      <vt:lpstr>Когда не нужно звонить 112?</vt:lpstr>
      <vt:lpstr>Звонки «без причины» лишают попавших в беду людей возможности спасения.   Не занимайте телефонные линии «112» НЕ экстренными звонками.</vt:lpstr>
      <vt:lpstr>Принцип действия номера 112</vt:lpstr>
      <vt:lpstr>Итак, вы позвонили 112</vt:lpstr>
      <vt:lpstr>Помощь обязательно придет!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помощь нужна, звони 112</dc:title>
  <dc:creator>Мария Иванова</dc:creator>
  <cp:lastModifiedBy>Мария Иванова</cp:lastModifiedBy>
  <cp:revision>20</cp:revision>
  <dcterms:created xsi:type="dcterms:W3CDTF">2020-03-11T17:45:44Z</dcterms:created>
  <dcterms:modified xsi:type="dcterms:W3CDTF">2020-03-11T22:04:36Z</dcterms:modified>
</cp:coreProperties>
</file>