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876" r:id="rId3"/>
  </p:sldMasterIdLst>
  <p:notesMasterIdLst>
    <p:notesMasterId r:id="rId32"/>
  </p:notesMasterIdLst>
  <p:sldIdLst>
    <p:sldId id="257" r:id="rId4"/>
    <p:sldId id="304" r:id="rId5"/>
    <p:sldId id="307" r:id="rId6"/>
    <p:sldId id="298" r:id="rId7"/>
    <p:sldId id="305" r:id="rId8"/>
    <p:sldId id="308" r:id="rId9"/>
    <p:sldId id="315" r:id="rId10"/>
    <p:sldId id="309" r:id="rId11"/>
    <p:sldId id="334" r:id="rId12"/>
    <p:sldId id="310" r:id="rId13"/>
    <p:sldId id="313" r:id="rId14"/>
    <p:sldId id="311" r:id="rId15"/>
    <p:sldId id="335" r:id="rId16"/>
    <p:sldId id="320" r:id="rId17"/>
    <p:sldId id="314" r:id="rId18"/>
    <p:sldId id="319" r:id="rId19"/>
    <p:sldId id="332" r:id="rId20"/>
    <p:sldId id="321" r:id="rId21"/>
    <p:sldId id="322" r:id="rId22"/>
    <p:sldId id="318" r:id="rId23"/>
    <p:sldId id="333" r:id="rId24"/>
    <p:sldId id="337" r:id="rId25"/>
    <p:sldId id="336" r:id="rId26"/>
    <p:sldId id="327" r:id="rId27"/>
    <p:sldId id="324" r:id="rId28"/>
    <p:sldId id="329" r:id="rId29"/>
    <p:sldId id="326" r:id="rId30"/>
    <p:sldId id="325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54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2" autoAdjust="0"/>
    <p:restoredTop sz="94652" autoAdjust="0"/>
  </p:normalViewPr>
  <p:slideViewPr>
    <p:cSldViewPr snapToGrid="0">
      <p:cViewPr>
        <p:scale>
          <a:sx n="50" d="100"/>
          <a:sy n="50" d="100"/>
        </p:scale>
        <p:origin x="-1980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70D80F6-0372-424C-A4E5-AD3BEC4CA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985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9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FA71D-66A9-4674-99F7-5221F8ECA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7063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46EDE-01B3-41D9-AACE-6288EC3DA5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76160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42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90" y="274642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090BF-64DB-493B-A127-88DF05FE6F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46080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9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4" y="2130429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4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97590-CF7D-4DE8-9B4E-595D2D76FF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205000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332AE-EF0C-4704-9057-3410A8D0F9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32286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CBCC6-7A5C-4A34-A799-747A43AE1B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988232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4" y="1600204"/>
            <a:ext cx="4037012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4"/>
            <a:ext cx="4037013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8CD19-A098-43A9-8550-C41E22B8F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613225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1817C-10FC-4DD2-A88C-539700EE43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42673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758E8-EDB1-4E70-8EDF-8405586FE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77101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21697-9316-40D1-9938-6C95C6873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78113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1AA0E-F3DE-429C-8961-B273DBA0DE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3070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0CA61-9457-436B-A02E-A940F6B6E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497206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B6A42-2433-4381-AFAC-8E6FF10AFD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44036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A2057-A03A-4A9F-994B-0BDFAF16E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04648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42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4" y="274642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C411F-E10E-401A-AAFF-4778F5E061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469991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42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34290" indent="0" algn="r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E7FCF-0242-44BC-AF6C-2D95DCFF77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742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77623-2566-46FB-B7D1-FBBD0D94A2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38127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42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1650">
                <a:solidFill>
                  <a:schemeClr val="tx1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C3AFA-B381-4409-8B25-747B78468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0061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195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195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522FA-B66C-4721-A34C-2A0D3A916A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001812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1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7" y="1859761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1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514600"/>
            <a:ext cx="4041775" cy="3845720"/>
          </a:xfrm>
        </p:spPr>
        <p:txBody>
          <a:bodyPr tIns="0"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463AB-AB23-4B51-B20F-E16837AFC7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99548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375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19167-DB0A-4409-9617-60B88120C9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063636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62F6D-6410-40ED-B4C2-15E1CB7DD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4972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A906C-4DE9-4B40-9544-B7DDF5E35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10683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195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050"/>
            </a:lvl1pPr>
            <a:lvl2pPr indent="0" algn="l">
              <a:buNone/>
              <a:defRPr sz="900"/>
            </a:lvl2pPr>
            <a:lvl3pPr indent="0" algn="l">
              <a:buNone/>
              <a:defRPr sz="750"/>
            </a:lvl3pPr>
            <a:lvl4pPr indent="0" algn="l">
              <a:buNone/>
              <a:defRPr sz="675"/>
            </a:lvl4pPr>
            <a:lvl5pPr indent="0" algn="l">
              <a:buNone/>
              <a:defRPr sz="675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500"/>
            </a:lvl4pPr>
            <a:lvl5pPr>
              <a:defRPr sz="135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44245-0F37-4873-B353-A5C673E904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269868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7" y="5359404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9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15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188"/>
              </a:spcBef>
              <a:buFontTx/>
              <a:buNone/>
              <a:defRPr sz="975"/>
            </a:lvl1pPr>
            <a:lvl2pPr>
              <a:defRPr sz="900"/>
            </a:lvl2pPr>
            <a:lvl3pPr>
              <a:defRPr sz="750"/>
            </a:lvl3pPr>
            <a:lvl4pPr>
              <a:defRPr sz="675"/>
            </a:lvl4pPr>
            <a:lvl5pPr>
              <a:defRPr sz="675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4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3AC10-5611-4E1C-819D-DDDF102EEC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002351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77079-F02A-4191-97AC-53B892DD09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47544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384E0-791D-4037-AAAF-F846B6178B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80765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4"/>
            <a:ext cx="30861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90" y="1600204"/>
            <a:ext cx="3087687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5E8B5-121F-4274-BE4D-8EF6B191D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839593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029ED-CD1C-4467-9FA1-1C63C3EC2B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52134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F7B13-4BAC-46A4-A6E0-62FC7842F3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55696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104B1-0375-4FE3-BEB9-682BA0D746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8057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ADABF-132E-4E2D-BF3E-04E339001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3874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2513-2DD1-40E1-9BD7-1B07DC7907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62773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90" y="1600204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90559E5-66FD-401C-8994-42DB5521F8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transition spd="slow">
    <p:wip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cs typeface="+mn-cs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cs typeface="+mn-cs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cs typeface="+mn-cs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cs typeface="+mn-cs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9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5" y="274638"/>
            <a:ext cx="8226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5" y="1600204"/>
            <a:ext cx="82264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A4EC2EA-F0BF-40AE-A9D7-A07111702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ransition spd="slow">
    <p:wip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2400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76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307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6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9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4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9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9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4D9CCF2-ECBA-4B27-A434-6FA613B9E3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3081" name="Group 1"/>
          <p:cNvGrpSpPr>
            <a:grpSpLocks/>
          </p:cNvGrpSpPr>
          <p:nvPr/>
        </p:nvGrpSpPr>
        <p:grpSpPr bwMode="auto">
          <a:xfrm>
            <a:off x="-19049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3989" r:id="rId2"/>
    <p:sldLayoutId id="2147484000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4001" r:id="rId9"/>
    <p:sldLayoutId id="2147483995" r:id="rId10"/>
    <p:sldLayoutId id="2147483996" r:id="rId11"/>
  </p:sldLayoutIdLst>
  <p:transition spd="slow">
    <p:wip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75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5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5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5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50">
          <a:solidFill>
            <a:schemeClr val="tx2"/>
          </a:solidFill>
          <a:latin typeface="Calibri" pitchFamily="34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3750">
          <a:solidFill>
            <a:schemeClr val="tx2"/>
          </a:solidFill>
          <a:latin typeface="Calibri" pitchFamily="34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3750">
          <a:solidFill>
            <a:schemeClr val="tx2"/>
          </a:solidFill>
          <a:latin typeface="Calibri" pitchFamily="34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3750">
          <a:solidFill>
            <a:schemeClr val="tx2"/>
          </a:solidFill>
          <a:latin typeface="Calibri" pitchFamily="34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3750">
          <a:solidFill>
            <a:schemeClr val="tx2"/>
          </a:solidFill>
          <a:latin typeface="Calibri" pitchFamily="34" charset="0"/>
        </a:defRPr>
      </a:lvl9pPr>
    </p:titleStyle>
    <p:bodyStyle>
      <a:lvl1pPr marL="204788" indent="-204788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79822" indent="-18454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4547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890588" indent="-157163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096566" indent="-157163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303020" indent="-15773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indent="-13716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645920" indent="-137160" algn="l" rtl="0" eaLnBrk="1" latinLnBrk="0" hangingPunct="1">
        <a:spcBef>
          <a:spcPct val="20000"/>
        </a:spcBef>
        <a:buClr>
          <a:schemeClr val="tx2"/>
        </a:buClr>
        <a:buChar char="•"/>
        <a:defRPr kumimoji="0"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851660" indent="-13716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chs.gov.ru/upload/site1/document_file/AfYX9NREiM.pdf" TargetMode="Externa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476250" y="886855"/>
            <a:ext cx="832639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rgbClr val="002060"/>
                </a:solidFill>
              </a:rPr>
              <a:t>Муниципальное общеобразовательное учреждение </a:t>
            </a:r>
          </a:p>
          <a:p>
            <a:pPr algn="ctr" eaLnBrk="1" hangingPunct="1"/>
            <a:r>
              <a:rPr lang="ru-RU" altLang="ru-RU" sz="2000" b="1" dirty="0">
                <a:solidFill>
                  <a:srgbClr val="002060"/>
                </a:solidFill>
              </a:rPr>
              <a:t>«Средняя общеобразовательная школа № 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35 </a:t>
            </a:r>
            <a:endParaRPr lang="ru-RU" altLang="ru-RU" sz="20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ru-RU" altLang="ru-RU" sz="2000" b="1" dirty="0">
                <a:solidFill>
                  <a:srgbClr val="002060"/>
                </a:solidFill>
              </a:rPr>
              <a:t>с углубленным изучением отдельных предметов» г. Воркуты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05200" y="4647488"/>
            <a:ext cx="5045034" cy="110251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3429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002060"/>
                </a:solidFill>
              </a:rPr>
              <a:t>Хотько Артем Владимирович</a:t>
            </a:r>
            <a:r>
              <a:rPr lang="ru-RU" sz="1350" b="1" i="1" dirty="0" smtClean="0">
                <a:solidFill>
                  <a:srgbClr val="002060"/>
                </a:solidFill>
              </a:rPr>
              <a:t>,</a:t>
            </a:r>
            <a:endParaRPr lang="ru-RU" sz="1350" b="1" i="1" dirty="0">
              <a:solidFill>
                <a:srgbClr val="002060"/>
              </a:solidFill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252787" y="5750007"/>
            <a:ext cx="5549859" cy="989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ru-RU" altLang="ru-RU" sz="2800" b="1" i="1" dirty="0">
                <a:solidFill>
                  <a:srgbClr val="002060"/>
                </a:solidFill>
                <a:latin typeface="+mj-lt"/>
              </a:rPr>
              <a:t>преподаватель - организатор ОБЖ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36499" y="2192432"/>
            <a:ext cx="453041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«Урок»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Шахтёр\Desktop\Хотько А.В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387776"/>
            <a:ext cx="2857500" cy="385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054" y="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545D5"/>
                </a:solidFill>
              </a:rPr>
              <a:t>Решение ситуационной задачи</a:t>
            </a:r>
            <a:endParaRPr lang="ru-RU" b="1" dirty="0">
              <a:solidFill>
                <a:srgbClr val="0545D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54" y="1305729"/>
            <a:ext cx="8107052" cy="540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933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907" y="628650"/>
            <a:ext cx="8229600" cy="51435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545D5"/>
                </a:solidFill>
              </a:rPr>
              <a:t>Алгоритм оказания первой помощи</a:t>
            </a:r>
            <a:endParaRPr lang="ru-RU" b="1" dirty="0">
              <a:solidFill>
                <a:srgbClr val="0545D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906" y="1624750"/>
            <a:ext cx="8535971" cy="4666267"/>
          </a:xfrm>
        </p:spPr>
        <p:txBody>
          <a:bodyPr/>
          <a:lstStyle/>
          <a:p>
            <a:pPr marL="0" indent="0" algn="just">
              <a:buNone/>
            </a:pP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Оказать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неотложную первую помощь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Убедиться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, что при оказании первой помощи вам ничего не угрожает, и вы не подвергаете себя опасности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Вызвать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специалистов: 112 — с мобильного телефона, с городского — 03 (скорая) или 01 (спасатели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0" indent="0" algn="just">
              <a:buNone/>
            </a:pP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Обеспечить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безопасность пострадавшему и окружающим (например, извлечь пострадавшего из горящего автомобиля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0" indent="0" algn="just">
              <a:buNone/>
            </a:pP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Проверить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наличие у пострадавшего признаков жизни (пульс, дыхание, реакция зрачков на свет) и сознания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Обеспечить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пострадавшему физический и психологический комфорт, дождаться прибытия специалистов.</a:t>
            </a:r>
          </a:p>
          <a:p>
            <a:pPr marL="0" indent="0" algn="just">
              <a:buNone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4995" t="19881" r="34236" b="19881"/>
          <a:stretch/>
        </p:blipFill>
        <p:spPr>
          <a:xfrm>
            <a:off x="244519" y="2488676"/>
            <a:ext cx="250387" cy="4901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3608" t="15601" r="22371" b="17388"/>
          <a:stretch/>
        </p:blipFill>
        <p:spPr>
          <a:xfrm>
            <a:off x="121750" y="4228218"/>
            <a:ext cx="394693" cy="489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8170" t="20310" r="27981" b="18797"/>
          <a:stretch/>
        </p:blipFill>
        <p:spPr>
          <a:xfrm>
            <a:off x="142350" y="5069412"/>
            <a:ext cx="352556" cy="489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26419" t="18969" r="25471" b="16289"/>
          <a:stretch/>
        </p:blipFill>
        <p:spPr>
          <a:xfrm>
            <a:off x="152621" y="1778092"/>
            <a:ext cx="363822" cy="48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11099" t="4038" r="13436" b="4089"/>
          <a:stretch/>
        </p:blipFill>
        <p:spPr>
          <a:xfrm>
            <a:off x="92751" y="6026084"/>
            <a:ext cx="402155" cy="4896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6" y="3358744"/>
            <a:ext cx="489600" cy="4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029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4000" y="1300163"/>
            <a:ext cx="8890000" cy="502443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1.	Убедиться, что при оказании первой помощи вам ничего не угрожает, и вы не подвергаете себя опасности.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	Обеспечить безопасность пострадавшему и окружающим (например, извлечь пострадавшего из горящего автомобиля).</a:t>
            </a:r>
          </a:p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3.	Проверить наличие у пострадавшего признаков жизни (пульс, дыхание, реакция зрачков на свет) и сознания. </a:t>
            </a:r>
          </a:p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	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Вызвать специалистов: 112 — с мобильного телефона, с городского — 03 (скорая) или 01 (спасатели).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5.	Оказать неотложную первую помощь.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6.	Обеспечить пострадавшему физический и психологический комфорт, дождаться прибытия специалистов.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94907" y="628650"/>
            <a:ext cx="82296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75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75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75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75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750">
                <a:solidFill>
                  <a:schemeClr val="tx2"/>
                </a:solidFill>
                <a:latin typeface="Calibri" pitchFamily="34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3750">
                <a:solidFill>
                  <a:schemeClr val="tx2"/>
                </a:solidFill>
                <a:latin typeface="Calibri" pitchFamily="34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3750">
                <a:solidFill>
                  <a:schemeClr val="tx2"/>
                </a:solidFill>
                <a:latin typeface="Calibri" pitchFamily="34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3750">
                <a:solidFill>
                  <a:schemeClr val="tx2"/>
                </a:solidFill>
                <a:latin typeface="Calibri" pitchFamily="34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375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b="1" dirty="0" smtClean="0">
                <a:solidFill>
                  <a:srgbClr val="0545D5"/>
                </a:solidFill>
              </a:rPr>
              <a:t>Алгоритм оказания первой помощи</a:t>
            </a:r>
            <a:endParaRPr lang="ru-RU" b="1" dirty="0">
              <a:solidFill>
                <a:srgbClr val="0545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719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58" y="704850"/>
            <a:ext cx="8587818" cy="114300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00FF"/>
                </a:solidFill>
              </a:rPr>
              <a:t>Оцените </a:t>
            </a:r>
            <a:r>
              <a:rPr lang="ru-RU" sz="3600" b="1" dirty="0" smtClean="0">
                <a:solidFill>
                  <a:srgbClr val="0000FF"/>
                </a:solidFill>
              </a:rPr>
              <a:t>себя, закрасив количество звёзд, в соответствии с критериями: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4097" name="Рисунок 1" descr="stars-5"/>
          <p:cNvPicPr>
            <a:picLocks noChangeAspect="1" noChangeArrowheads="1"/>
          </p:cNvPicPr>
          <p:nvPr/>
        </p:nvPicPr>
        <p:blipFill>
          <a:blip r:embed="rId2"/>
          <a:srcRect r="39130"/>
          <a:stretch>
            <a:fillRect/>
          </a:stretch>
        </p:blipFill>
        <p:spPr bwMode="auto">
          <a:xfrm>
            <a:off x="3239548" y="5532812"/>
            <a:ext cx="3085254" cy="1179656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26243" y="1993382"/>
            <a:ext cx="8748075" cy="35394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3 звезды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выполнил всё верно, трудностей не</a:t>
            </a:r>
            <a:endParaRPr lang="ru-RU" sz="2800" i="1" dirty="0">
              <a:solidFill>
                <a:schemeClr val="tx1"/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  было;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2 звезды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есть затруднения, но в целом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хорошо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справил(ась)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1 звезда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не всё понятно, осталось много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вопросов.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перечёркнуты все звёзды - не справился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совсем, материал мне непонятен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1" descr="stars-5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r="39130"/>
          <a:stretch>
            <a:fillRect/>
          </a:stretch>
        </p:blipFill>
        <p:spPr bwMode="auto">
          <a:xfrm>
            <a:off x="3239548" y="5532812"/>
            <a:ext cx="3085254" cy="1179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2553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293121"/>
              </p:ext>
            </p:extLst>
          </p:nvPr>
        </p:nvGraphicFramePr>
        <p:xfrm>
          <a:off x="263948" y="518475"/>
          <a:ext cx="8634954" cy="607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159"/>
                <a:gridCol w="1439159"/>
                <a:gridCol w="1439159"/>
                <a:gridCol w="1439159"/>
                <a:gridCol w="1439159"/>
                <a:gridCol w="1439159"/>
              </a:tblGrid>
              <a:tr h="527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1339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 по оказанию первой помощи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352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остановка кровотечения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наложение специальных повязок на раны и ожоги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err="1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иммобилиза-ция</a:t>
                      </a:r>
                      <a:r>
                        <a:rPr lang="ru-RU" sz="16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при переломах, вывихах и ушибах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искусственное дыхание и непрямой массаж сердца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профилактика лучевых поражений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помощь при отравлениях, укусах ядовитыми змеями и насекомыми</a:t>
                      </a:r>
                    </a:p>
                  </a:txBody>
                  <a:tcPr marL="68580" marR="68580" marT="0" marB="0" anchor="ctr"/>
                </a:tc>
              </a:tr>
              <a:tr h="735291">
                <a:tc gridSpan="6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  оказания первой помощи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529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529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1656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0000FF"/>
                </a:solidFill>
              </a:rPr>
              <a:t>Табельные средства оказания первой медицинской 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Табельными средствами оказания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первой помощи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являются перевязочный материал (бинты,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салфетки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вата), кровоостанавливающий жгут (ленточный и трубчатый), а для проведения иммобилизации – специальные шины (фанерные, лестничные, сетчатые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)…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102" y="3789575"/>
            <a:ext cx="4986779" cy="306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536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3711" t="13284" r="16495" b="6501"/>
          <a:stretch/>
        </p:blipFill>
        <p:spPr>
          <a:xfrm>
            <a:off x="1699393" y="510419"/>
            <a:ext cx="5562209" cy="451878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349" y="5250580"/>
            <a:ext cx="728295" cy="14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458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042477"/>
              </p:ext>
            </p:extLst>
          </p:nvPr>
        </p:nvGraphicFramePr>
        <p:xfrm>
          <a:off x="263948" y="518475"/>
          <a:ext cx="8634954" cy="607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159"/>
                <a:gridCol w="1439159"/>
                <a:gridCol w="1439159"/>
                <a:gridCol w="1439159"/>
                <a:gridCol w="1439159"/>
                <a:gridCol w="1439159"/>
              </a:tblGrid>
              <a:tr h="527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1339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 по оказанию первой помощи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352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остановка кровотечения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наложение специальных повязок на раны и ожоги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err="1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иммобилиза-ция</a:t>
                      </a:r>
                      <a:r>
                        <a:rPr lang="ru-RU" sz="16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при переломах, вывихах и ушибах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искусственное дыхание и непрямой массаж сердца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профилактика лучевых поражений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помощь при отравлениях, укусах ядовитыми змеями и насекомыми</a:t>
                      </a:r>
                    </a:p>
                  </a:txBody>
                  <a:tcPr marL="68580" marR="68580" marT="0" marB="0" anchor="ctr"/>
                </a:tc>
              </a:tr>
              <a:tr h="735291">
                <a:tc gridSpan="6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  оказания первой помощи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529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529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59542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8454" t="3768" r="8144" b="3395"/>
          <a:stretch/>
        </p:blipFill>
        <p:spPr>
          <a:xfrm>
            <a:off x="1687299" y="449768"/>
            <a:ext cx="5776962" cy="44416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481" y="5119990"/>
            <a:ext cx="1088598" cy="133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234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811846"/>
              </p:ext>
            </p:extLst>
          </p:nvPr>
        </p:nvGraphicFramePr>
        <p:xfrm>
          <a:off x="263948" y="518475"/>
          <a:ext cx="8634954" cy="607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159"/>
                <a:gridCol w="1439159"/>
                <a:gridCol w="1439159"/>
                <a:gridCol w="1439159"/>
                <a:gridCol w="1439159"/>
                <a:gridCol w="1439159"/>
              </a:tblGrid>
              <a:tr h="527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1339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 по оказанию первой помощи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352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остановка кровотечения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наложение специальных повязок на раны и ожоги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err="1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иммобилиза-ция</a:t>
                      </a:r>
                      <a:r>
                        <a:rPr lang="ru-RU" sz="16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при переломах, вывихах и ушибах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искусственное дыхание и непрямой массаж сердца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профилактика лучевых поражений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помощь при отравлениях, укусах ядовитыми змеями и насекомыми</a:t>
                      </a:r>
                    </a:p>
                  </a:txBody>
                  <a:tcPr marL="68580" marR="68580" marT="0" marB="0" anchor="ctr"/>
                </a:tc>
              </a:tr>
              <a:tr h="735291">
                <a:tc gridSpan="6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  оказания первой помощи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529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529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7284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905" y="0"/>
            <a:ext cx="8229600" cy="85725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Игра «Логика безопасности»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374" y="4166648"/>
            <a:ext cx="3613178" cy="2406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149" y="4166647"/>
            <a:ext cx="4134582" cy="240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6402" t="20975" r="37515"/>
          <a:stretch/>
        </p:blipFill>
        <p:spPr>
          <a:xfrm>
            <a:off x="4674704" y="956525"/>
            <a:ext cx="4005027" cy="2941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176" y="956525"/>
            <a:ext cx="3329573" cy="2941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82494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926" y="1314247"/>
            <a:ext cx="3835970" cy="28769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518" y="4191225"/>
            <a:ext cx="603386" cy="6033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709" y="1314247"/>
            <a:ext cx="4199151" cy="28402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0205" y="4209257"/>
            <a:ext cx="451080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5744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33" y="1990328"/>
            <a:ext cx="3168517" cy="2892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2155632"/>
            <a:ext cx="4943995" cy="218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965" y="5061073"/>
            <a:ext cx="501781" cy="66904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9328" y="5107554"/>
            <a:ext cx="520525" cy="63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689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76756"/>
              </p:ext>
            </p:extLst>
          </p:nvPr>
        </p:nvGraphicFramePr>
        <p:xfrm>
          <a:off x="263948" y="518475"/>
          <a:ext cx="8634954" cy="607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159"/>
                <a:gridCol w="1439159"/>
                <a:gridCol w="1439159"/>
                <a:gridCol w="1439159"/>
                <a:gridCol w="1439159"/>
                <a:gridCol w="1439159"/>
              </a:tblGrid>
              <a:tr h="527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32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1339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 по оказанию первой помощи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352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остановка кровотечения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наложение специальных повязок на раны и ожоги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err="1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иммобилиза-ция</a:t>
                      </a:r>
                      <a:r>
                        <a:rPr lang="ru-RU" sz="1600" b="1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при переломах, вывихах и ушибах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искусственное дыхание и непрямой массаж сердца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профилактика лучевых поражений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помощь при отравлениях, укусах ядовитыми змеями и насекомыми</a:t>
                      </a:r>
                    </a:p>
                  </a:txBody>
                  <a:tcPr marL="68580" marR="68580" marT="0" marB="0" anchor="ctr"/>
                </a:tc>
              </a:tr>
              <a:tr h="735291">
                <a:tc gridSpan="6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  оказания первой помощи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529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Табельные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529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Подручные средства _________________________________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98265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58" y="704850"/>
            <a:ext cx="8587818" cy="114300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00FF"/>
                </a:solidFill>
              </a:rPr>
              <a:t>Оцените </a:t>
            </a:r>
            <a:r>
              <a:rPr lang="ru-RU" sz="3600" b="1" dirty="0" smtClean="0">
                <a:solidFill>
                  <a:srgbClr val="0000FF"/>
                </a:solidFill>
              </a:rPr>
              <a:t>себя, закрасив количество звёзд, в соответствии с критериями: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4097" name="Рисунок 1" descr="stars-5"/>
          <p:cNvPicPr>
            <a:picLocks noChangeAspect="1" noChangeArrowheads="1"/>
          </p:cNvPicPr>
          <p:nvPr/>
        </p:nvPicPr>
        <p:blipFill>
          <a:blip r:embed="rId2"/>
          <a:srcRect r="39130"/>
          <a:stretch>
            <a:fillRect/>
          </a:stretch>
        </p:blipFill>
        <p:spPr bwMode="auto">
          <a:xfrm>
            <a:off x="3239548" y="5532812"/>
            <a:ext cx="3085254" cy="1179656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26243" y="1993382"/>
            <a:ext cx="8748075" cy="35394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3 звезды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выполнил всё верно, трудностей не</a:t>
            </a:r>
            <a:endParaRPr lang="ru-RU" sz="2800" i="1" dirty="0">
              <a:solidFill>
                <a:schemeClr val="tx1"/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  было;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2 звезды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есть затруднения, но в целом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хорошо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справил(ась)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1 звезда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не всё понятно, осталось много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вопросов.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перечёркнуты все звёзды - не справился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совсем, материал мне непонятен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1" descr="stars-5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r="39130"/>
          <a:stretch>
            <a:fillRect/>
          </a:stretch>
        </p:blipFill>
        <p:spPr bwMode="auto">
          <a:xfrm>
            <a:off x="3239548" y="5532812"/>
            <a:ext cx="3085254" cy="1179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2553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4886" r="20075"/>
          <a:stretch/>
        </p:blipFill>
        <p:spPr>
          <a:xfrm>
            <a:off x="4619133" y="2687792"/>
            <a:ext cx="3318236" cy="29367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5979" t="12474" r="49794" b="26495"/>
          <a:stretch/>
        </p:blipFill>
        <p:spPr>
          <a:xfrm>
            <a:off x="457200" y="769438"/>
            <a:ext cx="3920863" cy="555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61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650" y="1211818"/>
            <a:ext cx="79819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https://infourok.ru/user/hotko-artem-vladimirovich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2450" y="4381500"/>
            <a:ext cx="81343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Наложение повязки на палец (практическое применение)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587341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702" y="584166"/>
            <a:ext cx="3145018" cy="645147"/>
          </a:xfrm>
          <a:solidFill>
            <a:srgbClr val="FF0000"/>
          </a:solidFill>
        </p:spPr>
        <p:txBody>
          <a:bodyPr/>
          <a:lstStyle/>
          <a:p>
            <a:r>
              <a:rPr lang="ru-RU" sz="4500" b="1" dirty="0">
                <a:solidFill>
                  <a:schemeClr val="bg1"/>
                </a:solidFill>
              </a:rPr>
              <a:t>Запомните!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5702" y="1738104"/>
            <a:ext cx="8632596" cy="353943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/>
              <a:t>В соответствии со статьёй 19 ФЗ №68 "О защите населения и территорий от чрезвычайных ситуаций природного и техногенного характера" </a:t>
            </a:r>
            <a:r>
              <a:rPr lang="ru-RU" sz="2800" b="1" dirty="0">
                <a:solidFill>
                  <a:srgbClr val="0545D5"/>
                </a:solidFill>
              </a:rPr>
              <a:t>граждане Российской Федерации обязаны изучать приемы оказания первой помощи пострадавшим, постоянно совершенствовать свои знания и практические навыки в указанной области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731" y="189123"/>
            <a:ext cx="1647335" cy="1435231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7320" t="17423" r="18247" b="60218"/>
          <a:stretch/>
        </p:blipFill>
        <p:spPr>
          <a:xfrm>
            <a:off x="255702" y="5391284"/>
            <a:ext cx="5032735" cy="9823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3784" y="5391284"/>
            <a:ext cx="3590855" cy="10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70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84144"/>
              </p:ext>
            </p:extLst>
          </p:nvPr>
        </p:nvGraphicFramePr>
        <p:xfrm>
          <a:off x="1064703" y="2299097"/>
          <a:ext cx="7086600" cy="234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/>
                <a:gridCol w="1417320"/>
                <a:gridCol w="1417320"/>
                <a:gridCol w="1417320"/>
                <a:gridCol w="1417320"/>
              </a:tblGrid>
              <a:tr h="2343150">
                <a:tc>
                  <a:txBody>
                    <a:bodyPr/>
                    <a:lstStyle/>
                    <a:p>
                      <a:pPr algn="ctr"/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414387" y="3009007"/>
            <a:ext cx="7651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Ж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04246" y="3009007"/>
            <a:ext cx="7651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И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25438" y="3031629"/>
            <a:ext cx="7651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З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94495" y="3009007"/>
            <a:ext cx="7651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Н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24753" y="3009007"/>
            <a:ext cx="7651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Ь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673686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805" y="1935166"/>
            <a:ext cx="8616098" cy="24671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Выберите один из вариантов:</a:t>
            </a:r>
          </a:p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1)	Подготовьте сообщение на тему «Основные медицинские мероприятия при оказании первой помощи»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2)	На основе материалов «Справочника спасателя »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сайта МЧС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://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www.mchs.gov.ru/upload/site1/document_file/AfYX9NREiM.pdf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составьте памятку по оказанию первой помощи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младших школьников.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0845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345" y="3014418"/>
            <a:ext cx="8359665" cy="1143000"/>
          </a:xfrm>
        </p:spPr>
        <p:txBody>
          <a:bodyPr/>
          <a:lstStyle/>
          <a:p>
            <a:pPr algn="ctr"/>
            <a:r>
              <a:rPr lang="ru-RU" sz="4800" b="1" dirty="0"/>
              <a:t>ПЕРВАЯ </a:t>
            </a:r>
            <a:r>
              <a:rPr lang="ru-RU" sz="4800" b="1" dirty="0" smtClean="0"/>
              <a:t>ПОМОЩЬ </a:t>
            </a:r>
            <a:r>
              <a:rPr lang="ru-RU" sz="4800" b="1" dirty="0"/>
              <a:t>ПОСТРАДАВШИМ И ЕЁ ЗНАЧЕНИЕ</a:t>
            </a:r>
          </a:p>
        </p:txBody>
      </p:sp>
    </p:spTree>
    <p:extLst>
      <p:ext uri="{BB962C8B-B14F-4D97-AF65-F5344CB8AC3E}">
        <p14:creationId xmlns:p14="http://schemas.microsoft.com/office/powerpoint/2010/main" val="31281701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9491" y="353110"/>
            <a:ext cx="3145018" cy="645147"/>
          </a:xfrm>
          <a:solidFill>
            <a:srgbClr val="FF0000"/>
          </a:solidFill>
        </p:spPr>
        <p:txBody>
          <a:bodyPr/>
          <a:lstStyle/>
          <a:p>
            <a:r>
              <a:rPr lang="ru-RU" sz="4500" b="1" dirty="0">
                <a:solidFill>
                  <a:schemeClr val="bg1"/>
                </a:solidFill>
              </a:rPr>
              <a:t>Запомните!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5702" y="1524233"/>
            <a:ext cx="8632596" cy="3046988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 </a:t>
            </a:r>
            <a:r>
              <a:rPr lang="ru-RU" sz="3200" dirty="0" smtClean="0"/>
              <a:t>  	</a:t>
            </a:r>
            <a:r>
              <a:rPr lang="ru-RU" sz="3200" u="sng" dirty="0" smtClean="0"/>
              <a:t>Первая </a:t>
            </a:r>
            <a:r>
              <a:rPr lang="ru-RU" sz="3200" u="sng" dirty="0"/>
              <a:t>помощь </a:t>
            </a:r>
            <a:r>
              <a:rPr lang="ru-RU" sz="3200" dirty="0"/>
              <a:t>оказывается ДО оказания медицинской помощи. </a:t>
            </a:r>
            <a:endParaRPr lang="ru-RU" sz="3200" dirty="0" smtClean="0"/>
          </a:p>
          <a:p>
            <a:r>
              <a:rPr lang="ru-RU" sz="3200" dirty="0" smtClean="0"/>
              <a:t>	Задачей первой помощи </a:t>
            </a:r>
            <a:r>
              <a:rPr lang="ru-RU" sz="3200" dirty="0"/>
              <a:t>является облегчение состояния пострадавшего, профилактика осложнений, а иногда и сохранение самой жизни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280642"/>
            <a:ext cx="1218414" cy="1061536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55702" y="4953233"/>
            <a:ext cx="8632596" cy="156966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 </a:t>
            </a:r>
            <a:r>
              <a:rPr lang="ru-RU" sz="3200" dirty="0" smtClean="0"/>
              <a:t>  	</a:t>
            </a:r>
            <a:r>
              <a:rPr lang="ru-RU" sz="3200" u="sng" dirty="0" smtClean="0"/>
              <a:t>Медицинская </a:t>
            </a:r>
            <a:r>
              <a:rPr lang="ru-RU" sz="3200" u="sng" dirty="0"/>
              <a:t>помощь </a:t>
            </a:r>
            <a:r>
              <a:rPr lang="ru-RU" sz="3200" dirty="0"/>
              <a:t>оказывается </a:t>
            </a:r>
            <a:r>
              <a:rPr lang="ru-RU" sz="3200" dirty="0" smtClean="0"/>
              <a:t>лицами</a:t>
            </a:r>
            <a:r>
              <a:rPr lang="ru-RU" sz="3200" dirty="0"/>
              <a:t>, </a:t>
            </a:r>
            <a:r>
              <a:rPr lang="ru-RU" sz="3200" dirty="0" smtClean="0"/>
              <a:t>прошедшими соответствующую медицинскую </a:t>
            </a:r>
            <a:r>
              <a:rPr lang="ru-RU" sz="3200" dirty="0"/>
              <a:t>подготовку. </a:t>
            </a:r>
          </a:p>
        </p:txBody>
      </p:sp>
    </p:spTree>
    <p:extLst>
      <p:ext uri="{BB962C8B-B14F-4D97-AF65-F5344CB8AC3E}">
        <p14:creationId xmlns:p14="http://schemas.microsoft.com/office/powerpoint/2010/main" val="379108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816" y="1253764"/>
            <a:ext cx="8738648" cy="999241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Ознакомление с основами оказания первой помощи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816" y="3091992"/>
            <a:ext cx="8738648" cy="2036189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	Рассмотреть понятие первой помощи.</a:t>
            </a:r>
          </a:p>
          <a:p>
            <a:pPr marL="0" indent="0" algn="just">
              <a:buNone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	Составить алгоритм оказания первой помощи.</a:t>
            </a:r>
          </a:p>
          <a:p>
            <a:pPr marL="0" indent="0" algn="just">
              <a:buNone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	Классифицировать мероприятия и средства оказания первой помощи.</a:t>
            </a:r>
          </a:p>
          <a:p>
            <a:pPr marL="0" indent="0" algn="just">
              <a:buNone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.	Закрепить полученные знания на практике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8522" y="422517"/>
            <a:ext cx="25521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545D5"/>
                </a:solidFill>
                <a:latin typeface="+mj-lt"/>
              </a:rPr>
              <a:t>Цель  урока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6816" y="2437921"/>
            <a:ext cx="2789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0545D5"/>
                </a:solidFill>
                <a:latin typeface="+mj-lt"/>
              </a:rPr>
              <a:t>Задачи  </a:t>
            </a:r>
            <a:r>
              <a:rPr lang="ru-RU" sz="3200" b="1" dirty="0" smtClean="0">
                <a:solidFill>
                  <a:srgbClr val="0545D5"/>
                </a:solidFill>
                <a:latin typeface="+mj-lt"/>
              </a:rPr>
              <a:t>урока:</a:t>
            </a:r>
            <a:endParaRPr lang="ru-RU" sz="3200" b="1" dirty="0">
              <a:solidFill>
                <a:srgbClr val="0545D5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61561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097" y="2628685"/>
            <a:ext cx="8672660" cy="571716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Погибли при отсутствии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первой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помощи: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97" y="570320"/>
            <a:ext cx="3101419" cy="17436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46515" y="744281"/>
            <a:ext cx="57314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545D5"/>
                </a:solidFill>
              </a:rPr>
              <a:t>Статистика </a:t>
            </a:r>
          </a:p>
          <a:p>
            <a:pPr algn="ctr"/>
            <a:r>
              <a:rPr lang="ru-RU" sz="4800" b="1" dirty="0" smtClean="0">
                <a:solidFill>
                  <a:srgbClr val="0545D5"/>
                </a:solidFill>
              </a:rPr>
              <a:t>за 2021 год</a:t>
            </a:r>
            <a:endParaRPr lang="ru-RU" sz="4800" b="1" dirty="0">
              <a:solidFill>
                <a:srgbClr val="0545D5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62613" y="3478827"/>
            <a:ext cx="4028387" cy="115032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4788" indent="-2047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9822" indent="-18454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454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0588" indent="-157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6566" indent="-157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03020" indent="-157734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40180" indent="-13716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5920" indent="-13716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1660" indent="-13716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itchFamily="18" charset="2"/>
              <a:buNone/>
            </a:pPr>
            <a:r>
              <a:rPr lang="ru-RU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ДТП 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24 тыс. человек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4791763" y="3478827"/>
            <a:ext cx="4028387" cy="115032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4788" indent="-2047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9822" indent="-18454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454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0588" indent="-157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6566" indent="-157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03020" indent="-157734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40180" indent="-13716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5920" indent="-13716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1660" indent="-13716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0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itchFamily="18" charset="2"/>
              <a:buNone/>
            </a:pPr>
            <a:r>
              <a:rPr lang="ru-RU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Внезапная смерть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190 тыс. человек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712" y="5109364"/>
            <a:ext cx="72859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Население 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г. Сыктывкара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~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250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тысяч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2" descr="C:\Users\user\Desktop\Урок  УГ РК\148d753fff7e1b99abc48ff0a4209f67c532534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713" y="4806458"/>
            <a:ext cx="1726437" cy="174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5191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УГ на Республику\Урок Республика\agz-mchs-ross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7809" y="2672013"/>
            <a:ext cx="5036378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E:\УГ на Республику\Урок Республика\Q05uojz6zY-big-460.jpg"/>
          <p:cNvPicPr>
            <a:picLocks noChangeAspect="1" noChangeArrowheads="1"/>
          </p:cNvPicPr>
          <p:nvPr/>
        </p:nvPicPr>
        <p:blipFill>
          <a:blip r:embed="rId3"/>
          <a:srcRect l="29348" r="29891"/>
          <a:stretch>
            <a:fillRect/>
          </a:stretch>
        </p:blipFill>
        <p:spPr bwMode="auto">
          <a:xfrm>
            <a:off x="235670" y="1186141"/>
            <a:ext cx="3440784" cy="4843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366039" y="1055132"/>
            <a:ext cx="45081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ПЕРВАЯ ПОМОЩЬ ПОСТРАДАВШИМ И ЕЁ ЗНАЧЕНИЕ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1900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545D5"/>
                </a:solidFill>
              </a:rPr>
              <a:t>Первая помощь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166"/>
            <a:ext cx="8451130" cy="438943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Первая помощь - это комплекс мероприятий, выполненных на месте поражения самим населением преимущественно в порядке само- и взаимопомощи, а также участниками аварийно-спасательных работ с использованием табельных и подручных средств.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01" y="4594044"/>
            <a:ext cx="1864977" cy="21319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664" y="4594044"/>
            <a:ext cx="2694666" cy="205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304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58" y="704850"/>
            <a:ext cx="8587818" cy="114300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00FF"/>
                </a:solidFill>
              </a:rPr>
              <a:t>Оцените </a:t>
            </a:r>
            <a:r>
              <a:rPr lang="ru-RU" sz="3600" b="1" dirty="0" smtClean="0">
                <a:solidFill>
                  <a:srgbClr val="0000FF"/>
                </a:solidFill>
              </a:rPr>
              <a:t>себя, закрасив количество звёзд, в соответствии с критериями: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4097" name="Рисунок 1" descr="stars-5"/>
          <p:cNvPicPr>
            <a:picLocks noChangeAspect="1" noChangeArrowheads="1"/>
          </p:cNvPicPr>
          <p:nvPr/>
        </p:nvPicPr>
        <p:blipFill>
          <a:blip r:embed="rId2"/>
          <a:srcRect r="39130"/>
          <a:stretch>
            <a:fillRect/>
          </a:stretch>
        </p:blipFill>
        <p:spPr bwMode="auto">
          <a:xfrm>
            <a:off x="3239548" y="5532812"/>
            <a:ext cx="3085254" cy="1179656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26243" y="1993382"/>
            <a:ext cx="8748075" cy="35394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3 звезды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выполнил всё верно, трудностей не</a:t>
            </a:r>
            <a:endParaRPr lang="ru-RU" sz="2800" i="1" dirty="0">
              <a:solidFill>
                <a:schemeClr val="tx1"/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  было;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2 звезды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есть затруднения, но в целом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хорошо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справил(ась)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1 звезда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не всё понятно, осталось много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lang="ru-RU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вопросов.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перечёркнуты все звёзды - не справился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совсем, материал мне непонятен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1" descr="stars-5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r="39130"/>
          <a:stretch>
            <a:fillRect/>
          </a:stretch>
        </p:blipFill>
        <p:spPr bwMode="auto">
          <a:xfrm>
            <a:off x="3239548" y="5532812"/>
            <a:ext cx="3085254" cy="1179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22076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biel z ozdobnikiem">
  <a:themeElements>
    <a:clrScheme name="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biel z ozdobnikiem</Template>
  <TotalTime>3279</TotalTime>
  <Words>848</Words>
  <Application>Microsoft Office PowerPoint</Application>
  <PresentationFormat>Экран (4:3)</PresentationFormat>
  <Paragraphs>184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biel z ozdobnikiem</vt:lpstr>
      <vt:lpstr>1_Default Design</vt:lpstr>
      <vt:lpstr>Поток</vt:lpstr>
      <vt:lpstr>Презентация PowerPoint</vt:lpstr>
      <vt:lpstr>Игра «Логика безопасности»</vt:lpstr>
      <vt:lpstr>ПЕРВАЯ ПОМОЩЬ ПОСТРАДАВШИМ И ЕЁ ЗНАЧЕНИЕ</vt:lpstr>
      <vt:lpstr>Запомните!</vt:lpstr>
      <vt:lpstr>Ознакомление с основами оказания первой помощи</vt:lpstr>
      <vt:lpstr>Презентация PowerPoint</vt:lpstr>
      <vt:lpstr>Презентация PowerPoint</vt:lpstr>
      <vt:lpstr>Первая помощь</vt:lpstr>
      <vt:lpstr>Оцените себя, закрасив количество звёзд, в соответствии с критериями:</vt:lpstr>
      <vt:lpstr>Решение ситуационной задачи</vt:lpstr>
      <vt:lpstr>Алгоритм оказания первой помощи</vt:lpstr>
      <vt:lpstr>Презентация PowerPoint</vt:lpstr>
      <vt:lpstr>Оцените себя, закрасив количество звёзд, в соответствии с критериями:</vt:lpstr>
      <vt:lpstr>Презентация PowerPoint</vt:lpstr>
      <vt:lpstr>Табельные средства оказания первой медицинской помощи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Оцените себя, закрасив количество звёзд, в соответствии с критериями:</vt:lpstr>
      <vt:lpstr>Презентация PowerPoint</vt:lpstr>
      <vt:lpstr>Презентация PowerPoint</vt:lpstr>
      <vt:lpstr>Запомните!</vt:lpstr>
      <vt:lpstr>Презентация PowerPoint</vt:lpstr>
      <vt:lpstr>Домашнее задание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qwerty</dc:creator>
  <cp:lastModifiedBy>Windows User</cp:lastModifiedBy>
  <cp:revision>217</cp:revision>
  <dcterms:created xsi:type="dcterms:W3CDTF">2012-12-02T08:48:13Z</dcterms:created>
  <dcterms:modified xsi:type="dcterms:W3CDTF">2022-01-27T20:18:40Z</dcterms:modified>
</cp:coreProperties>
</file>