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1"/>
  </p:notesMasterIdLst>
  <p:sldIdLst>
    <p:sldId id="257" r:id="rId2"/>
    <p:sldId id="258" r:id="rId3"/>
    <p:sldId id="287" r:id="rId4"/>
    <p:sldId id="277" r:id="rId5"/>
    <p:sldId id="275" r:id="rId6"/>
    <p:sldId id="276" r:id="rId7"/>
    <p:sldId id="278" r:id="rId8"/>
    <p:sldId id="279" r:id="rId9"/>
    <p:sldId id="261" r:id="rId10"/>
    <p:sldId id="262" r:id="rId11"/>
    <p:sldId id="269" r:id="rId12"/>
    <p:sldId id="272" r:id="rId13"/>
    <p:sldId id="273" r:id="rId14"/>
    <p:sldId id="280" r:id="rId15"/>
    <p:sldId id="281" r:id="rId16"/>
    <p:sldId id="282" r:id="rId17"/>
    <p:sldId id="265" r:id="rId18"/>
    <p:sldId id="264" r:id="rId19"/>
    <p:sldId id="263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14" autoAdjust="0"/>
    <p:restoredTop sz="94660"/>
  </p:normalViewPr>
  <p:slideViewPr>
    <p:cSldViewPr snapToGrid="0">
      <p:cViewPr varScale="1">
        <p:scale>
          <a:sx n="68" d="100"/>
          <a:sy n="68" d="100"/>
        </p:scale>
        <p:origin x="6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F4757D-40E5-4D2A-94AD-15148FF06204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3A688-AB3A-4FC4-BAF7-DD3AC3621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06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229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81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4988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7781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29118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732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943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02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331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328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800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922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439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752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567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81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D9CAC-2645-4C06-B06A-EBE885902B92}" type="datetimeFigureOut">
              <a:rPr lang="ru-RU" smtClean="0"/>
              <a:t>18.03.2019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08F52BA-4A0E-4489-AF35-256C2CA97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909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image" Target="../media/image42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7" Type="http://schemas.openxmlformats.org/officeDocument/2006/relationships/image" Target="../media/image53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g"/><Relationship Id="rId5" Type="http://schemas.openxmlformats.org/officeDocument/2006/relationships/image" Target="../media/image51.jpeg"/><Relationship Id="rId4" Type="http://schemas.openxmlformats.org/officeDocument/2006/relationships/image" Target="../media/image5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emf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575033"/>
          </a:xfrm>
          <a:ln>
            <a:miter lim="800000"/>
            <a:headEnd/>
            <a:tailEnd/>
          </a:ln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latin typeface="Monotype Corsiva" panose="03010101010201010101" pitchFamily="66" charset="0"/>
              </a:rPr>
              <a:t>                Дети 21 века</a:t>
            </a:r>
          </a:p>
        </p:txBody>
      </p:sp>
      <p:sp>
        <p:nvSpPr>
          <p:cNvPr id="205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dirty="0"/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3937001" y="22029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2053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779205"/>
              </p:ext>
            </p:extLst>
          </p:nvPr>
        </p:nvGraphicFramePr>
        <p:xfrm>
          <a:off x="1459402" y="940159"/>
          <a:ext cx="7585075" cy="537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Слайд" r:id="rId3" imgW="4137529" imgH="3101298" progId="PowerPoint.Slide.12">
                  <p:embed/>
                </p:oleObj>
              </mc:Choice>
              <mc:Fallback>
                <p:oleObj name="Слайд" r:id="rId3" imgW="4137529" imgH="3101298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9402" y="940159"/>
                        <a:ext cx="7585075" cy="5376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7464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0"/>
            <a:ext cx="7886700" cy="1011382"/>
          </a:xfrm>
          <a:extLst/>
        </p:spPr>
        <p:txBody>
          <a:bodyPr/>
          <a:lstStyle/>
          <a:p>
            <a:pPr algn="ctr">
              <a:defRPr/>
            </a:pPr>
            <a:r>
              <a:rPr lang="ru-RU" sz="3600" dirty="0">
                <a:latin typeface="Monotype Corsiva" panose="03010101010201010101" pitchFamily="66" charset="0"/>
              </a:rPr>
              <a:t>Технология рефлексивных кругов</a:t>
            </a:r>
          </a:p>
        </p:txBody>
      </p:sp>
      <p:pic>
        <p:nvPicPr>
          <p:cNvPr id="8195" name="Picture 4" descr="C:\Documents and Settings\ДС39\Рабочий стол\Новая папкафото для призентации\IMG-20171009-WA00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7680" y="1033650"/>
            <a:ext cx="2800475" cy="2427998"/>
          </a:xfrm>
          <a:noFill/>
        </p:spPr>
      </p:pic>
      <p:pic>
        <p:nvPicPr>
          <p:cNvPr id="8196" name="Рисунок 10" descr="C:\Users\Дом\Desktop\Фото01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901" y="4036045"/>
            <a:ext cx="2857500" cy="25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3" descr="C:\Documents and Settings\ДС39\Рабочий стол\Новая папкафото для призентации\IMG-20171009-WA00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69" y="945935"/>
            <a:ext cx="2454414" cy="210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4" descr="C:\Documents and Settings\ДС39\Рабочий стол\Новая папкафото для призентации\IMG-20171009-WA00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852" y="887357"/>
            <a:ext cx="2308586" cy="209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232" y="3686604"/>
            <a:ext cx="3189027" cy="278414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CE23CA-FD9C-4630-8394-FF68FF07FB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52" y="3724120"/>
            <a:ext cx="3304719" cy="275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58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437" y="2877979"/>
            <a:ext cx="2001121" cy="20162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864" y="4375413"/>
            <a:ext cx="2690227" cy="1966185"/>
          </a:xfrm>
          <a:prstGeom prst="rect">
            <a:avLst/>
          </a:prstGeom>
        </p:spPr>
      </p:pic>
      <p:pic>
        <p:nvPicPr>
          <p:cNvPr id="11270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069" y="4393174"/>
            <a:ext cx="2748338" cy="206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259" y="1480557"/>
            <a:ext cx="2683331" cy="2219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703512" y="404664"/>
            <a:ext cx="8712968" cy="843065"/>
          </a:xfrm>
          <a:prstGeom prst="ribb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2800" b="1" dirty="0"/>
              <a:t>Сотрудничество с родителями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97" y="1480557"/>
            <a:ext cx="2748339" cy="2219670"/>
          </a:xfrm>
        </p:spPr>
      </p:pic>
    </p:spTree>
    <p:extLst>
      <p:ext uri="{BB962C8B-B14F-4D97-AF65-F5344CB8AC3E}">
        <p14:creationId xmlns:p14="http://schemas.microsoft.com/office/powerpoint/2010/main" val="428238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C31C519-140D-4E7B-B57E-8B4B326E73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93574" y="4388961"/>
            <a:ext cx="2647290" cy="224385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425" y="1781807"/>
            <a:ext cx="2667000" cy="2133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654" y="4411817"/>
            <a:ext cx="2667000" cy="22210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96" y="1781807"/>
            <a:ext cx="2648102" cy="219557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450AD36-7E0C-45C3-8E98-2766FC83AE5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804" y="710039"/>
            <a:ext cx="2804814" cy="224385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B2E9419-C09B-4C5F-99BC-20400AF77C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306" y="4139292"/>
            <a:ext cx="3116907" cy="249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8345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314" y="1930400"/>
            <a:ext cx="3150524" cy="236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171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9A96A7-1178-4CEA-9FC8-2493CF7431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237" y="1041009"/>
            <a:ext cx="3001795" cy="2330328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D67C247-40FB-4175-BF38-05418650C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31" y="1041009"/>
            <a:ext cx="3130472" cy="233032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36EEBE-58B2-4FEE-8457-D15B1467D2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048" y="3738542"/>
            <a:ext cx="3841954" cy="26982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B862336-6BE6-4319-825D-43CA5D2394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11" y="3738543"/>
            <a:ext cx="3732813" cy="269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848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BF70464-4FA3-4007-858B-CD91C17462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012" y="3636636"/>
            <a:ext cx="3052233" cy="228917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C4263D-4CBC-4A1C-A870-004171D2C4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82" y="3636636"/>
            <a:ext cx="3050960" cy="22891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6718BFF-A445-4480-8CB3-2ED11AD439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015" y="3636636"/>
            <a:ext cx="3052233" cy="227955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FB85ADA-7EF8-4071-BE45-4E95EA1131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779" y="739653"/>
            <a:ext cx="3052233" cy="228917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33DEBCE-3DF2-4DFF-AF86-A56AA6EE94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754" y="674626"/>
            <a:ext cx="3052233" cy="241922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025C37-3135-4817-8127-1628BB57BD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81" y="832107"/>
            <a:ext cx="2861469" cy="228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960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720DB1-9CE7-4186-83DE-18EE7556D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A854FE-EA84-434C-9EA6-33FE3263B6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557145"/>
            <a:ext cx="3425086" cy="3224677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9AC608-0E98-4136-A99A-F5F7F12101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300" y="2557145"/>
            <a:ext cx="3297702" cy="322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42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82" y="3963987"/>
            <a:ext cx="3206751" cy="24050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599" y="2164556"/>
            <a:ext cx="4114801" cy="30861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1" y="868680"/>
            <a:ext cx="3337952" cy="24325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66" y="3963987"/>
            <a:ext cx="3025533" cy="27195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620" y="707801"/>
            <a:ext cx="2670463" cy="24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31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Памятки  буклеты грамоты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466" y="1639557"/>
            <a:ext cx="3663951" cy="2747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583" y="482269"/>
            <a:ext cx="3086100" cy="2314575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41" y="3616753"/>
            <a:ext cx="3896385" cy="303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1825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2152650" y="3330575"/>
            <a:ext cx="7886700" cy="322738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8000">
                <a:solidFill>
                  <a:srgbClr val="C00000"/>
                </a:solidFill>
                <a:latin typeface="Monotype Corsiva" panose="03010101010201010101" pitchFamily="66" charset="0"/>
              </a:rPr>
              <a:t>СПАСИБО ЗА ВНИМАНИЕ!</a:t>
            </a:r>
          </a:p>
        </p:txBody>
      </p:sp>
      <p:pic>
        <p:nvPicPr>
          <p:cNvPr id="10243" name="Picture 4" descr="Картинки по запросу анимашки летят воздушные ша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15900"/>
            <a:ext cx="914400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899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2"/>
            <a:ext cx="7886700" cy="1116105"/>
          </a:xfrm>
          <a:extLst/>
        </p:spPr>
        <p:txBody>
          <a:bodyPr/>
          <a:lstStyle/>
          <a:p>
            <a:pPr algn="ctr">
              <a:defRPr/>
            </a:pPr>
            <a:r>
              <a:rPr lang="ru-RU" sz="3200" u="sng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Модель взаимодействия специалистов и родителей детей с ТНР</a:t>
            </a:r>
            <a:endParaRPr lang="ru-RU" sz="3200" dirty="0"/>
          </a:p>
        </p:txBody>
      </p:sp>
      <p:pic>
        <p:nvPicPr>
          <p:cNvPr id="307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3" t="2718" r="22134" b="8719"/>
          <a:stretch>
            <a:fillRect/>
          </a:stretch>
        </p:blipFill>
        <p:spPr>
          <a:xfrm>
            <a:off x="1806576" y="1052514"/>
            <a:ext cx="4079875" cy="5729287"/>
          </a:xfrm>
        </p:spPr>
      </p:pic>
      <p:sp>
        <p:nvSpPr>
          <p:cNvPr id="6" name="Прямоугольник 5"/>
          <p:cNvSpPr/>
          <p:nvPr/>
        </p:nvSpPr>
        <p:spPr>
          <a:xfrm>
            <a:off x="6096001" y="1687514"/>
            <a:ext cx="4456113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Гибкость, мудрость и горенье,</a:t>
            </a:r>
          </a:p>
          <a:p>
            <a:pPr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Справедливость и терпенье.</a:t>
            </a:r>
          </a:p>
          <a:p>
            <a:pPr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Любовь,</a:t>
            </a:r>
          </a:p>
          <a:p>
            <a:pPr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         Взаимопонимание,</a:t>
            </a:r>
          </a:p>
          <a:p>
            <a:pPr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                               Доброта-</a:t>
            </a:r>
          </a:p>
          <a:p>
            <a:pPr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И будет результат </a:t>
            </a:r>
          </a:p>
          <a:p>
            <a:pPr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                             у нас тогда!</a:t>
            </a:r>
          </a:p>
        </p:txBody>
      </p:sp>
      <p:sp>
        <p:nvSpPr>
          <p:cNvPr id="4" name="Прямоугольник 3"/>
          <p:cNvSpPr/>
          <p:nvPr/>
        </p:nvSpPr>
        <p:spPr>
          <a:xfrm rot="17640693">
            <a:off x="549378" y="2547016"/>
            <a:ext cx="461845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n>
                  <a:solidFill>
                    <a:prstClr val="white"/>
                  </a:solidFill>
                </a:ln>
                <a:solidFill>
                  <a:srgbClr val="39302A"/>
                </a:solidFill>
                <a:latin typeface="Arial Black" panose="020B0A04020102020204" pitchFamily="34" charset="0"/>
                <a:ea typeface="+mj-ea"/>
                <a:cs typeface="+mj-cs"/>
              </a:rPr>
              <a:t>Психолог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3730319">
            <a:off x="4035606" y="3535507"/>
            <a:ext cx="2571766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ln>
                  <a:solidFill>
                    <a:prstClr val="white"/>
                  </a:solidFill>
                </a:ln>
                <a:solidFill>
                  <a:srgbClr val="39302A"/>
                </a:solidFill>
                <a:latin typeface="Monotype Corsiva" panose="03010101010201010101" pitchFamily="66" charset="0"/>
                <a:ea typeface="+mj-ea"/>
                <a:cs typeface="+mj-cs"/>
              </a:rPr>
              <a:t> </a:t>
            </a:r>
            <a:r>
              <a:rPr lang="ru-RU" sz="3200" dirty="0">
                <a:ln>
                  <a:solidFill>
                    <a:prstClr val="white"/>
                  </a:solidFill>
                </a:ln>
                <a:solidFill>
                  <a:srgbClr val="39302A"/>
                </a:solidFill>
                <a:latin typeface="Arial Black" panose="020B0A04020102020204" pitchFamily="34" charset="0"/>
                <a:ea typeface="+mj-ea"/>
                <a:cs typeface="+mj-cs"/>
              </a:rPr>
              <a:t>Родители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344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61477E-D28D-4DB3-9AD0-4F69B7F1B5AE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u="sng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Цель: </a:t>
            </a:r>
            <a:r>
              <a:rPr lang="ru-RU" sz="3200" dirty="0">
                <a:latin typeface="Monotype Corsiva" panose="03010101010201010101" pitchFamily="66" charset="0"/>
              </a:rPr>
              <a:t>оптимизация </a:t>
            </a:r>
            <a:r>
              <a:rPr lang="ru-RU" sz="3200" dirty="0" err="1">
                <a:latin typeface="Monotype Corsiva" panose="03010101010201010101" pitchFamily="66" charset="0"/>
              </a:rPr>
              <a:t>детско</a:t>
            </a:r>
            <a:r>
              <a:rPr lang="ru-RU" sz="3200" dirty="0">
                <a:latin typeface="Monotype Corsiva" panose="03010101010201010101" pitchFamily="66" charset="0"/>
              </a:rPr>
              <a:t> – родительских отношений, повышение психологической компетенции родителей.</a:t>
            </a:r>
            <a:br>
              <a:rPr lang="ru-RU" sz="3200" dirty="0">
                <a:latin typeface="Monotype Corsiva" panose="03010101010201010101" pitchFamily="66" charset="0"/>
              </a:rPr>
            </a:br>
            <a:endParaRPr lang="ru-RU" sz="3200" dirty="0">
              <a:latin typeface="Monotype Corsiva" panose="03010101010201010101" pitchFamily="66" charset="0"/>
            </a:endParaRPr>
          </a:p>
        </p:txBody>
      </p:sp>
      <p:sp>
        <p:nvSpPr>
          <p:cNvPr id="5123" name="Объект 2">
            <a:extLst>
              <a:ext uri="{FF2B5EF4-FFF2-40B4-BE49-F238E27FC236}">
                <a16:creationId xmlns:a16="http://schemas.microsoft.com/office/drawing/2014/main" id="{68079A1A-264C-4DB1-9030-AB723755D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altLang="ru-RU" sz="2400" b="1" u="sng" dirty="0"/>
              <a:t>Задачи:</a:t>
            </a:r>
            <a:endParaRPr lang="ru-RU" altLang="ru-RU" sz="2400" dirty="0"/>
          </a:p>
          <a:p>
            <a:r>
              <a:rPr lang="ru-RU" altLang="ru-RU" sz="2400" dirty="0"/>
              <a:t>вызвать интерес родителей к познанию себя и детей;</a:t>
            </a:r>
          </a:p>
          <a:p>
            <a:r>
              <a:rPr lang="ru-RU" altLang="ru-RU" sz="2400" dirty="0"/>
              <a:t>дать возможность родителям через знакомство и овладение некоторыми социально – психологическими навыками и умениями, различать свои чувства и чувства детей, отличать свои потребности и страхи от потребностей и страхов детей;</a:t>
            </a:r>
          </a:p>
          <a:p>
            <a:r>
              <a:rPr lang="ru-RU" altLang="ru-RU" sz="2400" dirty="0"/>
              <a:t>показать эффективные способы общения с детьми в семье;</a:t>
            </a:r>
          </a:p>
          <a:p>
            <a:r>
              <a:rPr lang="ru-RU" altLang="ru-RU" sz="2400" dirty="0"/>
              <a:t>формировать позитивное отношение к сотрудничеству с педагогами в воспитании детей.</a:t>
            </a:r>
          </a:p>
          <a:p>
            <a:endParaRPr lang="ru-RU" alt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95" y="2629696"/>
            <a:ext cx="4523561" cy="33912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077" y="2629696"/>
            <a:ext cx="4128496" cy="33912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CD1945-2C96-4A5B-9A26-E7067E328E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618" y="93589"/>
            <a:ext cx="2941028" cy="235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41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Дом\Desktop\DSCN795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16" y="1549204"/>
            <a:ext cx="2827019" cy="244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Дом\Desktop\DSCN792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685" y="978773"/>
            <a:ext cx="3291839" cy="2216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Дом\Desktop\DSCN791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36" y="4460945"/>
            <a:ext cx="2626044" cy="2148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Дом\Desktop\DSCN792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16"/>
          <a:stretch/>
        </p:blipFill>
        <p:spPr bwMode="auto">
          <a:xfrm>
            <a:off x="7011743" y="1549204"/>
            <a:ext cx="2827019" cy="2490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5" descr="C:\Users\Дом\Desktop\DSCN791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560" y="4460945"/>
            <a:ext cx="2598419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5984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87" y="4189178"/>
            <a:ext cx="3346593" cy="24507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7" r="22675"/>
          <a:stretch/>
        </p:blipFill>
        <p:spPr>
          <a:xfrm>
            <a:off x="3257651" y="609600"/>
            <a:ext cx="3960440" cy="3036530"/>
          </a:xfrm>
          <a:prstGeom prst="rect">
            <a:avLst/>
          </a:prstGeom>
        </p:spPr>
      </p:pic>
      <p:pic>
        <p:nvPicPr>
          <p:cNvPr id="6" name="Рисунок 11" descr="C:\Users\Дом\Desktop\Фото018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803" y="4189178"/>
            <a:ext cx="3530838" cy="2450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568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Фото картотеки игр</a:t>
            </a:r>
          </a:p>
        </p:txBody>
      </p:sp>
      <p:pic>
        <p:nvPicPr>
          <p:cNvPr id="4" name="Picture 4" descr="F:\DCIM\101MSDCF\DSC056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88788" y="4564637"/>
            <a:ext cx="3165231" cy="226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521" y="1269999"/>
            <a:ext cx="3552348" cy="29517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66" y="1270000"/>
            <a:ext cx="3552349" cy="2951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67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54" t="69105" r="43676" b="5356"/>
          <a:stretch/>
        </p:blipFill>
        <p:spPr bwMode="auto">
          <a:xfrm>
            <a:off x="1179431" y="4101565"/>
            <a:ext cx="3435263" cy="2146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769" y="1183117"/>
            <a:ext cx="3343700" cy="26152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01565"/>
            <a:ext cx="3548418" cy="2146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075" y="454025"/>
            <a:ext cx="2231231" cy="29749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6" y="1183117"/>
            <a:ext cx="3496036" cy="262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598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2650" y="-395784"/>
            <a:ext cx="7886700" cy="1849904"/>
          </a:xfrm>
          <a:extLst/>
        </p:spPr>
        <p:txBody>
          <a:bodyPr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Monotype Corsiva" panose="03010101010201010101" pitchFamily="66" charset="0"/>
                <a:cs typeface="Miriam Fixed" panose="020B0509050101010101" pitchFamily="49" charset="-79"/>
              </a:rPr>
              <a:t>Авторские игрушки</a:t>
            </a:r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95580" y="2355471"/>
            <a:ext cx="2411792" cy="22812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460" y="160401"/>
            <a:ext cx="2885452" cy="216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460" y="4494212"/>
            <a:ext cx="3400425" cy="236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21" y="2355471"/>
            <a:ext cx="16643519" cy="228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434" y="2363788"/>
            <a:ext cx="2581503" cy="1936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532391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151</TotalTime>
  <Words>135</Words>
  <Application>Microsoft Office PowerPoint</Application>
  <PresentationFormat>Широкоэкранный</PresentationFormat>
  <Paragraphs>23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Arial Black</vt:lpstr>
      <vt:lpstr>Calibri</vt:lpstr>
      <vt:lpstr>Monotype Corsiva</vt:lpstr>
      <vt:lpstr>Trebuchet MS</vt:lpstr>
      <vt:lpstr>Wingdings 3</vt:lpstr>
      <vt:lpstr>Аспект</vt:lpstr>
      <vt:lpstr>Слайд</vt:lpstr>
      <vt:lpstr>                Дети 21 века</vt:lpstr>
      <vt:lpstr>Модель взаимодействия специалистов и родителей детей с ТНР</vt:lpstr>
      <vt:lpstr>Цель: оптимизация детско – родительских отношений, повышение психологической компетенции родителей. </vt:lpstr>
      <vt:lpstr>Презентация PowerPoint</vt:lpstr>
      <vt:lpstr>Презентация PowerPoint</vt:lpstr>
      <vt:lpstr>Презентация PowerPoint</vt:lpstr>
      <vt:lpstr>Фото картотеки игр</vt:lpstr>
      <vt:lpstr>Презентация PowerPoint</vt:lpstr>
      <vt:lpstr>Авторские игрушки</vt:lpstr>
      <vt:lpstr>Технология рефлексивных кругов</vt:lpstr>
      <vt:lpstr>Сотрудничество с родителями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Памятки  буклеты грамоты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Денис</cp:lastModifiedBy>
  <cp:revision>22</cp:revision>
  <dcterms:created xsi:type="dcterms:W3CDTF">2019-03-16T04:17:23Z</dcterms:created>
  <dcterms:modified xsi:type="dcterms:W3CDTF">2019-03-18T06:50:50Z</dcterms:modified>
</cp:coreProperties>
</file>