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60" r:id="rId1"/>
  </p:sldMasterIdLst>
  <p:sldIdLst>
    <p:sldId id="256" r:id="rId2"/>
    <p:sldId id="292" r:id="rId3"/>
    <p:sldId id="258" r:id="rId4"/>
    <p:sldId id="289" r:id="rId5"/>
    <p:sldId id="288" r:id="rId6"/>
    <p:sldId id="290" r:id="rId7"/>
    <p:sldId id="295" r:id="rId8"/>
    <p:sldId id="259" r:id="rId9"/>
    <p:sldId id="261" r:id="rId10"/>
    <p:sldId id="262" r:id="rId11"/>
    <p:sldId id="287" r:id="rId12"/>
    <p:sldId id="280" r:id="rId13"/>
    <p:sldId id="281" r:id="rId14"/>
    <p:sldId id="282" r:id="rId15"/>
    <p:sldId id="260" r:id="rId16"/>
    <p:sldId id="285" r:id="rId17"/>
    <p:sldId id="283" r:id="rId18"/>
    <p:sldId id="272" r:id="rId19"/>
    <p:sldId id="271" r:id="rId20"/>
    <p:sldId id="286" r:id="rId21"/>
    <p:sldId id="270" r:id="rId22"/>
    <p:sldId id="274" r:id="rId23"/>
    <p:sldId id="284" r:id="rId24"/>
    <p:sldId id="275" r:id="rId25"/>
    <p:sldId id="278" r:id="rId26"/>
    <p:sldId id="293" r:id="rId27"/>
    <p:sldId id="276" r:id="rId28"/>
    <p:sldId id="279" r:id="rId29"/>
    <p:sldId id="277" r:id="rId30"/>
    <p:sldId id="263" r:id="rId31"/>
    <p:sldId id="294" r:id="rId32"/>
    <p:sldId id="264" r:id="rId33"/>
    <p:sldId id="265" r:id="rId34"/>
    <p:sldId id="266" r:id="rId35"/>
    <p:sldId id="296" r:id="rId3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17240E"/>
    <a:srgbClr val="336F1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025" autoAdjust="0"/>
    <p:restoredTop sz="96433" autoAdjust="0"/>
  </p:normalViewPr>
  <p:slideViewPr>
    <p:cSldViewPr snapToGrid="0">
      <p:cViewPr varScale="1">
        <p:scale>
          <a:sx n="68" d="100"/>
          <a:sy n="68" d="100"/>
        </p:scale>
        <p:origin x="1344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53894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720159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3147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6191374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194461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704023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098864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3026456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1439649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26733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389A218-1BD9-44B7-AD25-60C2204205A7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448609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389A218-1BD9-44B7-AD25-60C2204205A7}" type="datetimeFigureOut">
              <a:rPr lang="ru-RU" smtClean="0"/>
              <a:t>27.10.2021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C5C7EFC-FB93-4B0A-97A4-5DFF6022B23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617792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4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7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jpe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2489982" y="499872"/>
            <a:ext cx="5964701" cy="18774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>
              <a:ln w="3175">
                <a:noFill/>
              </a:ln>
              <a:solidFill>
                <a:srgbClr val="336F1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r>
              <a:rPr lang="ru-RU" sz="28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   Эко- </a:t>
            </a:r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квест</a:t>
            </a:r>
          </a:p>
          <a:p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«Кузбасскими тропами</a:t>
            </a:r>
            <a:endParaRPr lang="ru-RU" sz="2800" b="1" dirty="0">
              <a:ln w="3175">
                <a:noFill/>
              </a:ln>
              <a:solidFill>
                <a:srgbClr val="336F1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  <a:p>
            <a:endParaRPr lang="ru-RU" sz="2400" dirty="0">
              <a:ln w="3175">
                <a:noFill/>
              </a:ln>
              <a:solidFill>
                <a:srgbClr val="336F11"/>
              </a:solidFill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58368" y="2926080"/>
            <a:ext cx="6437376" cy="2971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800" b="1" dirty="0">
                <a:solidFill>
                  <a:srgbClr val="17240E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Авторы:</a:t>
            </a:r>
          </a:p>
          <a:p>
            <a:pPr>
              <a:lnSpc>
                <a:spcPct val="150000"/>
              </a:lnSpc>
            </a:pPr>
            <a:r>
              <a:rPr lang="ru-RU" sz="28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Камалеева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Наталья Валериевна, методист МАУ ДО ДДЮТЭ </a:t>
            </a:r>
            <a:r>
              <a:rPr lang="ru-RU" sz="2400" b="1" dirty="0" err="1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г.Киселевск</a:t>
            </a: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,</a:t>
            </a:r>
          </a:p>
          <a:p>
            <a:pPr>
              <a:lnSpc>
                <a:spcPct val="150000"/>
              </a:lnSpc>
            </a:pPr>
            <a:r>
              <a:rPr lang="ru-RU" sz="2400" b="1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Тупикина Юлия Евгеньевна, методист МАУ ДО ДДЮТЭ г. Киселевск</a:t>
            </a:r>
          </a:p>
        </p:txBody>
      </p:sp>
    </p:spTree>
    <p:extLst>
      <p:ext uri="{BB962C8B-B14F-4D97-AF65-F5344CB8AC3E}">
        <p14:creationId xmlns:p14="http://schemas.microsoft.com/office/powerpoint/2010/main" val="255266607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02926" y="595138"/>
            <a:ext cx="344677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Оборудование:</a:t>
            </a:r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99032" y="1277647"/>
            <a:ext cx="7710984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/>
              <a:t>- палатка, </a:t>
            </a:r>
          </a:p>
          <a:p>
            <a:r>
              <a:rPr lang="ru-RU" sz="2000" b="1" dirty="0"/>
              <a:t>- рюкзак, </a:t>
            </a:r>
          </a:p>
          <a:p>
            <a:r>
              <a:rPr lang="ru-RU" sz="2000" b="1" dirty="0"/>
              <a:t>- пенка, </a:t>
            </a:r>
          </a:p>
          <a:p>
            <a:r>
              <a:rPr lang="ru-RU" sz="2000" b="1" dirty="0"/>
              <a:t>- спальный мешок,</a:t>
            </a:r>
          </a:p>
          <a:p>
            <a:r>
              <a:rPr lang="ru-RU" sz="2000" b="1" dirty="0"/>
              <a:t>-  костровое оборудование, </a:t>
            </a:r>
          </a:p>
          <a:p>
            <a:r>
              <a:rPr lang="ru-RU" sz="2000" b="1" dirty="0"/>
              <a:t>- веревка, </a:t>
            </a:r>
          </a:p>
          <a:p>
            <a:r>
              <a:rPr lang="ru-RU" sz="2000" b="1" dirty="0"/>
              <a:t>- карабины, </a:t>
            </a:r>
          </a:p>
          <a:p>
            <a:r>
              <a:rPr lang="ru-RU" sz="2000" b="1" dirty="0"/>
              <a:t>- ватманы, </a:t>
            </a:r>
          </a:p>
          <a:p>
            <a:r>
              <a:rPr lang="ru-RU" sz="2000" b="1" dirty="0"/>
              <a:t>- фломастеры или краски, </a:t>
            </a:r>
          </a:p>
          <a:p>
            <a:r>
              <a:rPr lang="ru-RU" sz="2000" b="1" dirty="0"/>
              <a:t>- пластилин, </a:t>
            </a:r>
          </a:p>
          <a:p>
            <a:r>
              <a:rPr lang="ru-RU" sz="2000" b="1" dirty="0"/>
              <a:t>- компьютерные диски, </a:t>
            </a:r>
          </a:p>
          <a:p>
            <a:r>
              <a:rPr lang="ru-RU" sz="2000" b="1" dirty="0"/>
              <a:t>- дидактическая игра «Сложи рюкзак», </a:t>
            </a:r>
          </a:p>
          <a:p>
            <a:r>
              <a:rPr lang="ru-RU" sz="2000" b="1" dirty="0"/>
              <a:t>- краеведческая и экологическая литература, </a:t>
            </a:r>
          </a:p>
          <a:p>
            <a:r>
              <a:rPr lang="ru-RU" sz="2000" b="1" dirty="0"/>
              <a:t>- маршрутный лист.</a:t>
            </a:r>
          </a:p>
          <a:p>
            <a:pPr>
              <a:lnSpc>
                <a:spcPct val="150000"/>
              </a:lnSpc>
            </a:pP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38769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pic>
        <p:nvPicPr>
          <p:cNvPr id="1026" name="Picture 2" descr="http://avonmir-ts.ru/wp-content/uploads/2018/02/Latest-WhatsApp-Android-update-problems.jpg">
            <a:extLst>
              <a:ext uri="{FF2B5EF4-FFF2-40B4-BE49-F238E27FC236}">
                <a16:creationId xmlns:a16="http://schemas.microsoft.com/office/drawing/2014/main" id="{FBA524F0-355C-44E5-83E1-CF90EE4ACB7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8696" y="618979"/>
            <a:ext cx="7626607" cy="522370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27873183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02926" y="595138"/>
            <a:ext cx="4105611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Маршрутный лист</a:t>
            </a:r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4618363"/>
              </p:ext>
            </p:extLst>
          </p:nvPr>
        </p:nvGraphicFramePr>
        <p:xfrm>
          <a:off x="1255776" y="1179910"/>
          <a:ext cx="6242304" cy="509897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312115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2115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283277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Маршрут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Название станции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665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1.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Станция №1 «Узнай дерево по описанию»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65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2.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Станция №2 «Природная фантазия»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665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3.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Станция №3 «Сложи костер»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665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4.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Станция №4 «Установка палатки»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83277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5.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Станция №5 «Паутина»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5665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6.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Станция №6 «Собираемся в поход»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5665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7. 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Станция №7 «Собери рюкзак»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665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8.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Станция №8 Эко-плакат «Береги природу»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  <a:tr h="56655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9.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Станция №9 «Эко-эксперт»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4021501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02926" y="595138"/>
            <a:ext cx="186781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Шифры</a:t>
            </a:r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41248" y="1328928"/>
            <a:ext cx="6973824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r>
              <a:rPr lang="ru-RU" sz="2800" b="1" dirty="0"/>
              <a:t>1 задание. </a:t>
            </a:r>
            <a:r>
              <a:rPr lang="ru-RU" sz="2800" dirty="0"/>
              <a:t>12, 3, 6, 19, 20</a:t>
            </a:r>
          </a:p>
          <a:p>
            <a:r>
              <a:rPr lang="ru-RU" sz="2800" b="1" dirty="0"/>
              <a:t>2 задание. </a:t>
            </a:r>
            <a:r>
              <a:rPr lang="ru-RU" sz="2800" dirty="0"/>
              <a:t>17, 18, 16, 11, 5, 6, 15</a:t>
            </a:r>
          </a:p>
          <a:p>
            <a:r>
              <a:rPr lang="ru-RU" sz="2800" b="1" dirty="0"/>
              <a:t>3 задание. </a:t>
            </a:r>
            <a:r>
              <a:rPr lang="ru-RU" sz="2800" dirty="0"/>
              <a:t>21, 19, 17, 6, 26, 15, 16</a:t>
            </a:r>
          </a:p>
          <a:p>
            <a:r>
              <a:rPr lang="ru-RU" sz="2800" b="1" dirty="0"/>
              <a:t>4 задание. </a:t>
            </a:r>
            <a:r>
              <a:rPr lang="ru-RU" sz="2800" dirty="0"/>
              <a:t>17, 16, 9, 5, 18, 1, 3, 13, 33, 6, 14</a:t>
            </a:r>
          </a:p>
          <a:p>
            <a:r>
              <a:rPr lang="ru-RU" sz="2800" b="1" dirty="0"/>
              <a:t>5 задание. </a:t>
            </a:r>
            <a:r>
              <a:rPr lang="ru-RU" sz="2800" dirty="0"/>
              <a:t>15, 1, 4, 18, 1, 5, 1</a:t>
            </a:r>
          </a:p>
          <a:p>
            <a:r>
              <a:rPr lang="ru-RU" sz="2800" b="1" dirty="0"/>
              <a:t>6 задание. </a:t>
            </a:r>
            <a:r>
              <a:rPr lang="ru-RU" sz="2800" dirty="0"/>
              <a:t>15, 1, 23, 16, 5, 10, 20, 19, 33</a:t>
            </a:r>
          </a:p>
          <a:p>
            <a:r>
              <a:rPr lang="ru-RU" sz="2800" b="1" dirty="0"/>
              <a:t>7 задание. </a:t>
            </a:r>
            <a:r>
              <a:rPr lang="ru-RU" sz="2800" dirty="0"/>
              <a:t>21, 3, 10, 12, 20, 16, 18, 1</a:t>
            </a:r>
          </a:p>
          <a:p>
            <a:r>
              <a:rPr lang="ru-RU" sz="2800" b="1" dirty="0"/>
              <a:t>8 задание. </a:t>
            </a:r>
            <a:r>
              <a:rPr lang="ru-RU" sz="2800" dirty="0"/>
              <a:t>15, 10, 12, 16, 13, 1, 6, 3, 10, 25, 1</a:t>
            </a:r>
          </a:p>
          <a:p>
            <a:r>
              <a:rPr lang="ru-RU" dirty="0"/>
              <a:t> </a:t>
            </a:r>
          </a:p>
        </p:txBody>
      </p:sp>
    </p:spTree>
    <p:extLst>
      <p:ext uri="{BB962C8B-B14F-4D97-AF65-F5344CB8AC3E}">
        <p14:creationId xmlns:p14="http://schemas.microsoft.com/office/powerpoint/2010/main" val="85130859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02926" y="595138"/>
            <a:ext cx="233269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  Ключ</a:t>
            </a:r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841248" y="1328928"/>
            <a:ext cx="6973824" cy="13542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r>
              <a:rPr lang="ru-RU" b="1" dirty="0"/>
              <a:t> </a:t>
            </a:r>
            <a:endParaRPr lang="ru-RU" dirty="0"/>
          </a:p>
          <a:p>
            <a:endParaRPr lang="ru-RU" sz="2800" b="1" dirty="0"/>
          </a:p>
          <a:p>
            <a:r>
              <a:rPr lang="ru-RU" dirty="0"/>
              <a:t> </a:t>
            </a: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96297329"/>
              </p:ext>
            </p:extLst>
          </p:nvPr>
        </p:nvGraphicFramePr>
        <p:xfrm>
          <a:off x="841246" y="1633728"/>
          <a:ext cx="7295199" cy="439143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7822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0266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59719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9798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59641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003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98761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59876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621400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89393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555044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5504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</a:tblGrid>
              <a:tr h="4879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Буква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Б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В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Г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Д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Е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Ё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Ж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З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И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Й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758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Номер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4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7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8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9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11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879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Буква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К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Л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М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О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П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С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Т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У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Ф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9758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Номер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13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14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17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18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19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21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87938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Буква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Х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Ц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Ч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Ш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Щ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Ь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Ы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Ъ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Э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Ю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Я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97587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Номер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23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24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25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26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27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28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29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30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31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>
                          <a:effectLst/>
                        </a:rPr>
                        <a:t>32</a:t>
                      </a:r>
                      <a:endParaRPr lang="ru-RU" sz="120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400" dirty="0">
                          <a:effectLst/>
                        </a:rPr>
                        <a:t>33</a:t>
                      </a:r>
                      <a:endParaRPr lang="ru-RU" sz="1200" dirty="0"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03815607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02926" y="595138"/>
            <a:ext cx="29402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База знаний</a:t>
            </a:r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99032" y="1277646"/>
            <a:ext cx="7613448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60832" y="2011680"/>
            <a:ext cx="4145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ru-RU" b="1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6E7A5A3-6204-4D3F-9150-DF845D26CAB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46797" y="1179914"/>
            <a:ext cx="8250406" cy="508294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0292254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02926" y="595138"/>
            <a:ext cx="294022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База знаний</a:t>
            </a:r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99032" y="1277646"/>
            <a:ext cx="7613448" cy="58907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endParaRPr lang="ru-RU" sz="2400" b="1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560832" y="2011680"/>
            <a:ext cx="414528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/>
            <a:endParaRPr lang="ru-RU" b="1" dirty="0"/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8AFA38CE-29FA-4BC5-9F11-A7CC904CB58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8785" y="1277646"/>
            <a:ext cx="7613448" cy="51479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06685973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02926" y="595138"/>
            <a:ext cx="33345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Этапы </a:t>
            </a:r>
            <a:r>
              <a:rPr lang="ru-RU" sz="3200" b="1" dirty="0" err="1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квеста</a:t>
            </a:r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64898" y="1277646"/>
            <a:ext cx="6147582" cy="585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/>
              <a:t>1. «Узнай дерево по описанию». </a:t>
            </a: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275D924A-D9FF-47EF-A84A-F750CD569E8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5637" y="1960667"/>
            <a:ext cx="6269143" cy="427919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910092052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02926" y="595138"/>
            <a:ext cx="33345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Этапы </a:t>
            </a:r>
            <a:r>
              <a:rPr lang="ru-RU" sz="3200" b="1" dirty="0" err="1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квеста</a:t>
            </a:r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99032" y="1277646"/>
            <a:ext cx="7613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/>
              <a:t>2. «Природная фантазия». </a:t>
            </a: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2050" name="Picture 2" descr="C:\Users\User\Desktop\мое\квест\ДДЮТЭ Квест Экологический дозор\Этап Природная фантазия.Изготовление поделок из природного материала.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945"/>
          <a:stretch/>
        </p:blipFill>
        <p:spPr bwMode="auto">
          <a:xfrm>
            <a:off x="4980432" y="1483598"/>
            <a:ext cx="3432048" cy="477926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014D2F74-309C-4705-8731-0FA01466F72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99419" y="2236763"/>
            <a:ext cx="2974080" cy="37818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568499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02926" y="595138"/>
            <a:ext cx="33345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Этапы </a:t>
            </a:r>
            <a:r>
              <a:rPr lang="ru-RU" sz="3200" b="1" dirty="0" err="1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квеста</a:t>
            </a:r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576776" y="1277646"/>
            <a:ext cx="3137096" cy="585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/>
              <a:t>3. «Сложи костёр». </a:t>
            </a: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Рисунок 5" descr="https://ds04.infourok.ru/uploads/ex/1386/0006418d-17ed1f44/2/img4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352422" y="1179913"/>
            <a:ext cx="5583937" cy="5218176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4876484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04911" y="689317"/>
            <a:ext cx="7835703" cy="866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>
                <a:latin typeface="Times New Roman" pitchFamily="18" charset="0"/>
              </a:rPr>
              <a:t>	</a:t>
            </a:r>
            <a:endParaRPr lang="ru-RU" sz="2000" b="1" dirty="0"/>
          </a:p>
          <a:p>
            <a:pPr>
              <a:lnSpc>
                <a:spcPct val="150000"/>
              </a:lnSpc>
            </a:pP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EEEDC69E-8A8F-4A40-846E-B3DB9D0C776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414996" y="857250"/>
            <a:ext cx="8215532" cy="5143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2756873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02926" y="595138"/>
            <a:ext cx="3860352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«Сложи костер»</a:t>
            </a:r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585216" y="2084832"/>
            <a:ext cx="242620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	</a:t>
            </a: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64F406B-9D0F-4844-BA54-EAE664F26D9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14374" y="1501080"/>
            <a:ext cx="3857625" cy="47582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AF9F7A16-34C7-446F-81E2-8CA44FC7153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38428" y="1848636"/>
            <a:ext cx="2853033" cy="404447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899471680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02926" y="595138"/>
            <a:ext cx="33345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Этапы </a:t>
            </a:r>
            <a:r>
              <a:rPr lang="ru-RU" sz="3200" b="1" dirty="0" err="1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квеста</a:t>
            </a:r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16590" y="1277646"/>
            <a:ext cx="5795889" cy="585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/>
              <a:t>4. «Установка палатки». </a:t>
            </a: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4CFEA44F-47AC-47B5-A6B0-872CB40EFCAC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56700" y="2021710"/>
            <a:ext cx="7203632" cy="405553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01347294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02926" y="595138"/>
            <a:ext cx="33345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Этапы </a:t>
            </a:r>
            <a:r>
              <a:rPr lang="ru-RU" sz="3200" b="1" dirty="0" err="1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квеста</a:t>
            </a:r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99032" y="1277646"/>
            <a:ext cx="7613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/>
              <a:t>5. «Паутина». </a:t>
            </a: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D8FAA3D7-C701-4438-BB26-73D63ABB47B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724212" y="1277646"/>
            <a:ext cx="4156817" cy="5084337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3511931281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02926" y="595138"/>
            <a:ext cx="266932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«Паутина»</a:t>
            </a:r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99032" y="1277646"/>
            <a:ext cx="7613448" cy="585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/>
              <a:t> </a:t>
            </a: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1D5C53BB-FF22-4F30-85F3-03E9EE4A5B4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9032" y="1277646"/>
            <a:ext cx="6938199" cy="51479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05705583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02926" y="595138"/>
            <a:ext cx="33345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Этапы </a:t>
            </a:r>
            <a:r>
              <a:rPr lang="ru-RU" sz="3200" b="1" dirty="0" err="1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квеста</a:t>
            </a:r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633472" y="1277646"/>
            <a:ext cx="5779008" cy="585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/>
              <a:t>6. «Собираемся в поход». </a:t>
            </a: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Рисунок 5" descr="https://cdn.hiconsumption.com/wp-content/uploads/2015/07/Bug-Out-Bag-Essentials-Checklist-0.jpg"/>
          <p:cNvPicPr/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069145" y="1972216"/>
            <a:ext cx="7005710" cy="4290646"/>
          </a:xfrm>
          <a:prstGeom prst="rect">
            <a:avLst/>
          </a:prstGeom>
          <a:noFill/>
          <a:ln w="28575">
            <a:solidFill>
              <a:srgbClr val="002060"/>
            </a:solidFill>
          </a:ln>
        </p:spPr>
      </p:pic>
    </p:spTree>
    <p:extLst>
      <p:ext uri="{BB962C8B-B14F-4D97-AF65-F5344CB8AC3E}">
        <p14:creationId xmlns:p14="http://schemas.microsoft.com/office/powerpoint/2010/main" val="1849131791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02926" y="595138"/>
            <a:ext cx="33345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Этапы </a:t>
            </a:r>
            <a:r>
              <a:rPr lang="ru-RU" sz="3200" b="1" dirty="0" err="1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квеста</a:t>
            </a:r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26080" y="1277646"/>
            <a:ext cx="5486400" cy="585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/>
              <a:t>6. «Собери рюкзак». </a:t>
            </a: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E8E8E61-4134-46F1-BF05-06A50488FF4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332527" y="2021711"/>
            <a:ext cx="6087676" cy="398519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95430928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02926" y="595138"/>
            <a:ext cx="33345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Этапы </a:t>
            </a:r>
            <a:r>
              <a:rPr lang="ru-RU" sz="3200" b="1" dirty="0" err="1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квеста</a:t>
            </a:r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26080" y="1277646"/>
            <a:ext cx="5486400" cy="585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/>
              <a:t>6. «Собери рюкзак». </a:t>
            </a: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1A692F4D-51A0-4360-B3C6-8F05EBAC8C89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25534" y="1808179"/>
            <a:ext cx="5985088" cy="448881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4090030664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02926" y="595138"/>
            <a:ext cx="33345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Этапы </a:t>
            </a:r>
            <a:r>
              <a:rPr lang="ru-RU" sz="3200" b="1" dirty="0" err="1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квеста</a:t>
            </a:r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264898" y="1277646"/>
            <a:ext cx="6147582" cy="5852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/>
              <a:t>8. Эко-плакат «Береги природу». </a:t>
            </a: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1026" name="Picture 2" descr="C:\Users\User\Desktop\мое\квест\ДДЮТЭ Квест Экологический дозор\IMG-20190605-WA0012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 bwMode="auto">
          <a:xfrm>
            <a:off x="2086673" y="1960667"/>
            <a:ext cx="4767072" cy="4390371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01175379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02926" y="595138"/>
            <a:ext cx="33345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Этапы </a:t>
            </a:r>
            <a:r>
              <a:rPr lang="ru-RU" sz="3200" b="1" dirty="0" err="1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квеста</a:t>
            </a:r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3074" name="Picture 2" descr="C:\Users\User\Desktop\мое\квест\ДДЮТЭ Квест Экологический дозор\IMG-20190605-WA0005.jpg"/>
          <p:cNvPicPr>
            <a:picLocks noChangeAspect="1" noChangeArrowheads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61415" y="496062"/>
            <a:ext cx="7821167" cy="586587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/>
        </p:spPr>
      </p:pic>
    </p:spTree>
    <p:extLst>
      <p:ext uri="{BB962C8B-B14F-4D97-AF65-F5344CB8AC3E}">
        <p14:creationId xmlns:p14="http://schemas.microsoft.com/office/powerpoint/2010/main" val="384368428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02926" y="595138"/>
            <a:ext cx="333456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Этапы </a:t>
            </a:r>
            <a:r>
              <a:rPr lang="ru-RU" sz="3200" b="1" dirty="0" err="1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квеста</a:t>
            </a:r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99032" y="1277646"/>
            <a:ext cx="761344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/>
              <a:t>9. «Эко-эксперт». </a:t>
            </a:r>
            <a:endParaRPr lang="ru-RU" sz="24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0248929"/>
              </p:ext>
            </p:extLst>
          </p:nvPr>
        </p:nvGraphicFramePr>
        <p:xfrm>
          <a:off x="3516924" y="1487423"/>
          <a:ext cx="5102820" cy="492918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5511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5168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6078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МУСОР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995" marR="35995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b="1">
                          <a:solidFill>
                            <a:schemeClr val="tx1"/>
                          </a:solidFill>
                          <a:effectLst/>
                        </a:rPr>
                        <a:t>ПРАВИЛА УТИЛИЗАЦИИ МУСОРА</a:t>
                      </a:r>
                      <a:endParaRPr lang="ru-RU" sz="1600" b="1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995" marR="35995" marT="0" marB="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6472">
                <a:tc>
                  <a:txBody>
                    <a:bodyPr/>
                    <a:lstStyle/>
                    <a:p>
                      <a:pPr marL="342900" lvl="0" indent="-342900" algn="l">
                        <a:buSzPts val="1400"/>
                        <a:buFont typeface="+mj-lt"/>
                        <a:buAutoNum type="arabicPeriod"/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Пакеты из полиэтилена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5995" marR="3599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995" marR="35995" marT="0" marB="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08037">
                <a:tc>
                  <a:txBody>
                    <a:bodyPr/>
                    <a:lstStyle/>
                    <a:p>
                      <a:pPr marL="0" lvl="0" indent="0" algn="l">
                        <a:buSzPts val="1400"/>
                        <a:buFont typeface="+mj-lt"/>
                        <a:buNone/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2. Стекло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5995" marR="3599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35995" marR="35995" marT="0" marB="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3857">
                <a:tc>
                  <a:txBody>
                    <a:bodyPr/>
                    <a:lstStyle/>
                    <a:p>
                      <a:pPr marL="0" lvl="0" indent="0" algn="l">
                        <a:buSzPts val="1400"/>
                        <a:buFont typeface="+mj-lt"/>
                        <a:buNone/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3. Металлическая консервная банка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5995" marR="3599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35995" marR="35995" marT="0" marB="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16472">
                <a:tc>
                  <a:txBody>
                    <a:bodyPr/>
                    <a:lstStyle/>
                    <a:p>
                      <a:pPr marL="0" lvl="0" indent="0" algn="l">
                        <a:buSzPts val="1400"/>
                        <a:buFont typeface="+mj-lt"/>
                        <a:buNone/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4. Пластиковая бутылка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5995" marR="3599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35995" marR="35995" marT="0" marB="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459086">
                <a:tc>
                  <a:txBody>
                    <a:bodyPr/>
                    <a:lstStyle/>
                    <a:p>
                      <a:pPr marL="0" lvl="0" indent="0" algn="l">
                        <a:buSzPts val="1400"/>
                        <a:buFont typeface="+mj-lt"/>
                        <a:buNone/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5. Газета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5995" marR="3599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995" marR="35995" marT="0" marB="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408037">
                <a:tc>
                  <a:txBody>
                    <a:bodyPr/>
                    <a:lstStyle/>
                    <a:p>
                      <a:pPr marL="0" lvl="0" indent="0" algn="l">
                        <a:buSzPts val="1400"/>
                        <a:buFont typeface="+mj-lt"/>
                        <a:buNone/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6. Старая футболка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5995" marR="3599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35995" marR="35995" marT="0" marB="0"/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459086">
                <a:tc>
                  <a:txBody>
                    <a:bodyPr/>
                    <a:lstStyle/>
                    <a:p>
                      <a:pPr marL="0" lvl="0" indent="0" algn="l">
                        <a:buSzPts val="1400"/>
                        <a:buFont typeface="+mj-lt"/>
                        <a:buNone/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7. Кожура от бананов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5995" marR="3599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Times New Roman"/>
                        <a:ea typeface="Times New Roman"/>
                        <a:cs typeface="Times New Roman"/>
                      </a:endParaRPr>
                    </a:p>
                  </a:txBody>
                  <a:tcPr marL="35995" marR="35995" marT="0" marB="0"/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516472">
                <a:tc>
                  <a:txBody>
                    <a:bodyPr/>
                    <a:lstStyle/>
                    <a:p>
                      <a:pPr marL="0" lvl="0" indent="0" algn="l">
                        <a:buSzPts val="1400"/>
                        <a:buFont typeface="+mj-lt"/>
                        <a:buNone/>
                      </a:pPr>
                      <a:r>
                        <a:rPr lang="ru-RU" sz="1800" b="1" dirty="0">
                          <a:solidFill>
                            <a:schemeClr val="tx1"/>
                          </a:solidFill>
                          <a:effectLst/>
                        </a:rPr>
                        <a:t>8. Фантики от конфет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35995" marR="35995" marT="0" marB="0"/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ru-RU" sz="2000" b="1" dirty="0">
                          <a:solidFill>
                            <a:schemeClr val="tx1"/>
                          </a:solidFill>
                          <a:effectLst/>
                        </a:rPr>
                        <a:t> </a:t>
                      </a:r>
                      <a:endParaRPr lang="ru-RU" sz="1600" b="1" dirty="0">
                        <a:solidFill>
                          <a:schemeClr val="tx1"/>
                        </a:solidFill>
                        <a:effectLst/>
                      </a:endParaRP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ru-RU" sz="1600" b="1" dirty="0">
                        <a:solidFill>
                          <a:schemeClr val="tx1"/>
                        </a:solidFill>
                        <a:effectLst/>
                      </a:endParaRPr>
                    </a:p>
                  </a:txBody>
                  <a:tcPr marL="35995" marR="35995" marT="0" marB="0"/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75840467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04911" y="689317"/>
            <a:ext cx="7835703" cy="618833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>
                <a:latin typeface="Times New Roman" pitchFamily="18" charset="0"/>
              </a:rPr>
              <a:t>	</a:t>
            </a:r>
            <a:r>
              <a:rPr lang="ru-RU" sz="2000" b="1" dirty="0" err="1"/>
              <a:t>Квест</a:t>
            </a:r>
            <a:r>
              <a:rPr lang="ru-RU" sz="2000" b="1" dirty="0"/>
              <a:t> - это приключенческая игра, в которой необходимо решать задачи для продвижения по сюжету. Суть в том, что, как правило, есть некая цель, дойти до которой можно только последовательно разгадывая загадки. Каждая загадка - это ключ к следующей точке и следующей задаче (пункту). Задачи могут быть самыми разными: активными, творческими, интеллектуальными. Они подбираются таким образом, чтобы быть максимально оригинальными, интересными, соответствующими ситуации и не требующими специальных знаний или умений от игроков. Замечательно то, что </a:t>
            </a:r>
            <a:r>
              <a:rPr lang="ru-RU" sz="2000" b="1" dirty="0" err="1"/>
              <a:t>квесты</a:t>
            </a:r>
            <a:r>
              <a:rPr lang="ru-RU" sz="2000" b="1" dirty="0"/>
              <a:t> могут проводиться как в группе, в музыкальном зале, так и на природе, то есть практически в любой обстановке</a:t>
            </a:r>
            <a:r>
              <a:rPr lang="ru-RU" sz="2000" b="1" dirty="0">
                <a:solidFill>
                  <a:srgbClr val="262626"/>
                </a:solidFill>
              </a:rPr>
              <a:t>.</a:t>
            </a:r>
          </a:p>
          <a:p>
            <a:pPr>
              <a:lnSpc>
                <a:spcPct val="150000"/>
              </a:lnSpc>
            </a:pP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366625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02926" y="595138"/>
            <a:ext cx="3161443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ЭКО-ЭКСПЕРТ</a:t>
            </a:r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E1E070D9-B31D-496E-8EDA-A779D3344E8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237956" y="1277646"/>
            <a:ext cx="6668086" cy="514793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303879132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02926" y="595138"/>
            <a:ext cx="3103735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Награждение</a:t>
            </a:r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C4999C33-EBE3-45C2-B8AD-CC9D578AC9A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569389" y="1255120"/>
            <a:ext cx="5703607" cy="5120284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15670614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153550" y="595138"/>
            <a:ext cx="60772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    Обучение педагогов</a:t>
            </a:r>
            <a:endParaRPr lang="ru-RU" sz="3200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A96F9F23-14A0-48F6-B528-A2B99392C9D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138288" y="1246484"/>
            <a:ext cx="4234375" cy="501637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248503253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02926" y="595138"/>
            <a:ext cx="35381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Заголовок слайда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99032" y="1277646"/>
            <a:ext cx="3183308" cy="570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Текст слайда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2D93CA2C-0652-4B8B-9278-AA3D25BFBD4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-201287" y="1535518"/>
            <a:ext cx="5183945" cy="3887959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AC4464E3-C530-4FF3-8971-B764D26A21FE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4038996" y="1535519"/>
            <a:ext cx="5183945" cy="38879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3326117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2802926" y="595138"/>
            <a:ext cx="3538148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2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Заголовок слайда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99032" y="1277646"/>
            <a:ext cx="3183308" cy="5709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457200" indent="-45720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ru-RU" sz="2400" dirty="0"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Текст слайда</a:t>
            </a: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F012B05-3DDC-4292-87AE-64293C4BE52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813100" y="759657"/>
            <a:ext cx="7443111" cy="55032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439402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F4719AF-54A2-4565-B88C-A5D0CDE2EE70}"/>
              </a:ext>
            </a:extLst>
          </p:cNvPr>
          <p:cNvSpPr/>
          <p:nvPr/>
        </p:nvSpPr>
        <p:spPr>
          <a:xfrm>
            <a:off x="1406769" y="1491176"/>
            <a:ext cx="6513342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>
                <a:solidFill>
                  <a:srgbClr val="000099"/>
                </a:solidFill>
                <a:latin typeface="Times New Roman" pitchFamily="18" charset="0"/>
                <a:cs typeface="Times New Roman" pitchFamily="18" charset="0"/>
              </a:rPr>
              <a:t>Теперь вы знаете о квест – игре и можете её организовать со своими учащимися.</a:t>
            </a:r>
          </a:p>
          <a:p>
            <a:pPr algn="ctr"/>
            <a:r>
              <a:rPr lang="ru-RU" sz="4400" b="1" dirty="0">
                <a:solidFill>
                  <a:srgbClr val="CC0066"/>
                </a:solidFill>
                <a:latin typeface="Times New Roman" pitchFamily="18" charset="0"/>
                <a:cs typeface="Times New Roman" pitchFamily="18" charset="0"/>
              </a:rPr>
              <a:t>Всё в ваших руках!!!</a:t>
            </a:r>
          </a:p>
        </p:txBody>
      </p:sp>
    </p:spTree>
    <p:extLst>
      <p:ext uri="{BB962C8B-B14F-4D97-AF65-F5344CB8AC3E}">
        <p14:creationId xmlns:p14="http://schemas.microsoft.com/office/powerpoint/2010/main" val="85890620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04911" y="689317"/>
            <a:ext cx="7835703" cy="866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>
                <a:latin typeface="Times New Roman" pitchFamily="18" charset="0"/>
              </a:rPr>
              <a:t>	</a:t>
            </a:r>
            <a:endParaRPr lang="ru-RU" sz="2000" b="1" dirty="0"/>
          </a:p>
          <a:p>
            <a:pPr>
              <a:lnSpc>
                <a:spcPct val="150000"/>
              </a:lnSpc>
            </a:pP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EEA9D58B-36B8-4E54-84E9-BBD2D811233E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911" y="756139"/>
            <a:ext cx="7305821" cy="547936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574072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04911" y="689317"/>
            <a:ext cx="7835703" cy="866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>
                <a:latin typeface="Times New Roman" pitchFamily="18" charset="0"/>
              </a:rPr>
              <a:t>	</a:t>
            </a:r>
            <a:endParaRPr lang="ru-RU" sz="2000" b="1" dirty="0"/>
          </a:p>
          <a:p>
            <a:pPr>
              <a:lnSpc>
                <a:spcPct val="150000"/>
              </a:lnSpc>
            </a:pP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6C068029-1BB4-4F24-B922-3F8C26D9A33B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030012" y="504813"/>
            <a:ext cx="4985499" cy="584837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6748507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04911" y="689317"/>
            <a:ext cx="7835703" cy="866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>
                <a:latin typeface="Times New Roman" pitchFamily="18" charset="0"/>
              </a:rPr>
              <a:t>	</a:t>
            </a:r>
            <a:endParaRPr lang="ru-RU" sz="2000" b="1" dirty="0"/>
          </a:p>
          <a:p>
            <a:pPr>
              <a:lnSpc>
                <a:spcPct val="150000"/>
              </a:lnSpc>
            </a:pP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76B2B5AF-C4EC-43FD-9EC1-B4B3990AB0D6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4911" y="453683"/>
            <a:ext cx="7777089" cy="5832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894223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04911" y="689317"/>
            <a:ext cx="7835703" cy="8669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b="1" dirty="0">
                <a:latin typeface="Times New Roman" pitchFamily="18" charset="0"/>
              </a:rPr>
              <a:t>	</a:t>
            </a:r>
            <a:endParaRPr lang="ru-RU" sz="2000" b="1" dirty="0"/>
          </a:p>
          <a:p>
            <a:pPr>
              <a:lnSpc>
                <a:spcPct val="150000"/>
              </a:lnSpc>
            </a:pPr>
            <a:endParaRPr lang="ru-RU" dirty="0">
              <a:latin typeface="Tahoma" panose="020B0604030504040204" pitchFamily="34" charset="0"/>
              <a:ea typeface="Tahoma" panose="020B0604030504040204" pitchFamily="34" charset="0"/>
              <a:cs typeface="Tahoma" panose="020B0604030504040204" pitchFamily="34" charset="0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5B334C26-ACCC-448A-A353-3B9D1A569CB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116" y="908929"/>
            <a:ext cx="8051766" cy="504014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97373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3" name="Прямоугольник 2"/>
          <p:cNvSpPr/>
          <p:nvPr/>
        </p:nvSpPr>
        <p:spPr>
          <a:xfrm>
            <a:off x="1645920" y="595138"/>
            <a:ext cx="61447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Классификация </a:t>
            </a:r>
            <a:r>
              <a:rPr lang="ru-RU" sz="3200" b="1" dirty="0" err="1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квестов</a:t>
            </a:r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: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99032" y="1277647"/>
            <a:ext cx="688192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1</a:t>
            </a:r>
            <a:r>
              <a:rPr lang="ru-RU" sz="2400" dirty="0"/>
              <a:t>.        </a:t>
            </a:r>
            <a:r>
              <a:rPr lang="ru-RU" sz="2400" b="1" dirty="0"/>
              <a:t>По степени реальности: реальные и виртуальные </a:t>
            </a:r>
            <a:r>
              <a:rPr lang="ru-RU" sz="2400" b="1" dirty="0" err="1"/>
              <a:t>квесты</a:t>
            </a:r>
            <a:r>
              <a:rPr lang="ru-RU" sz="2400" b="1" dirty="0"/>
              <a:t>. </a:t>
            </a:r>
          </a:p>
          <a:p>
            <a:r>
              <a:rPr lang="ru-RU" sz="2400" b="1" dirty="0"/>
              <a:t>2.        По времени проведения: дневные и ночные </a:t>
            </a:r>
            <a:r>
              <a:rPr lang="ru-RU" sz="2400" b="1" dirty="0" err="1"/>
              <a:t>квесты</a:t>
            </a:r>
            <a:r>
              <a:rPr lang="ru-RU" sz="2400" b="1" dirty="0"/>
              <a:t>. </a:t>
            </a:r>
          </a:p>
          <a:p>
            <a:r>
              <a:rPr lang="ru-RU" sz="2400" b="1" dirty="0"/>
              <a:t>3.        По продолжительности: короткие, </a:t>
            </a:r>
            <a:r>
              <a:rPr lang="ru-RU" sz="2400" b="1" dirty="0" err="1"/>
              <a:t>среднедлительные</a:t>
            </a:r>
            <a:r>
              <a:rPr lang="ru-RU" sz="2400" b="1" dirty="0"/>
              <a:t> и длительные </a:t>
            </a:r>
            <a:r>
              <a:rPr lang="ru-RU" sz="2400" b="1" dirty="0" err="1"/>
              <a:t>квесты</a:t>
            </a:r>
            <a:r>
              <a:rPr lang="ru-RU" sz="2400" b="1" dirty="0"/>
              <a:t>. </a:t>
            </a:r>
          </a:p>
          <a:p>
            <a:r>
              <a:rPr lang="ru-RU" sz="2400" b="1" dirty="0"/>
              <a:t>4.        По уровню сложности: элементарные (для новичков), продвинутые, </a:t>
            </a:r>
            <a:r>
              <a:rPr lang="ru-RU" sz="2400" b="1" dirty="0" err="1"/>
              <a:t>гиперсложные</a:t>
            </a:r>
            <a:r>
              <a:rPr lang="ru-RU" sz="2400" b="1" dirty="0"/>
              <a:t> </a:t>
            </a:r>
            <a:r>
              <a:rPr lang="ru-RU" sz="2400" b="1" dirty="0" err="1"/>
              <a:t>квесты</a:t>
            </a:r>
            <a:r>
              <a:rPr lang="ru-RU" sz="2400" b="1" dirty="0"/>
              <a:t>. </a:t>
            </a:r>
          </a:p>
          <a:p>
            <a:r>
              <a:rPr lang="ru-RU" sz="2400" b="1" dirty="0"/>
              <a:t>5.        По средству передвижения: пешие, автомобильные.</a:t>
            </a:r>
          </a:p>
          <a:p>
            <a:r>
              <a:rPr lang="ru-RU" sz="2400" b="1" dirty="0"/>
              <a:t>6.        По возрасту </a:t>
            </a:r>
            <a:r>
              <a:rPr lang="ru-RU" sz="2400" b="1" dirty="0" err="1"/>
              <a:t>квесты</a:t>
            </a:r>
            <a:r>
              <a:rPr lang="ru-RU" sz="2400" b="1" dirty="0"/>
              <a:t> можно разделить на: подростковые, молодежные, универсальные</a:t>
            </a:r>
          </a:p>
        </p:txBody>
      </p:sp>
    </p:spTree>
    <p:extLst>
      <p:ext uri="{BB962C8B-B14F-4D97-AF65-F5344CB8AC3E}">
        <p14:creationId xmlns:p14="http://schemas.microsoft.com/office/powerpoint/2010/main" val="409654016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0" y="0"/>
            <a:ext cx="9135879" cy="6858000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799032" y="1277646"/>
            <a:ext cx="7576872" cy="390876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b="1" dirty="0">
                <a:solidFill>
                  <a:srgbClr val="17240E"/>
                </a:solidFill>
              </a:rPr>
              <a:t>	Цель:</a:t>
            </a:r>
            <a:r>
              <a:rPr lang="ru-RU" sz="2400" dirty="0"/>
              <a:t> формирование любви и бережного отношения к родному краю средствами эколого-туристско-краеведческой деятельности. </a:t>
            </a:r>
          </a:p>
          <a:p>
            <a:pPr algn="just"/>
            <a:r>
              <a:rPr lang="ru-RU" sz="2800" b="1" dirty="0">
                <a:solidFill>
                  <a:srgbClr val="17240E"/>
                </a:solidFill>
              </a:rPr>
              <a:t>	Задачи</a:t>
            </a:r>
            <a:r>
              <a:rPr lang="ru-RU" sz="2800" i="1" dirty="0">
                <a:solidFill>
                  <a:srgbClr val="17240E"/>
                </a:solidFill>
              </a:rPr>
              <a:t>:</a:t>
            </a:r>
            <a:endParaRPr lang="ru-RU" sz="2800" dirty="0">
              <a:solidFill>
                <a:srgbClr val="17240E"/>
              </a:solidFill>
            </a:endParaRPr>
          </a:p>
          <a:p>
            <a:pPr algn="just"/>
            <a:r>
              <a:rPr lang="ru-RU" sz="2400" dirty="0"/>
              <a:t>- расширять знания о туризме, экологически верном поведении в окружающей среде;</a:t>
            </a:r>
          </a:p>
          <a:p>
            <a:pPr algn="just"/>
            <a:r>
              <a:rPr lang="ru-RU" sz="2400" dirty="0"/>
              <a:t>-развивать коммуникативную культуру, творческие способности учащихся, умение работать в команде;</a:t>
            </a:r>
          </a:p>
          <a:p>
            <a:pPr algn="just"/>
            <a:r>
              <a:rPr lang="ru-RU" sz="2400" dirty="0"/>
              <a:t>-воспитывать любовь к родному краю, экологическую культуру.</a:t>
            </a: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628650" y="365127"/>
            <a:ext cx="7886700" cy="1085722"/>
          </a:xfrm>
        </p:spPr>
        <p:txBody>
          <a:bodyPr>
            <a:noAutofit/>
          </a:bodyPr>
          <a:lstStyle/>
          <a:p>
            <a:pPr algn="ctr"/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 Эко-</a:t>
            </a:r>
            <a:r>
              <a:rPr lang="ru-RU" sz="3200" b="1" dirty="0" err="1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квест</a:t>
            </a:r>
            <a: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  <a:t> «Кузбасскими тропами»</a:t>
            </a:r>
            <a:br>
              <a:rPr lang="ru-RU" sz="3200" b="1" dirty="0">
                <a:ln w="3175">
                  <a:noFill/>
                </a:ln>
                <a:solidFill>
                  <a:srgbClr val="336F11"/>
                </a:solidFill>
                <a:latin typeface="Tahoma" panose="020B0604030504040204" pitchFamily="34" charset="0"/>
                <a:ea typeface="Tahoma" panose="020B0604030504040204" pitchFamily="34" charset="0"/>
                <a:cs typeface="Tahoma" panose="020B0604030504040204" pitchFamily="34" charset="0"/>
              </a:rPr>
            </a:b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269733547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411</TotalTime>
  <Words>455</Words>
  <Application>Microsoft Office PowerPoint</Application>
  <PresentationFormat>Экран (4:3)</PresentationFormat>
  <Paragraphs>202</Paragraphs>
  <Slides>35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41" baseType="lpstr">
      <vt:lpstr>Arial</vt:lpstr>
      <vt:lpstr>Calibri</vt:lpstr>
      <vt:lpstr>Calibri Light</vt:lpstr>
      <vt:lpstr>Tahoma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Эко-квест «Кузбасскими тропами»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Михаил Горяйнов</dc:creator>
  <cp:lastModifiedBy>Пользователь</cp:lastModifiedBy>
  <cp:revision>50</cp:revision>
  <dcterms:created xsi:type="dcterms:W3CDTF">2013-11-19T05:52:05Z</dcterms:created>
  <dcterms:modified xsi:type="dcterms:W3CDTF">2021-10-27T06:34:34Z</dcterms:modified>
</cp:coreProperties>
</file>