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61" r:id="rId2"/>
    <p:sldId id="278" r:id="rId3"/>
    <p:sldId id="277" r:id="rId4"/>
    <p:sldId id="263" r:id="rId5"/>
    <p:sldId id="264" r:id="rId6"/>
    <p:sldId id="265" r:id="rId7"/>
    <p:sldId id="276" r:id="rId8"/>
    <p:sldId id="266" r:id="rId9"/>
    <p:sldId id="275" r:id="rId10"/>
    <p:sldId id="271" r:id="rId11"/>
    <p:sldId id="270" r:id="rId12"/>
    <p:sldId id="269" r:id="rId13"/>
    <p:sldId id="272" r:id="rId14"/>
    <p:sldId id="274" r:id="rId15"/>
    <p:sldId id="273" r:id="rId16"/>
  </p:sldIdLst>
  <p:sldSz cx="9906000" cy="6858000" type="A4"/>
  <p:notesSz cx="9945688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46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3588" y="1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DB47BD-AC31-4BAC-BA39-B99EC92B9446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D03DD-1D5F-450F-B9F2-A450E4E34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7026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83371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3700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7875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724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106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2553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341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958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9010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0102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6359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BF2CB-B722-4C7B-ACCD-B898EC32531E}" type="datetimeFigureOut">
              <a:rPr lang="ru-RU" smtClean="0"/>
              <a:pPr/>
              <a:t>21.01.2024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19874-4AC9-46F9-ACD0-3D1443934D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1558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files.school-collection.edu.ru/dlrstore/c7e12acb-61f6-4714-8385-0c892973055b/%5bINF_015%5d_%5bPD_01%5d.sw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669790562_3-63.jpg"/>
          <p:cNvPicPr>
            <a:picLocks noChangeAspect="1"/>
          </p:cNvPicPr>
          <p:nvPr/>
        </p:nvPicPr>
        <p:blipFill>
          <a:blip r:embed="rId2" cstate="print"/>
          <a:srcRect b="476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995" y="1653538"/>
            <a:ext cx="7500435" cy="6936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Урок: Информатика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591" y="2934955"/>
            <a:ext cx="6405332" cy="2628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 smtClean="0">
                <a:latin typeface="Georg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Девиз урока: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Информатика 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нужна! </a:t>
            </a:r>
            <a:endParaRPr lang="ru-RU" sz="3600" b="1" dirty="0" smtClean="0">
              <a:solidFill>
                <a:srgbClr val="FF0000"/>
              </a:solidFill>
              <a:latin typeface="Georgia" pitchFamily="18" charset="0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От </a:t>
            </a:r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  <a:ea typeface="Times New Roman"/>
              </a:rPr>
              <a:t>неё поёт душа!</a:t>
            </a:r>
            <a:endParaRPr lang="ru-RU" sz="3200" b="1" dirty="0" smtClean="0">
              <a:solidFill>
                <a:srgbClr val="FF0000"/>
              </a:solidFill>
              <a:latin typeface="Georgia" pitchFamily="18" charset="0"/>
              <a:ea typeface="Times New Roman"/>
            </a:endParaRPr>
          </a:p>
          <a:p>
            <a:pPr algn="ctr">
              <a:lnSpc>
                <a:spcPct val="150000"/>
              </a:lnSpc>
            </a:pPr>
            <a:endParaRPr lang="ru-RU" sz="2400" b="1" dirty="0">
              <a:effectLst/>
              <a:latin typeface="Georg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395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7170" name="Заголовок 2"/>
          <p:cNvSpPr>
            <a:spLocks/>
          </p:cNvSpPr>
          <p:nvPr/>
        </p:nvSpPr>
        <p:spPr bwMode="auto">
          <a:xfrm>
            <a:off x="902369" y="748596"/>
            <a:ext cx="8585974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lnSpc>
                <a:spcPct val="80000"/>
              </a:lnSpc>
            </a:pPr>
            <a:r>
              <a:rPr lang="ru-RU" altLang="ru-RU" sz="3600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Текстовый документ и его структура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1442045" y="1881983"/>
            <a:ext cx="2720282" cy="4535487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4835624" y="2708277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Arial" charset="0"/>
                <a:cs typeface="Arial" charset="0"/>
              </a:rPr>
              <a:t>Заголовок 1-го уровня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632298" y="2632481"/>
            <a:ext cx="2355191" cy="3600450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848524" y="3357565"/>
            <a:ext cx="2110009" cy="2663825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1888958" y="2080298"/>
            <a:ext cx="1828800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latin typeface="Arial" charset="0"/>
                <a:cs typeface="Arial" charset="0"/>
              </a:rPr>
              <a:t>Документ 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2143988" y="2765536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latin typeface="Arial" charset="0"/>
                <a:cs typeface="Arial" charset="0"/>
              </a:rPr>
              <a:t>Глава  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1997242" y="3500440"/>
            <a:ext cx="173254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latin typeface="Arial" charset="0"/>
                <a:cs typeface="Arial" charset="0"/>
              </a:rPr>
              <a:t>Параграф  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2055076" y="4005263"/>
            <a:ext cx="1786080" cy="1871662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2332208" y="4221165"/>
            <a:ext cx="114491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latin typeface="Arial" charset="0"/>
                <a:cs typeface="Arial" charset="0"/>
              </a:rPr>
              <a:t>Пункт </a:t>
            </a: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4835624" y="3500440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Arial" charset="0"/>
                <a:cs typeface="Arial" charset="0"/>
              </a:rPr>
              <a:t>Заголовок 2-го уровня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4835624" y="4149727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Arial" charset="0"/>
                <a:cs typeface="Arial" charset="0"/>
              </a:rPr>
              <a:t>Заголовок 3-го уровня</a:t>
            </a: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3900487" y="2924175"/>
            <a:ext cx="877094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 flipV="1">
            <a:off x="3900488" y="3716338"/>
            <a:ext cx="935137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" name="Line 10"/>
          <p:cNvSpPr>
            <a:spLocks noChangeShapeType="1"/>
          </p:cNvSpPr>
          <p:nvPr/>
        </p:nvSpPr>
        <p:spPr bwMode="auto">
          <a:xfrm flipV="1">
            <a:off x="3723781" y="4365625"/>
            <a:ext cx="1111845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28600" y="5185611"/>
            <a:ext cx="1179095" cy="117909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80540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905999" cy="6858000"/>
          </a:xfrm>
          <a:prstGeom prst="rect">
            <a:avLst/>
          </a:prstGeom>
        </p:spPr>
      </p:pic>
      <p:sp>
        <p:nvSpPr>
          <p:cNvPr id="7170" name="Заголовок 2"/>
          <p:cNvSpPr>
            <a:spLocks/>
          </p:cNvSpPr>
          <p:nvPr/>
        </p:nvSpPr>
        <p:spPr bwMode="auto">
          <a:xfrm>
            <a:off x="1027134" y="420476"/>
            <a:ext cx="786634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Текстовый документ и его структура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-4921794" y="-2251642"/>
            <a:ext cx="1960563" cy="4535487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-4723039" y="-439281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Arial" charset="0"/>
                <a:cs typeface="Arial" charset="0"/>
              </a:rPr>
              <a:t>Заголовок 1-го уровня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-5136689" y="-1926431"/>
            <a:ext cx="1697434" cy="3600450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-6479161" y="-511741"/>
            <a:ext cx="1520726" cy="2663825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-6223891" y="-1636626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Документ 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-6223891" y="-1071391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Глава  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-2352054" y="556366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Параграф  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-2551670" y="-1855561"/>
            <a:ext cx="1287264" cy="1871662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-2207580" y="1291008"/>
            <a:ext cx="994470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Arial" charset="0"/>
                <a:cs typeface="Arial" charset="0"/>
              </a:rPr>
              <a:t>Пункт </a:t>
            </a: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-4744267" y="-916553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Arial" charset="0"/>
                <a:cs typeface="Arial" charset="0"/>
              </a:rPr>
              <a:t>Заголовок 2-го уровня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-4738370" y="-1374604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solidFill>
                  <a:srgbClr val="FFFFFF"/>
                </a:solidFill>
                <a:latin typeface="Arial" charset="0"/>
                <a:cs typeface="Arial" charset="0"/>
              </a:rPr>
              <a:t>Заголовок 3-го уровня</a:t>
            </a: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4426744" y="-1508493"/>
            <a:ext cx="877094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 flipV="1">
            <a:off x="1693012" y="-1056196"/>
            <a:ext cx="935137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8" name="Line 10"/>
          <p:cNvSpPr>
            <a:spLocks noChangeShapeType="1"/>
          </p:cNvSpPr>
          <p:nvPr/>
        </p:nvSpPr>
        <p:spPr bwMode="auto">
          <a:xfrm flipV="1">
            <a:off x="564953" y="-1195217"/>
            <a:ext cx="1111845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1478071" y="2843667"/>
            <a:ext cx="7014261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30000"/>
              </a:spcBef>
            </a:pPr>
            <a:r>
              <a:rPr lang="ru-RU" altLang="ru-RU" sz="2000" dirty="0">
                <a:latin typeface="Georgia" pitchFamily="18" charset="0"/>
              </a:rPr>
              <a:t>Слово «документ» переводится с латинского как «свидетельство», «доказательство». Первоначально оно означало письменное подтверждение событий или фактов. Например, факт рождения каждого человека документально оформляется в виде свидетельства о рождении; по окончании школы вы получите аттестат - документ, подтверждающий ваше образование, и т. д.</a:t>
            </a:r>
          </a:p>
        </p:txBody>
      </p:sp>
      <p:sp>
        <p:nvSpPr>
          <p:cNvPr id="16425" name="Rectangle 41"/>
          <p:cNvSpPr>
            <a:spLocks noChangeArrowheads="1"/>
          </p:cNvSpPr>
          <p:nvPr/>
        </p:nvSpPr>
        <p:spPr bwMode="auto">
          <a:xfrm>
            <a:off x="1515649" y="3216744"/>
            <a:ext cx="6948453" cy="353174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6426" name="Rectangle 42"/>
          <p:cNvSpPr>
            <a:spLocks noChangeArrowheads="1"/>
          </p:cNvSpPr>
          <p:nvPr/>
        </p:nvSpPr>
        <p:spPr bwMode="auto">
          <a:xfrm>
            <a:off x="1506555" y="4719277"/>
            <a:ext cx="1224119" cy="366509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6427" name="Oval 43"/>
          <p:cNvSpPr>
            <a:spLocks noChangeArrowheads="1"/>
          </p:cNvSpPr>
          <p:nvPr/>
        </p:nvSpPr>
        <p:spPr bwMode="auto">
          <a:xfrm>
            <a:off x="1701358" y="2865209"/>
            <a:ext cx="292795" cy="360363"/>
          </a:xfrm>
          <a:prstGeom prst="ellips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6590748" y="1659059"/>
            <a:ext cx="819050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16429" name="Line 45"/>
          <p:cNvSpPr>
            <a:spLocks noChangeShapeType="1"/>
          </p:cNvSpPr>
          <p:nvPr/>
        </p:nvSpPr>
        <p:spPr bwMode="auto">
          <a:xfrm flipH="1">
            <a:off x="1841326" y="2106559"/>
            <a:ext cx="691446" cy="761901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2943616" y="5561556"/>
            <a:ext cx="814192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16431" name="Line 47"/>
          <p:cNvSpPr>
            <a:spLocks noChangeShapeType="1"/>
          </p:cNvSpPr>
          <p:nvPr/>
        </p:nvSpPr>
        <p:spPr bwMode="auto">
          <a:xfrm flipH="1" flipV="1">
            <a:off x="5724395" y="5323561"/>
            <a:ext cx="1802890" cy="409695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32" name="Text Box 48"/>
          <p:cNvSpPr txBox="1">
            <a:spLocks noChangeArrowheads="1"/>
          </p:cNvSpPr>
          <p:nvPr/>
        </p:nvSpPr>
        <p:spPr bwMode="auto">
          <a:xfrm>
            <a:off x="2170434" y="1681533"/>
            <a:ext cx="936427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16433" name="Line 49"/>
          <p:cNvSpPr>
            <a:spLocks noChangeShapeType="1"/>
          </p:cNvSpPr>
          <p:nvPr/>
        </p:nvSpPr>
        <p:spPr bwMode="auto">
          <a:xfrm flipH="1" flipV="1">
            <a:off x="2329840" y="5148195"/>
            <a:ext cx="551145" cy="613777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7527287" y="5517232"/>
            <a:ext cx="819051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altLang="ru-RU" dirty="0">
              <a:latin typeface="Calibri" panose="020F0502020204030204" pitchFamily="34" charset="0"/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1390389" y="2732942"/>
            <a:ext cx="7390356" cy="2477885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Calibri" panose="020F0502020204030204" pitchFamily="34" charset="0"/>
            </a:endParaRPr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H="1">
            <a:off x="6607432" y="2086346"/>
            <a:ext cx="276283" cy="1126699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9511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7170" name="Заголовок 2"/>
          <p:cNvSpPr>
            <a:spLocks/>
          </p:cNvSpPr>
          <p:nvPr/>
        </p:nvSpPr>
        <p:spPr bwMode="auto">
          <a:xfrm>
            <a:off x="1265129" y="645944"/>
            <a:ext cx="755268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Текстовый документ и его структура</a:t>
            </a: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-4921794" y="-2251642"/>
            <a:ext cx="1960563" cy="4535487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ru-RU" sz="2400">
              <a:solidFill>
                <a:srgbClr val="FFFFFF"/>
              </a:solidFill>
              <a:latin typeface="Georgia" pitchFamily="18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-4723039" y="-439281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Заголовок 1-го уровня</a:t>
            </a: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-5136689" y="-1926431"/>
            <a:ext cx="1697434" cy="3600450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-6479161" y="-511741"/>
            <a:ext cx="1520726" cy="2663825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-6223891" y="-1636626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Документ </a:t>
            </a: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-6223891" y="-1071391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Глава  </a:t>
            </a:r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-2352054" y="556366"/>
            <a:ext cx="1346597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Параграф  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-2551670" y="-1855561"/>
            <a:ext cx="1287264" cy="1871662"/>
          </a:xfrm>
          <a:prstGeom prst="rect">
            <a:avLst/>
          </a:prstGeom>
          <a:solidFill>
            <a:schemeClr val="accent1"/>
          </a:solidFill>
          <a:ln w="57150" cap="rnd" algn="ctr">
            <a:solidFill>
              <a:srgbClr val="0000FF"/>
            </a:solidFill>
            <a:prstDash val="sysDot"/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</a:rPr>
              <a:t> </a:t>
            </a: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-2207580" y="1291008"/>
            <a:ext cx="994470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Пункт </a:t>
            </a: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-4744267" y="-916553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Заголовок 2-го уровня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-4738370" y="-1374604"/>
            <a:ext cx="2925366" cy="358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Заголовок 3-го уровня</a:t>
            </a: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4426744" y="-1508493"/>
            <a:ext cx="877094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 flipV="1">
            <a:off x="1693012" y="-1056196"/>
            <a:ext cx="935137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28" name="Line 10"/>
          <p:cNvSpPr>
            <a:spLocks noChangeShapeType="1"/>
          </p:cNvSpPr>
          <p:nvPr/>
        </p:nvSpPr>
        <p:spPr bwMode="auto">
          <a:xfrm flipV="1">
            <a:off x="564953" y="-1195217"/>
            <a:ext cx="1111845" cy="0"/>
          </a:xfrm>
          <a:prstGeom prst="line">
            <a:avLst/>
          </a:prstGeom>
          <a:noFill/>
          <a:ln w="38100" algn="ctr">
            <a:solidFill>
              <a:srgbClr val="0000CC"/>
            </a:solidFill>
            <a:round/>
            <a:headEnd/>
            <a:tailEnd type="triangle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2115343" y="2843667"/>
            <a:ext cx="6615297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30000"/>
              </a:spcBef>
            </a:pPr>
            <a:r>
              <a:rPr lang="ru-RU" altLang="ru-RU" sz="2000" dirty="0">
                <a:latin typeface="Georgia" pitchFamily="18" charset="0"/>
              </a:rPr>
              <a:t>Слово «документ» переводится с латинского как «свидетельство», «доказательство». Первоначально оно означало письменное подтверждение событий или фактов. Например, факт рождения каждого человека документально оформляется в виде свидетельства о рождении; по окончании школы вы получите аттестат - документ, подтверждающий ваше образование, и т. д.</a:t>
            </a:r>
          </a:p>
        </p:txBody>
      </p:sp>
      <p:sp>
        <p:nvSpPr>
          <p:cNvPr id="16425" name="Rectangle 41"/>
          <p:cNvSpPr>
            <a:spLocks noChangeArrowheads="1"/>
          </p:cNvSpPr>
          <p:nvPr/>
        </p:nvSpPr>
        <p:spPr bwMode="auto">
          <a:xfrm>
            <a:off x="2087113" y="3219189"/>
            <a:ext cx="6618475" cy="286480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sp>
        <p:nvSpPr>
          <p:cNvPr id="16426" name="Rectangle 42"/>
          <p:cNvSpPr>
            <a:spLocks noChangeArrowheads="1"/>
          </p:cNvSpPr>
          <p:nvPr/>
        </p:nvSpPr>
        <p:spPr bwMode="auto">
          <a:xfrm>
            <a:off x="4484318" y="4706751"/>
            <a:ext cx="1252603" cy="366509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sp>
        <p:nvSpPr>
          <p:cNvPr id="16427" name="Oval 43"/>
          <p:cNvSpPr>
            <a:spLocks noChangeArrowheads="1"/>
          </p:cNvSpPr>
          <p:nvPr/>
        </p:nvSpPr>
        <p:spPr bwMode="auto">
          <a:xfrm>
            <a:off x="2317315" y="2852683"/>
            <a:ext cx="300625" cy="360363"/>
          </a:xfrm>
          <a:prstGeom prst="ellipse">
            <a:avLst/>
          </a:prstGeom>
          <a:noFill/>
          <a:ln w="28575">
            <a:solidFill>
              <a:srgbClr val="0000CC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6590747" y="1659059"/>
            <a:ext cx="1075181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latin typeface="Georgia" pitchFamily="18" charset="0"/>
              </a:rPr>
              <a:t>Строка</a:t>
            </a:r>
          </a:p>
        </p:txBody>
      </p:sp>
      <p:sp>
        <p:nvSpPr>
          <p:cNvPr id="16429" name="Line 45"/>
          <p:cNvSpPr>
            <a:spLocks noChangeShapeType="1"/>
          </p:cNvSpPr>
          <p:nvPr/>
        </p:nvSpPr>
        <p:spPr bwMode="auto">
          <a:xfrm flipH="1">
            <a:off x="2351681" y="2106559"/>
            <a:ext cx="181091" cy="732603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2634082" y="5730386"/>
            <a:ext cx="1123726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latin typeface="Georgia" pitchFamily="18" charset="0"/>
              </a:rPr>
              <a:t>Слово</a:t>
            </a:r>
          </a:p>
        </p:txBody>
      </p:sp>
      <p:sp>
        <p:nvSpPr>
          <p:cNvPr id="16431" name="Line 47"/>
          <p:cNvSpPr>
            <a:spLocks noChangeShapeType="1"/>
          </p:cNvSpPr>
          <p:nvPr/>
        </p:nvSpPr>
        <p:spPr bwMode="auto">
          <a:xfrm flipH="1" flipV="1">
            <a:off x="5949862" y="5398718"/>
            <a:ext cx="1577421" cy="334538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16432" name="Text Box 48"/>
          <p:cNvSpPr txBox="1">
            <a:spLocks noChangeArrowheads="1"/>
          </p:cNvSpPr>
          <p:nvPr/>
        </p:nvSpPr>
        <p:spPr bwMode="auto">
          <a:xfrm>
            <a:off x="1954060" y="1681533"/>
            <a:ext cx="1152801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 smtClean="0">
                <a:latin typeface="Georgia" pitchFamily="18" charset="0"/>
              </a:rPr>
              <a:t>Символ</a:t>
            </a:r>
            <a:endParaRPr lang="ru-RU" altLang="ru-RU" dirty="0">
              <a:latin typeface="Georgia" pitchFamily="18" charset="0"/>
            </a:endParaRPr>
          </a:p>
        </p:txBody>
      </p:sp>
      <p:sp>
        <p:nvSpPr>
          <p:cNvPr id="16433" name="Line 49"/>
          <p:cNvSpPr>
            <a:spLocks noChangeShapeType="1"/>
          </p:cNvSpPr>
          <p:nvPr/>
        </p:nvSpPr>
        <p:spPr bwMode="auto">
          <a:xfrm flipV="1">
            <a:off x="3903077" y="5135670"/>
            <a:ext cx="1019652" cy="745029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7539813" y="5742700"/>
            <a:ext cx="1053042" cy="369332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latin typeface="Georgia" pitchFamily="18" charset="0"/>
              </a:rPr>
              <a:t>Абзац </a:t>
            </a: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1954059" y="2755726"/>
            <a:ext cx="6889315" cy="2605414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Georgia" pitchFamily="18" charset="0"/>
            </a:endParaRPr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H="1">
            <a:off x="6607432" y="2086346"/>
            <a:ext cx="276283" cy="1126699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3378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8" grpId="0" animBg="1"/>
      <p:bldP spid="16430" grpId="0" animBg="1"/>
      <p:bldP spid="16432" grpId="0"/>
      <p:bldP spid="1643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8" y="1732547"/>
            <a:ext cx="8543925" cy="444441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b="1" dirty="0" smtClean="0">
                <a:latin typeface="Georgia" pitchFamily="18" charset="0"/>
              </a:rPr>
              <a:t>Самостоятельно </a:t>
            </a:r>
            <a:r>
              <a:rPr lang="ru-RU" b="1" dirty="0">
                <a:latin typeface="Georgia" pitchFamily="18" charset="0"/>
              </a:rPr>
              <a:t>ознакомившись с информацией в </a:t>
            </a:r>
            <a:r>
              <a:rPr lang="ru-RU" b="1" dirty="0" smtClean="0">
                <a:latin typeface="Georgia" pitchFamily="18" charset="0"/>
              </a:rPr>
              <a:t>учебнике на стр.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146-147</a:t>
            </a:r>
            <a:r>
              <a:rPr lang="ru-RU" b="1" dirty="0" smtClean="0">
                <a:latin typeface="Georgia" pitchFamily="18" charset="0"/>
              </a:rPr>
              <a:t>, постройте схему в тетради, </a:t>
            </a:r>
            <a:r>
              <a:rPr lang="ru-RU" b="1" dirty="0">
                <a:latin typeface="Georgia" pitchFamily="18" charset="0"/>
              </a:rPr>
              <a:t>отражающую классификацию таких программ.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241367" y="987332"/>
            <a:ext cx="7500435" cy="6936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Задание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247914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9219" name="Заголовок 2"/>
          <p:cNvSpPr>
            <a:spLocks/>
          </p:cNvSpPr>
          <p:nvPr/>
        </p:nvSpPr>
        <p:spPr bwMode="auto">
          <a:xfrm>
            <a:off x="854242" y="537829"/>
            <a:ext cx="8566484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ru-RU" sz="3600" b="1" dirty="0">
                <a:latin typeface="Georgia" pitchFamily="18" charset="0"/>
              </a:rPr>
              <a:t>Компьютерные инструменты создания текстовых документов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1720516" y="3140970"/>
            <a:ext cx="3202818" cy="576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Текстовый редактор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5538589" y="3120459"/>
            <a:ext cx="3400874" cy="57626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Текстовый процессор</a:t>
            </a:r>
          </a:p>
        </p:txBody>
      </p:sp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668" y="3933827"/>
            <a:ext cx="701675" cy="1114425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094" y="4005265"/>
            <a:ext cx="754559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Picture 1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110" y="3933825"/>
            <a:ext cx="815181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2948584" y="5366543"/>
            <a:ext cx="1111845" cy="37623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>
                <a:latin typeface="Georgia" pitchFamily="18" charset="0"/>
              </a:rPr>
              <a:t>Блокнот </a:t>
            </a:r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4944979" y="5229227"/>
            <a:ext cx="1880876" cy="646331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dirty="0">
                <a:latin typeface="Georgia" pitchFamily="18" charset="0"/>
              </a:rPr>
              <a:t>Word</a:t>
            </a:r>
          </a:p>
          <a:p>
            <a:pPr algn="ctr" eaLnBrk="1" hangingPunct="1"/>
            <a:r>
              <a:rPr lang="en-US" altLang="ru-RU" dirty="0">
                <a:latin typeface="Georgia" pitchFamily="18" charset="0"/>
              </a:rPr>
              <a:t>Microsoft Office</a:t>
            </a:r>
            <a:endParaRPr lang="ru-RU" altLang="ru-RU" dirty="0">
              <a:latin typeface="Georgia" pitchFamily="18" charset="0"/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7001273" y="5229227"/>
            <a:ext cx="1817874" cy="646331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dirty="0">
                <a:latin typeface="Georgia" pitchFamily="18" charset="0"/>
              </a:rPr>
              <a:t>Writer</a:t>
            </a:r>
          </a:p>
          <a:p>
            <a:pPr algn="ctr" eaLnBrk="1" hangingPunct="1"/>
            <a:r>
              <a:rPr lang="en-US" altLang="ru-RU" dirty="0">
                <a:latin typeface="Georgia" pitchFamily="18" charset="0"/>
              </a:rPr>
              <a:t>OpenOffice.org</a:t>
            </a:r>
            <a:endParaRPr lang="ru-RU" altLang="ru-RU" dirty="0">
              <a:latin typeface="Georgia" pitchFamily="18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431757" y="1798354"/>
            <a:ext cx="7399421" cy="57626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Программы для создания текстовых документов</a:t>
            </a:r>
            <a:endParaRPr lang="ru-RU" sz="2400" dirty="0">
              <a:solidFill>
                <a:srgbClr val="FFFFFF"/>
              </a:solidFill>
              <a:latin typeface="Georgia" pitchFamily="18" charset="0"/>
              <a:cs typeface="Arial" charset="0"/>
            </a:endParaRPr>
          </a:p>
        </p:txBody>
      </p:sp>
      <p:cxnSp>
        <p:nvCxnSpPr>
          <p:cNvPr id="3" name="Прямая со стрелкой 2"/>
          <p:cNvCxnSpPr>
            <a:stCxn id="11" idx="2"/>
            <a:endCxn id="29702" idx="0"/>
          </p:cNvCxnSpPr>
          <p:nvPr/>
        </p:nvCxnSpPr>
        <p:spPr>
          <a:xfrm flipH="1">
            <a:off x="3321925" y="2374617"/>
            <a:ext cx="1809543" cy="7663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stCxn id="11" idx="2"/>
            <a:endCxn id="29703" idx="0"/>
          </p:cNvCxnSpPr>
          <p:nvPr/>
        </p:nvCxnSpPr>
        <p:spPr>
          <a:xfrm>
            <a:off x="5131468" y="2374617"/>
            <a:ext cx="2107558" cy="74584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23898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866274"/>
            <a:ext cx="8543925" cy="824415"/>
          </a:xfrm>
        </p:spPr>
        <p:txBody>
          <a:bodyPr/>
          <a:lstStyle/>
          <a:p>
            <a:pPr algn="ctr"/>
            <a:r>
              <a:rPr lang="ru-RU" b="1" dirty="0" smtClean="0">
                <a:latin typeface="Georgia" pitchFamily="18" charset="0"/>
              </a:rPr>
              <a:t>Домашнее задание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8" y="2225841"/>
            <a:ext cx="8543925" cy="395112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4.1. (стр. 143-148),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в.3-7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устно.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 доп.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оценку вопрос 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письменно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Пользуясь дополнительными источниками информации, подготовить небольшое сообщение о том, на чем и с помощью каких инструментов люди записывали информацию в былые времена (кто, когда, на чем, чем), можно подготовить презентацию в два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три слайда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74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681" y="268875"/>
            <a:ext cx="7500435" cy="6936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Задание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1026" name="Picture 2" descr="https://cloudstatic.eva.ru/eva/0-10000/32/channel/2941167824242455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635" t="10093" r="27272" b="2878"/>
          <a:stretch/>
        </p:blipFill>
        <p:spPr bwMode="auto">
          <a:xfrm>
            <a:off x="3124632" y="4203602"/>
            <a:ext cx="1355927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z/drawing-family-22982800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328"/>
          <a:stretch/>
        </p:blipFill>
        <p:spPr bwMode="auto">
          <a:xfrm>
            <a:off x="5787776" y="2175360"/>
            <a:ext cx="1462500" cy="14400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rikolnye-kartinki.ru/img/picture/Oct/21/d0fe4e545d7021fda58ffbfb10a939d1/1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62"/>
          <a:stretch/>
        </p:blipFill>
        <p:spPr bwMode="auto">
          <a:xfrm>
            <a:off x="1235211" y="2367034"/>
            <a:ext cx="1462500" cy="14400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66.fastpic.ru/big/2014/0826/a0/8b730eb010e18851a7997269c2cb20a0.png"/>
          <p:cNvPicPr>
            <a:picLocks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76" t="20892" r="28870" b="13483"/>
          <a:stretch/>
        </p:blipFill>
        <p:spPr bwMode="auto">
          <a:xfrm>
            <a:off x="7964816" y="2199841"/>
            <a:ext cx="1170000" cy="18000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bdou152.ru/img/docs/doc3.pn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276" y="4171989"/>
            <a:ext cx="1395717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mages.thestar.com/content/dam/thestar/news/gta/2015/08/17/main-street-library-staff-charmed-by-boys-torn-book-confession/books.jpg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798" y="2133983"/>
            <a:ext cx="1462500" cy="14400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68270" y="1145345"/>
            <a:ext cx="6405332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Разложите карточки по видам информации.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4538" y="5354053"/>
            <a:ext cx="1491916" cy="92643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://wallpaperscraft.ru/image/leopard_bolshaya_koshka_hischnik_bezhat_71780_2048x1365.jpg"/>
          <p:cNvPicPr>
            <a:picLocks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091" y="4385950"/>
            <a:ext cx="1462500" cy="14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rsbi.ru/uploads/images/1454664256.jpg"/>
          <p:cNvPicPr>
            <a:picLocks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41" t="1177" r="1921" b="3241"/>
          <a:stretch/>
        </p:blipFill>
        <p:spPr bwMode="auto">
          <a:xfrm>
            <a:off x="940526" y="4154457"/>
            <a:ext cx="1477814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3395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6681" y="268875"/>
            <a:ext cx="7500435" cy="6936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Задание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1026" name="Picture 2" descr="https://cloudstatic.eva.ru/eva/0-10000/32/channel/2941167824242455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635" t="10093" r="27272" b="2878"/>
          <a:stretch/>
        </p:blipFill>
        <p:spPr bwMode="auto">
          <a:xfrm>
            <a:off x="3124632" y="4203602"/>
            <a:ext cx="1355927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z/drawing-family-22982800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328"/>
          <a:stretch/>
        </p:blipFill>
        <p:spPr bwMode="auto">
          <a:xfrm>
            <a:off x="3096827" y="2436618"/>
            <a:ext cx="1462500" cy="14400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rikolnye-kartinki.ru/img/picture/Oct/21/d0fe4e545d7021fda58ffbfb10a939d1/1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462"/>
          <a:stretch/>
        </p:blipFill>
        <p:spPr bwMode="auto">
          <a:xfrm>
            <a:off x="1235211" y="2367034"/>
            <a:ext cx="1462500" cy="14400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66.fastpic.ru/big/2014/0826/a0/8b730eb010e18851a7997269c2cb20a0.png"/>
          <p:cNvPicPr>
            <a:picLocks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76" t="20892" r="28870" b="13483"/>
          <a:stretch/>
        </p:blipFill>
        <p:spPr bwMode="auto">
          <a:xfrm>
            <a:off x="5953136" y="2448036"/>
            <a:ext cx="1170000" cy="1800000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rsbi.ru/uploads/images/1454664256.jpg"/>
          <p:cNvPicPr>
            <a:picLocks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41" t="1177" r="1921" b="3241"/>
          <a:stretch/>
        </p:blipFill>
        <p:spPr bwMode="auto">
          <a:xfrm>
            <a:off x="7688328" y="2351783"/>
            <a:ext cx="1170000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mbdou152.ru/img/docs/doc3.png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156" y="4446309"/>
            <a:ext cx="1170000" cy="180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images.thestar.com/content/dam/thestar/news/gta/2015/08/17/main-street-library-staff-charmed-by-boys-torn-book-confession/books.jpg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38" y="4733491"/>
            <a:ext cx="1462500" cy="1440000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8453" y="923276"/>
            <a:ext cx="6405332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Разложите карточки по видам информации.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8142" y="1583022"/>
            <a:ext cx="1951688" cy="587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Графическая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12712" y="1592324"/>
            <a:ext cx="1829951" cy="58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Текстовая</a:t>
            </a:r>
            <a:endParaRPr lang="ru-RU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4538" y="5354053"/>
            <a:ext cx="1491916" cy="92643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2" name="Picture 8" descr="http://wallpaperscraft.ru/image/leopard_bolshaya_koshka_hischnik_bezhat_71780_2048x1365.jpg"/>
          <p:cNvPicPr>
            <a:picLocks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492" y="4190008"/>
            <a:ext cx="1462500" cy="144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3395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794084" y="1452646"/>
            <a:ext cx="8543925" cy="4351338"/>
          </a:xfrm>
        </p:spPr>
        <p:txBody>
          <a:bodyPr/>
          <a:lstStyle/>
          <a:p>
            <a:pPr algn="ctr"/>
            <a:r>
              <a:rPr lang="ru-RU" b="1" dirty="0">
                <a:latin typeface="Georgia" pitchFamily="18" charset="0"/>
              </a:rPr>
              <a:t>Это слово переводится с латинского как «свидетельство», «доказательство»; </a:t>
            </a:r>
            <a:endParaRPr lang="ru-RU" b="1" dirty="0" smtClean="0">
              <a:latin typeface="Georgia" pitchFamily="18" charset="0"/>
            </a:endParaRPr>
          </a:p>
          <a:p>
            <a:pPr algn="ctr"/>
            <a:endParaRPr lang="ru-RU" b="1" dirty="0" smtClean="0">
              <a:latin typeface="Georgia" pitchFamily="18" charset="0"/>
            </a:endParaRPr>
          </a:p>
          <a:p>
            <a:pPr algn="ctr"/>
            <a:r>
              <a:rPr lang="ru-RU" b="1" dirty="0" smtClean="0">
                <a:latin typeface="Georgia" pitchFamily="18" charset="0"/>
              </a:rPr>
              <a:t>Бумага</a:t>
            </a:r>
            <a:r>
              <a:rPr lang="ru-RU" b="1" dirty="0">
                <a:latin typeface="Georgia" pitchFamily="18" charset="0"/>
              </a:rPr>
              <a:t>, </a:t>
            </a:r>
            <a:r>
              <a:rPr lang="ru-RU" b="1" dirty="0" smtClean="0">
                <a:latin typeface="Georgia" pitchFamily="18" charset="0"/>
              </a:rPr>
              <a:t>заверенная </a:t>
            </a:r>
            <a:r>
              <a:rPr lang="ru-RU" b="1" dirty="0">
                <a:latin typeface="Georgia" pitchFamily="18" charset="0"/>
              </a:rPr>
              <a:t>печатью и подписью; </a:t>
            </a:r>
            <a:endParaRPr lang="ru-RU" b="1" dirty="0" smtClean="0">
              <a:latin typeface="Georgia" pitchFamily="18" charset="0"/>
            </a:endParaRPr>
          </a:p>
          <a:p>
            <a:pPr algn="ctr"/>
            <a:endParaRPr lang="ru-RU" b="1" dirty="0" smtClean="0">
              <a:latin typeface="Georgia" pitchFamily="18" charset="0"/>
            </a:endParaRPr>
          </a:p>
          <a:p>
            <a:pPr algn="ctr"/>
            <a:r>
              <a:rPr lang="ru-RU" b="1" dirty="0">
                <a:latin typeface="Georgia" pitchFamily="18" charset="0"/>
              </a:rPr>
              <a:t>Информация, представленная на бумажном, электронном или ином материальном носителе в текстовой форме. </a:t>
            </a:r>
            <a:r>
              <a:rPr lang="ru-RU" dirty="0">
                <a:latin typeface="Georgia" pitchFamily="18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6343" y="5708468"/>
            <a:ext cx="5499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Georgia" pitchFamily="18" charset="0"/>
              </a:rPr>
              <a:t>Документ</a:t>
            </a:r>
            <a:endParaRPr lang="ru-RU" sz="4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31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45957" y="2469900"/>
            <a:ext cx="8494295" cy="23876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Текстовые документы и</a:t>
            </a:r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технологии их создания.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7558" y="1612232"/>
            <a:ext cx="5835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>Тема урока:</a:t>
            </a:r>
            <a:endParaRPr 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861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71113" y="1140321"/>
            <a:ext cx="8516304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dirty="0">
                <a:solidFill>
                  <a:srgbClr val="FF0000"/>
                </a:solidFill>
                <a:latin typeface="Georgia" pitchFamily="18" charset="0"/>
              </a:rPr>
              <a:t>Текстовый документ</a:t>
            </a:r>
            <a:r>
              <a:rPr lang="ru-RU" altLang="ru-RU" sz="3200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altLang="ru-RU" sz="3200" dirty="0">
                <a:latin typeface="Georgia" pitchFamily="18" charset="0"/>
              </a:rPr>
              <a:t>- </a:t>
            </a:r>
            <a:r>
              <a:rPr lang="ru-RU" altLang="ru-RU" sz="3200" b="1" dirty="0">
                <a:latin typeface="Georgia" pitchFamily="18" charset="0"/>
              </a:rPr>
              <a:t>информация, представленная на бумажном, электронном или ином материальном носителе в текстовой форме.</a:t>
            </a:r>
          </a:p>
        </p:txBody>
      </p:sp>
      <p:pic>
        <p:nvPicPr>
          <p:cNvPr id="5" name="Picture 10" descr="http://i66.fastpic.ru/big/2014/0826/a0/8b730eb010e18851a7997269c2cb20a0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76" t="20892" r="28870" b="13483"/>
          <a:stretch/>
        </p:blipFill>
        <p:spPr bwMode="auto">
          <a:xfrm>
            <a:off x="6413863" y="3409406"/>
            <a:ext cx="2468879" cy="2800829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://mbdou152.ru/img/docs/doc3.pn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674" y="3540035"/>
            <a:ext cx="1933304" cy="25995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www.rsbi.ru/uploads/images/1454664256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41" t="1177" r="1921" b="3241"/>
          <a:stretch/>
        </p:blipFill>
        <p:spPr bwMode="auto">
          <a:xfrm>
            <a:off x="2037806" y="4023828"/>
            <a:ext cx="1621505" cy="19197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92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71491" y="1426329"/>
            <a:ext cx="85163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2563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2200" b="1" dirty="0">
                <a:latin typeface="Georgia" pitchFamily="18" charset="0"/>
              </a:rPr>
              <a:t>Текстовый документ</a:t>
            </a:r>
            <a:r>
              <a:rPr lang="ru-RU" altLang="ru-RU" sz="2200" dirty="0">
                <a:latin typeface="Georgia" pitchFamily="18" charset="0"/>
              </a:rPr>
              <a:t> - информация, представленная на бумажном, электронном или ином материальном носителе в текстовой форме.</a:t>
            </a:r>
          </a:p>
        </p:txBody>
      </p:sp>
      <p:sp>
        <p:nvSpPr>
          <p:cNvPr id="5" name="Line 15"/>
          <p:cNvSpPr>
            <a:spLocks noChangeShapeType="1"/>
          </p:cNvSpPr>
          <p:nvPr/>
        </p:nvSpPr>
        <p:spPr bwMode="auto">
          <a:xfrm flipV="1">
            <a:off x="3007895" y="4303549"/>
            <a:ext cx="1970414" cy="376735"/>
          </a:xfrm>
          <a:prstGeom prst="line">
            <a:avLst/>
          </a:prstGeom>
          <a:ln w="38100">
            <a:headEnd type="triangle" w="med" len="med"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05901" y="2863687"/>
            <a:ext cx="1346597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Статья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484669" y="2863687"/>
            <a:ext cx="1346597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Доклад 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006685" y="2863687"/>
            <a:ext cx="1346597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Рассказ 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586743" y="2863687"/>
            <a:ext cx="2196310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Стихотворение</a:t>
            </a:r>
          </a:p>
        </p:txBody>
      </p:sp>
      <p:sp>
        <p:nvSpPr>
          <p:cNvPr id="10" name="Rectangle 6">
            <a:hlinkClick r:id="rId3"/>
          </p:cNvPr>
          <p:cNvSpPr>
            <a:spLocks noChangeArrowheads="1"/>
          </p:cNvSpPr>
          <p:nvPr/>
        </p:nvSpPr>
        <p:spPr bwMode="auto">
          <a:xfrm>
            <a:off x="1395663" y="4736937"/>
            <a:ext cx="1914877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Объявление 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537284" y="4736937"/>
            <a:ext cx="1407695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Ведомость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148949" y="4748969"/>
            <a:ext cx="1540609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Инструкция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6885418" y="4736937"/>
            <a:ext cx="1578769" cy="4318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Справка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V="1">
            <a:off x="4216011" y="4268109"/>
            <a:ext cx="701675" cy="433388"/>
          </a:xfrm>
          <a:prstGeom prst="line">
            <a:avLst/>
          </a:prstGeom>
          <a:ln w="38100">
            <a:headEnd type="triangle" w="med" len="med"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H="1" flipV="1">
            <a:off x="4947352" y="4271612"/>
            <a:ext cx="701675" cy="433388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4947351" y="4303549"/>
            <a:ext cx="2379880" cy="424862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3251208" y="3368513"/>
            <a:ext cx="1669058" cy="43338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>
            <a:off x="4187634" y="3368513"/>
            <a:ext cx="701675" cy="433387"/>
          </a:xfrm>
          <a:prstGeom prst="line">
            <a:avLst/>
          </a:prstGeom>
          <a:noFill/>
          <a:ln w="38100" algn="ctr">
            <a:solidFill>
              <a:schemeClr val="accent1"/>
            </a:solidFill>
            <a:round/>
            <a:headEnd type="triangle" w="med" len="med"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 flipV="1">
            <a:off x="4831266" y="3368513"/>
            <a:ext cx="701675" cy="433387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 flipV="1">
            <a:off x="4889309" y="3368512"/>
            <a:ext cx="1755478" cy="431800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Georgia" pitchFamily="18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3296653" y="3800312"/>
            <a:ext cx="3188368" cy="5048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FFFF"/>
                </a:solidFill>
                <a:latin typeface="Georgia" pitchFamily="18" charset="0"/>
                <a:cs typeface="Arial" charset="0"/>
              </a:rPr>
              <a:t>Текстовый документ</a:t>
            </a:r>
          </a:p>
        </p:txBody>
      </p:sp>
    </p:spTree>
    <p:extLst>
      <p:ext uri="{BB962C8B-B14F-4D97-AF65-F5344CB8AC3E}">
        <p14:creationId xmlns="" xmlns:p14="http://schemas.microsoft.com/office/powerpoint/2010/main" val="217120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349" y="1092785"/>
            <a:ext cx="9274065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Сравните «бумажную» и «компьютерную» технологии создания текстовых документов</a:t>
            </a:r>
            <a:endParaRPr lang="ru-RU" sz="2800" b="1" dirty="0">
              <a:latin typeface="Georgia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57143940"/>
              </p:ext>
            </p:extLst>
          </p:nvPr>
        </p:nvGraphicFramePr>
        <p:xfrm>
          <a:off x="1528011" y="2362474"/>
          <a:ext cx="7327232" cy="29266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3616">
                  <a:extLst>
                    <a:ext uri="{9D8B030D-6E8A-4147-A177-3AD203B41FA5}">
                      <a16:colId xmlns="" xmlns:a16="http://schemas.microsoft.com/office/drawing/2014/main" val="1867523126"/>
                    </a:ext>
                  </a:extLst>
                </a:gridCol>
                <a:gridCol w="3663616">
                  <a:extLst>
                    <a:ext uri="{9D8B030D-6E8A-4147-A177-3AD203B41FA5}">
                      <a16:colId xmlns="" xmlns:a16="http://schemas.microsoft.com/office/drawing/2014/main" val="2195141677"/>
                    </a:ext>
                  </a:extLst>
                </a:gridCol>
              </a:tblGrid>
              <a:tr h="3884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Georgia" pitchFamily="18" charset="0"/>
                        </a:rPr>
                        <a:t>«Компьютерная» технология</a:t>
                      </a:r>
                      <a:endParaRPr lang="ru-RU" sz="800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Georgia" pitchFamily="18" charset="0"/>
                        </a:rPr>
                        <a:t>«Бумажная» технология</a:t>
                      </a:r>
                      <a:endParaRPr lang="ru-RU" sz="800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2804020"/>
                  </a:ext>
                </a:extLst>
              </a:tr>
              <a:tr h="4466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017792988"/>
                  </a:ext>
                </a:extLst>
              </a:tr>
              <a:tr h="4530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502687280"/>
                  </a:ext>
                </a:extLst>
              </a:tr>
              <a:tr h="519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972285649"/>
                  </a:ext>
                </a:extLst>
              </a:tr>
              <a:tr h="5909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316665453"/>
                  </a:ext>
                </a:extLst>
              </a:tr>
              <a:tr h="5286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51299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2638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69790562_3-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43664" y="635585"/>
            <a:ext cx="9274065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Сравните «бумажную» и «компьютерную» технологии создания текстовых документов</a:t>
            </a:r>
            <a:endParaRPr lang="ru-RU" sz="2800" b="1" dirty="0">
              <a:latin typeface="Georgia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52650839"/>
              </p:ext>
            </p:extLst>
          </p:nvPr>
        </p:nvGraphicFramePr>
        <p:xfrm>
          <a:off x="288759" y="2037620"/>
          <a:ext cx="9095874" cy="4351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74873">
                  <a:extLst>
                    <a:ext uri="{9D8B030D-6E8A-4147-A177-3AD203B41FA5}">
                      <a16:colId xmlns="" xmlns:a16="http://schemas.microsoft.com/office/drawing/2014/main" val="1867523126"/>
                    </a:ext>
                  </a:extLst>
                </a:gridCol>
                <a:gridCol w="4221001">
                  <a:extLst>
                    <a:ext uri="{9D8B030D-6E8A-4147-A177-3AD203B41FA5}">
                      <a16:colId xmlns="" xmlns:a16="http://schemas.microsoft.com/office/drawing/2014/main" val="2195141677"/>
                    </a:ext>
                  </a:extLst>
                </a:gridCol>
              </a:tblGrid>
              <a:tr h="3884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Georgia" pitchFamily="18" charset="0"/>
                        </a:rPr>
                        <a:t>«Компьютерная» технология</a:t>
                      </a:r>
                      <a:endParaRPr lang="ru-RU" sz="800" b="1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1" dirty="0">
                          <a:effectLst/>
                          <a:latin typeface="Georgia" pitchFamily="18" charset="0"/>
                        </a:rPr>
                        <a:t>«Бумажная» технология</a:t>
                      </a:r>
                      <a:endParaRPr lang="ru-RU" sz="800" b="1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2804020"/>
                  </a:ext>
                </a:extLst>
              </a:tr>
              <a:tr h="446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удобство редактирования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трудности внесения изменений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017792988"/>
                  </a:ext>
                </a:extLst>
              </a:tr>
              <a:tr h="4530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лёгкость копирования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затраты на тиражирование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502687280"/>
                  </a:ext>
                </a:extLst>
              </a:tr>
              <a:tr h="5190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Georgia" pitchFamily="18" charset="0"/>
                        </a:rPr>
                        <a:t>лёгкость передачи на расстояние по сетям</a:t>
                      </a:r>
                      <a:endParaRPr lang="ru-RU" sz="800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трудности передачи на расстояние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972285649"/>
                  </a:ext>
                </a:extLst>
              </a:tr>
              <a:tr h="5909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компактность хранения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потребность в дополнительной площади для хранения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316665453"/>
                  </a:ext>
                </a:extLst>
              </a:tr>
              <a:tr h="528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Georgia" pitchFamily="18" charset="0"/>
                        </a:rPr>
                        <a:t>п</a:t>
                      </a:r>
                      <a:r>
                        <a:rPr lang="ru-RU" sz="1600" dirty="0" smtClean="0">
                          <a:effectLst/>
                          <a:latin typeface="Georgia" pitchFamily="18" charset="0"/>
                        </a:rPr>
                        <a:t>ростота </a:t>
                      </a:r>
                      <a:r>
                        <a:rPr lang="ru-RU" sz="1600" dirty="0">
                          <a:effectLst/>
                          <a:latin typeface="Georgia" pitchFamily="18" charset="0"/>
                        </a:rPr>
                        <a:t>очистки электронных носителей от ненужной информации</a:t>
                      </a:r>
                      <a:endParaRPr lang="ru-RU" sz="800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трудоёмкость уничтожения и переработки бумажных носителей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51299680"/>
                  </a:ext>
                </a:extLst>
              </a:tr>
              <a:tr h="776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экономия за счет многократного использования недорогих электронных носителей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расходование древесины на производство бумаги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166153827"/>
                  </a:ext>
                </a:extLst>
              </a:tr>
              <a:tr h="6481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Georgia" pitchFamily="18" charset="0"/>
                        </a:rPr>
                        <a:t>обязательное наличие дорогостоящей компьютерной техники</a:t>
                      </a:r>
                      <a:endParaRPr lang="ru-RU" sz="80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Georgia" pitchFamily="18" charset="0"/>
                        </a:rPr>
                        <a:t>минимальные материальные затраты на авторучку и бумагу</a:t>
                      </a:r>
                      <a:endParaRPr lang="ru-RU" sz="800" dirty="0">
                        <a:effectLst/>
                        <a:latin typeface="Georgia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197" marR="4019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4275563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9578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513</Words>
  <Application>Microsoft Office PowerPoint</Application>
  <PresentationFormat>Лист A4 (210x297 мм)</PresentationFormat>
  <Paragraphs>102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Урок: Информатика</vt:lpstr>
      <vt:lpstr>Задание </vt:lpstr>
      <vt:lpstr>Задание </vt:lpstr>
      <vt:lpstr>Слайд 4</vt:lpstr>
      <vt:lpstr>Текстовые документы и технологии их создания.</vt:lpstr>
      <vt:lpstr>Слайд 6</vt:lpstr>
      <vt:lpstr>Слайд 7</vt:lpstr>
      <vt:lpstr>Сравните «бумажную» и «компьютерную» технологии создания текстовых документов</vt:lpstr>
      <vt:lpstr>Сравните «бумажную» и «компьютерную» технологии создания текстовых документов</vt:lpstr>
      <vt:lpstr>Слайд 10</vt:lpstr>
      <vt:lpstr>Слайд 11</vt:lpstr>
      <vt:lpstr>Слайд 12</vt:lpstr>
      <vt:lpstr>Задание </vt:lpstr>
      <vt:lpstr>Слайд 14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Класс</dc:creator>
  <cp:lastModifiedBy>User</cp:lastModifiedBy>
  <cp:revision>29</cp:revision>
  <cp:lastPrinted>2018-02-06T15:59:58Z</cp:lastPrinted>
  <dcterms:created xsi:type="dcterms:W3CDTF">2018-02-06T11:40:06Z</dcterms:created>
  <dcterms:modified xsi:type="dcterms:W3CDTF">2024-01-21T07:33:47Z</dcterms:modified>
</cp:coreProperties>
</file>