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7"/>
  </p:notesMasterIdLst>
  <p:sldIdLst>
    <p:sldId id="274" r:id="rId3"/>
    <p:sldId id="272" r:id="rId4"/>
    <p:sldId id="286" r:id="rId5"/>
    <p:sldId id="287" r:id="rId6"/>
    <p:sldId id="276" r:id="rId7"/>
    <p:sldId id="280" r:id="rId8"/>
    <p:sldId id="281" r:id="rId9"/>
    <p:sldId id="282" r:id="rId10"/>
    <p:sldId id="288" r:id="rId11"/>
    <p:sldId id="292" r:id="rId12"/>
    <p:sldId id="289" r:id="rId13"/>
    <p:sldId id="290" r:id="rId14"/>
    <p:sldId id="291" r:id="rId15"/>
    <p:sldId id="29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8" autoAdjust="0"/>
    <p:restoredTop sz="94660"/>
  </p:normalViewPr>
  <p:slideViewPr>
    <p:cSldViewPr snapToGrid="0">
      <p:cViewPr varScale="1">
        <p:scale>
          <a:sx n="86" d="100"/>
          <a:sy n="86" d="100"/>
        </p:scale>
        <p:origin x="94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272E2-B4E3-40A6-AEE5-DD22DC3AA5F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7AE13-D520-4238-B33C-6A88B5A3921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2903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443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0544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2582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268006"/>
      </p:ext>
    </p:extLst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7170649"/>
      </p:ext>
    </p:extLst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407357"/>
      </p:ext>
    </p:extLst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903487"/>
      </p:ext>
    </p:extLst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326140"/>
      </p:ext>
    </p:extLst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0638"/>
      </p:ext>
    </p:extLst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206550"/>
      </p:ext>
    </p:extLst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254507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70011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03025544"/>
      </p:ext>
    </p:extLst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139967"/>
      </p:ext>
    </p:extLst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196310"/>
      </p:ext>
    </p:extLst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82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7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05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11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689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0093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061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D687F1-74DB-486C-8FCA-5C82DA7E4EFB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59F7EE-6129-4409-A6AE-23FBBEE3A4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840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28.01.2022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096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59111" y="4829908"/>
            <a:ext cx="10363200" cy="134795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Учитель русского языка и литературы</a:t>
            </a:r>
          </a:p>
          <a:p>
            <a:r>
              <a:rPr lang="ru-RU" sz="2400" dirty="0" smtClean="0"/>
              <a:t>Блок Татьяна Ивановна</a:t>
            </a:r>
          </a:p>
          <a:p>
            <a:r>
              <a:rPr lang="ru-RU" sz="2400" dirty="0" smtClean="0"/>
              <a:t>МАОУ Слобода-</a:t>
            </a:r>
            <a:r>
              <a:rPr lang="ru-RU" sz="2400" dirty="0" err="1" smtClean="0"/>
              <a:t>Бешкильской</a:t>
            </a:r>
            <a:r>
              <a:rPr lang="ru-RU" sz="2400" dirty="0" smtClean="0"/>
              <a:t> СОШ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796143" y="721939"/>
            <a:ext cx="8686800" cy="2609089"/>
          </a:xfrm>
          <a:prstGeom prst="rect">
            <a:avLst/>
          </a:prstGeom>
        </p:spPr>
        <p:txBody>
          <a:bodyPr vert="horz" lIns="45720" rIns="45720" bIns="45720" anchor="b">
            <a:normAutofit lnSpcReduction="10000"/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45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Функциональная грамотность. Основы читательской грамотности.</a:t>
            </a:r>
          </a:p>
        </p:txBody>
      </p:sp>
    </p:spTree>
    <p:extLst>
      <p:ext uri="{BB962C8B-B14F-4D97-AF65-F5344CB8AC3E}">
        <p14:creationId xmlns:p14="http://schemas.microsoft.com/office/powerpoint/2010/main" val="281998338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7" y="721940"/>
            <a:ext cx="10406742" cy="6683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Вертеп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1527716"/>
            <a:ext cx="10920495" cy="4984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Модель Вифлеемской пещеры с куколками внутри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6497" y="721940"/>
            <a:ext cx="4131991" cy="505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5570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7" y="721940"/>
            <a:ext cx="10406742" cy="668384"/>
          </a:xfrm>
        </p:spPr>
        <p:txBody>
          <a:bodyPr>
            <a:normAutofit fontScale="90000"/>
          </a:bodyPr>
          <a:lstStyle/>
          <a:p>
            <a:pPr algn="ctr"/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3.Прочитайте предложения и выполните задания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1527716"/>
            <a:ext cx="10920495" cy="498459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Прочитайте предложения и выполните задания:</a:t>
            </a:r>
          </a:p>
          <a:p>
            <a:pPr marL="0" indent="0">
              <a:buNone/>
            </a:pPr>
            <a:r>
              <a:rPr lang="ru-RU" dirty="0"/>
              <a:t>А. Праздничную икону Рождества Христова густо украшают хвойные ветки кашпо на полу держат собой белые цветы вперемешку с хвоей.</a:t>
            </a:r>
          </a:p>
          <a:p>
            <a:pPr marL="0" indent="0">
              <a:buNone/>
            </a:pPr>
            <a:r>
              <a:rPr lang="ru-RU" dirty="0"/>
              <a:t>Б. Заботливо побелённые стены держат на себе редкие и старинные иконы, бережно собранные и сохраненные в прошлые времена.</a:t>
            </a:r>
          </a:p>
          <a:p>
            <a:pPr marL="0" indent="0">
              <a:buNone/>
            </a:pPr>
            <a:r>
              <a:rPr lang="ru-RU" dirty="0"/>
              <a:t>В. На Рождество у входа в церковь был сооружен большой вертеп в виде пещеры-шалаша из веток.</a:t>
            </a:r>
          </a:p>
          <a:p>
            <a:pPr marL="0" indent="0">
              <a:buNone/>
            </a:pPr>
            <a:r>
              <a:rPr lang="ru-RU" dirty="0"/>
              <a:t>Г. В 2022 году храму в честь Рождества Христова в селе Слобода-</a:t>
            </a:r>
            <a:r>
              <a:rPr lang="ru-RU" dirty="0" err="1"/>
              <a:t>Бешкиль</a:t>
            </a:r>
            <a:r>
              <a:rPr lang="ru-RU" dirty="0"/>
              <a:t> исполняется 172 года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>
              <a:buNone/>
            </a:pPr>
            <a:r>
              <a:rPr lang="ru-RU" dirty="0"/>
              <a:t>№1. В каком порядке должны следовать предложения, чтобы получился текст?</a:t>
            </a:r>
          </a:p>
          <a:p>
            <a:pPr marL="0" lvl="0" indent="0">
              <a:buNone/>
            </a:pPr>
            <a:r>
              <a:rPr lang="ru-RU" dirty="0"/>
              <a:t>А,Б,В,Г	2.Б,В,Г,А	3.В,Б,А,Г</a:t>
            </a:r>
            <a:r>
              <a:rPr lang="ru-RU" b="1" dirty="0"/>
              <a:t>	</a:t>
            </a:r>
            <a:r>
              <a:rPr lang="ru-RU" dirty="0"/>
              <a:t>4. </a:t>
            </a:r>
            <a:r>
              <a:rPr lang="ru-RU" dirty="0" smtClean="0"/>
              <a:t>Г,А,В,Б</a:t>
            </a:r>
          </a:p>
          <a:p>
            <a:pPr lvl="0"/>
            <a:endParaRPr lang="ru-RU" dirty="0"/>
          </a:p>
          <a:p>
            <a:pPr marL="0" indent="0">
              <a:buNone/>
            </a:pPr>
            <a:r>
              <a:rPr lang="ru-RU" dirty="0"/>
              <a:t>№2. Укажите предложение с пунктуационной ошибкой</a:t>
            </a:r>
          </a:p>
          <a:p>
            <a:pPr marL="0" lvl="0" indent="0">
              <a:buNone/>
            </a:pPr>
            <a:r>
              <a:rPr lang="ru-RU" dirty="0" smtClean="0"/>
              <a:t>1. А</a:t>
            </a:r>
            <a:r>
              <a:rPr lang="ru-RU" dirty="0"/>
              <a:t>	</a:t>
            </a:r>
            <a:r>
              <a:rPr lang="ru-RU" dirty="0" smtClean="0"/>
              <a:t> 2</a:t>
            </a:r>
            <a:r>
              <a:rPr lang="ru-RU" dirty="0"/>
              <a:t>. Б	3. В	4. 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83981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7" y="721940"/>
            <a:ext cx="10406742" cy="668384"/>
          </a:xfrm>
        </p:spPr>
        <p:txBody>
          <a:bodyPr>
            <a:normAutofit/>
          </a:bodyPr>
          <a:lstStyle/>
          <a:p>
            <a:pPr algn="ctr"/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Проверяем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1527716"/>
            <a:ext cx="10920495" cy="4984595"/>
          </a:xfrm>
        </p:spPr>
        <p:txBody>
          <a:bodyPr>
            <a:normAutofit/>
          </a:bodyPr>
          <a:lstStyle/>
          <a:p>
            <a:endParaRPr lang="ru-RU" dirty="0"/>
          </a:p>
          <a:p>
            <a:pPr marL="0" indent="0">
              <a:buNone/>
            </a:pPr>
            <a:r>
              <a:rPr lang="ru-RU" dirty="0"/>
              <a:t>№1. В каком порядке должны следовать предложения, чтобы получился текст?</a:t>
            </a:r>
          </a:p>
          <a:p>
            <a:pPr marL="0" lvl="0" indent="0">
              <a:buNone/>
            </a:pPr>
            <a:r>
              <a:rPr lang="ru-RU" dirty="0"/>
              <a:t>А,Б,В,Г	</a:t>
            </a:r>
            <a:r>
              <a:rPr lang="ru-RU" dirty="0" smtClean="0"/>
              <a:t> 2.Б,В,Г,А</a:t>
            </a:r>
            <a:r>
              <a:rPr lang="ru-RU" dirty="0"/>
              <a:t>	</a:t>
            </a:r>
            <a:r>
              <a:rPr lang="ru-RU" dirty="0" smtClean="0"/>
              <a:t>   </a:t>
            </a:r>
            <a:r>
              <a:rPr lang="ru-RU" b="1" dirty="0" smtClean="0"/>
              <a:t>3.В,Б,А,Г</a:t>
            </a:r>
            <a:r>
              <a:rPr lang="ru-RU" b="1" dirty="0"/>
              <a:t>	</a:t>
            </a:r>
            <a:r>
              <a:rPr lang="ru-RU" b="1" dirty="0" smtClean="0"/>
              <a:t> </a:t>
            </a:r>
            <a:r>
              <a:rPr lang="ru-RU" dirty="0" smtClean="0"/>
              <a:t>4</a:t>
            </a:r>
            <a:r>
              <a:rPr lang="ru-RU" dirty="0"/>
              <a:t>. </a:t>
            </a:r>
            <a:r>
              <a:rPr lang="ru-RU" dirty="0" smtClean="0"/>
              <a:t>Г,А,В,Б</a:t>
            </a:r>
          </a:p>
          <a:p>
            <a:pPr lvl="0"/>
            <a:endParaRPr lang="ru-RU" dirty="0"/>
          </a:p>
          <a:p>
            <a:pPr marL="0" indent="0">
              <a:buNone/>
            </a:pPr>
            <a:r>
              <a:rPr lang="ru-RU" dirty="0"/>
              <a:t>№2. Укажите предложение с пунктуационной ошибкой</a:t>
            </a:r>
          </a:p>
          <a:p>
            <a:pPr marL="0" lvl="0" indent="0">
              <a:buNone/>
            </a:pPr>
            <a:r>
              <a:rPr lang="ru-RU" b="1" dirty="0" smtClean="0"/>
              <a:t>1. А</a:t>
            </a:r>
            <a:r>
              <a:rPr lang="ru-RU" dirty="0"/>
              <a:t>	</a:t>
            </a:r>
            <a:r>
              <a:rPr lang="ru-RU" dirty="0" smtClean="0"/>
              <a:t> 2</a:t>
            </a:r>
            <a:r>
              <a:rPr lang="ru-RU" dirty="0"/>
              <a:t>. </a:t>
            </a:r>
            <a:r>
              <a:rPr lang="ru-RU" dirty="0" smtClean="0"/>
              <a:t>Б </a:t>
            </a:r>
            <a:r>
              <a:rPr lang="ru-RU" dirty="0"/>
              <a:t>	3. </a:t>
            </a:r>
            <a:r>
              <a:rPr lang="ru-RU" dirty="0" smtClean="0"/>
              <a:t>В  </a:t>
            </a:r>
            <a:r>
              <a:rPr lang="ru-RU" dirty="0"/>
              <a:t>	4. Г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35018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7" y="721940"/>
            <a:ext cx="10406742" cy="668384"/>
          </a:xfrm>
        </p:spPr>
        <p:txBody>
          <a:bodyPr>
            <a:normAutofit/>
          </a:bodyPr>
          <a:lstStyle/>
          <a:p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Домашнее задание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1527716"/>
            <a:ext cx="10920495" cy="498459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/>
              <a:t>Написать сочинение-описание по фотографии </a:t>
            </a:r>
          </a:p>
          <a:p>
            <a:pPr marL="0" indent="0">
              <a:buNone/>
            </a:pPr>
            <a:r>
              <a:rPr lang="ru-RU" sz="1800" dirty="0" smtClean="0"/>
              <a:t>храма Рождества Христова</a:t>
            </a:r>
            <a:endParaRPr lang="ru-RU" sz="1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4940" y="721940"/>
            <a:ext cx="3950550" cy="527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62975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7" y="721940"/>
            <a:ext cx="10406742" cy="668384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1527716"/>
            <a:ext cx="10920495" cy="498459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/>
          </a:p>
        </p:txBody>
      </p:sp>
      <p:pic>
        <p:nvPicPr>
          <p:cNvPr id="4098" name="Picture 2" descr="https://ds04.infourok.ru/uploads/ex/02e8/0016abaf-2b6ee3c5/img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41" y="0"/>
            <a:ext cx="11407697" cy="6779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183593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8161" y="4852851"/>
            <a:ext cx="6042040" cy="1051560"/>
          </a:xfrm>
        </p:spPr>
        <p:txBody>
          <a:bodyPr>
            <a:normAutofit/>
          </a:bodyPr>
          <a:lstStyle/>
          <a:p>
            <a:r>
              <a:rPr lang="ru-RU" sz="2700" dirty="0" smtClean="0">
                <a:solidFill>
                  <a:schemeClr val="accent3">
                    <a:lumMod val="50000"/>
                  </a:schemeClr>
                </a:solidFill>
              </a:rPr>
              <a:t>«Люди перестают мыслить, когда перестают читать»</a:t>
            </a:r>
            <a:endParaRPr lang="ru-RU" sz="27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078980" y="5904411"/>
            <a:ext cx="1981200" cy="492905"/>
          </a:xfrm>
          <a:prstGeom prst="rect">
            <a:avLst/>
          </a:prstGeom>
        </p:spPr>
        <p:txBody>
          <a:bodyPr vert="horz" anchor="b">
            <a:normAutofit fontScale="82500" lnSpcReduction="10000"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r>
              <a:rPr lang="ru-RU" sz="2400" i="1" dirty="0" smtClean="0">
                <a:solidFill>
                  <a:schemeClr val="accent3">
                    <a:lumMod val="50000"/>
                  </a:schemeClr>
                </a:solidFill>
              </a:rPr>
              <a:t>Дени Дидро</a:t>
            </a:r>
            <a:endParaRPr lang="ru-RU" sz="24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3863" y="911147"/>
            <a:ext cx="7702717" cy="3628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3125121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47124" y="911352"/>
            <a:ext cx="5783601" cy="43213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77388" y="911352"/>
            <a:ext cx="4250922" cy="130933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77388" y="802888"/>
            <a:ext cx="4869736" cy="5352585"/>
          </a:xfrm>
          <a:prstGeom prst="rect">
            <a:avLst/>
          </a:prstGeom>
        </p:spPr>
        <p:txBody>
          <a:bodyPr vert="horz" lIns="182880" tIns="91440">
            <a:normAutofit fontScale="85000" lnSpcReduction="10000"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indent="0" algn="just">
              <a:buFont typeface="Wingdings 2"/>
              <a:buNone/>
            </a:pPr>
            <a:r>
              <a:rPr lang="ru-RU" dirty="0" smtClean="0"/>
              <a:t>По-разному можно текст создавать:</a:t>
            </a:r>
          </a:p>
          <a:p>
            <a:pPr marL="0" indent="0" algn="just">
              <a:buFont typeface="Wingdings 2"/>
              <a:buNone/>
            </a:pPr>
            <a:r>
              <a:rPr lang="ru-RU" dirty="0" smtClean="0"/>
              <a:t>Можно красиво все описать,</a:t>
            </a:r>
          </a:p>
          <a:p>
            <a:pPr marL="0" indent="0" algn="just">
              <a:buFont typeface="Wingdings 2"/>
              <a:buNone/>
            </a:pPr>
            <a:r>
              <a:rPr lang="ru-RU" dirty="0" smtClean="0"/>
              <a:t>Можно проблему поднять, рассуждать,</a:t>
            </a:r>
          </a:p>
          <a:p>
            <a:pPr marL="0" indent="0" algn="just">
              <a:buFont typeface="Wingdings 2"/>
              <a:buNone/>
            </a:pPr>
            <a:r>
              <a:rPr lang="ru-RU" dirty="0" smtClean="0"/>
              <a:t>Можно и случай какой рассказать.</a:t>
            </a:r>
          </a:p>
          <a:p>
            <a:pPr marL="0" indent="0" algn="just">
              <a:buFont typeface="Wingdings 2"/>
              <a:buNone/>
            </a:pPr>
            <a:r>
              <a:rPr lang="ru-RU" dirty="0" smtClean="0"/>
              <a:t>Каждый получим с особым лицом. </a:t>
            </a:r>
          </a:p>
          <a:p>
            <a:pPr marL="0" indent="0" algn="just">
              <a:buFont typeface="Wingdings 2"/>
              <a:buNone/>
            </a:pPr>
            <a:r>
              <a:rPr lang="ru-RU" dirty="0" smtClean="0"/>
              <a:t>В каждом особую прелесть найдем.</a:t>
            </a:r>
          </a:p>
          <a:p>
            <a:pPr marL="0" indent="0" algn="just">
              <a:buFont typeface="Wingdings 2"/>
              <a:buNone/>
            </a:pPr>
            <a:r>
              <a:rPr lang="ru-RU" dirty="0" smtClean="0"/>
              <a:t>Ну, а поможет речи нам тип, </a:t>
            </a:r>
          </a:p>
          <a:p>
            <a:pPr marL="0" indent="0" algn="just">
              <a:buFont typeface="Wingdings 2"/>
              <a:buNone/>
            </a:pPr>
            <a:r>
              <a:rPr lang="ru-RU" dirty="0" smtClean="0"/>
              <a:t>Ведь на урок он темой проник.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870223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866502" y="697557"/>
            <a:ext cx="4140926" cy="1309333"/>
          </a:xfrm>
        </p:spPr>
        <p:txBody>
          <a:bodyPr>
            <a:norm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866501" y="697556"/>
            <a:ext cx="8745849" cy="5814755"/>
          </a:xfrm>
          <a:prstGeom prst="rect">
            <a:avLst/>
          </a:prstGeom>
        </p:spPr>
        <p:txBody>
          <a:bodyPr vert="horz" lIns="182880" tIns="91440">
            <a:normAutofit fontScale="62500" lnSpcReduction="20000"/>
          </a:bodyPr>
          <a:lstStyle>
            <a:lvl1pPr marL="265176" indent="-265176" algn="l" rtl="0" eaLnBrk="1" latinLnBrk="0" hangingPunct="1">
              <a:spcBef>
                <a:spcPts val="25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548640" indent="-201168" algn="l" rtl="0" eaLnBrk="1" latinLnBrk="0" hangingPunct="1">
              <a:spcBef>
                <a:spcPts val="250"/>
              </a:spcBef>
              <a:buClr>
                <a:schemeClr val="accent1"/>
              </a:buClr>
              <a:buSzPct val="100000"/>
              <a:buFont typeface="Verdana"/>
              <a:buChar char="◦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86384" indent="-182880" algn="l" rtl="0" eaLnBrk="1" latinLnBrk="0" hangingPunct="1">
              <a:spcBef>
                <a:spcPts val="250"/>
              </a:spcBef>
              <a:buClr>
                <a:schemeClr val="accent2">
                  <a:tint val="85000"/>
                  <a:satMod val="285000"/>
                </a:schemeClr>
              </a:buClr>
              <a:buSzPct val="100000"/>
              <a:buFont typeface="Wingdings 2"/>
              <a:buChar char=""/>
              <a:defRPr kumimoji="0"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4128" indent="-182880" algn="l" rtl="0" eaLnBrk="1" latinLnBrk="0" hangingPunct="1">
              <a:spcBef>
                <a:spcPts val="230"/>
              </a:spcBef>
              <a:buClr>
                <a:schemeClr val="accent2">
                  <a:tint val="85000"/>
                  <a:satMod val="285000"/>
                </a:schemeClr>
              </a:buClr>
              <a:buSzPct val="112000"/>
              <a:buFont typeface="Verdana"/>
              <a:buChar char="◦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182880" algn="l" rtl="0" eaLnBrk="1" latinLnBrk="0" hangingPunct="1">
              <a:spcBef>
                <a:spcPts val="250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7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00784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spcBef>
                <a:spcPts val="257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Verdana"/>
              <a:buChar char="◦"/>
              <a:defRPr kumimoji="0" sz="15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182880" algn="l" rtl="0" eaLnBrk="1" latinLnBrk="0" hangingPunct="1">
              <a:spcBef>
                <a:spcPts val="255"/>
              </a:spcBef>
              <a:buClr>
                <a:schemeClr val="accent3">
                  <a:tint val="85000"/>
                  <a:satMod val="275000"/>
                </a:schemeClr>
              </a:buClr>
              <a:buSzPct val="100000"/>
              <a:buFont typeface="Wingdings 2"/>
              <a:buChar char=""/>
              <a:defRPr kumimoji="0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«Рождество у пяти озёр…»</a:t>
            </a:r>
          </a:p>
          <a:p>
            <a:pPr algn="just"/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1850 году в старинном сибирском селе 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Слобода -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Бешкиль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 (можно перевести как «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слобода пяти озер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»), основанном еще в 1668 году, была построена каменная 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церковь в честь Рождества Христова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. Ее возвели с двумя престолами. Один из них в честь 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святителя Николая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, а другой в честь 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Креста Господня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На Рождество у входа в церковь сооружён большой вертеп в виде пещеры-шалаша из веток. Внутри храма оформлен рождественский уголок с детскими поделками. Заботливо побелённые стены держат на себе редкие и старинные иконы, бережно собранные и сохранённые в прошлые времена. Не все иконы отреставрированы, но это придает им колорит древности и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намоленности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. Аккуратная компактность интерьера создает благостный уют и </a:t>
            </a:r>
            <a:r>
              <a:rPr lang="ru-RU" sz="3200" dirty="0" err="1">
                <a:latin typeface="Arial" panose="020B0604020202020204" pitchFamily="34" charset="0"/>
                <a:cs typeface="Arial" panose="020B0604020202020204" pitchFamily="34" charset="0"/>
              </a:rPr>
              <a:t>намоленную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 доброту. Чистый дощатый пол устелен коврами.</a:t>
            </a:r>
          </a:p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На скромном дощатом алтаре внимают празднику Рождества установленные иконы. Праздничную икону Рождества Христова густо украшают хвойные ветки, кашпо на полу держат собой белые цветы вперемежку с хвоей. </a:t>
            </a:r>
          </a:p>
          <a:p>
            <a:pPr algn="just"/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В 2022 году 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храму в честь Рождества Христова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 в селе 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Слобода </a:t>
            </a:r>
            <a:r>
              <a:rPr lang="ru-RU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Бешкиль</a:t>
            </a:r>
            <a:r>
              <a:rPr lang="ru-RU" sz="3200" dirty="0">
                <a:latin typeface="Arial" panose="020B0604020202020204" pitchFamily="34" charset="0"/>
                <a:cs typeface="Arial" panose="020B0604020202020204" pitchFamily="34" charset="0"/>
              </a:rPr>
              <a:t> исполняется 172 года. И сегодня с его звонницы, как и много лет назад, продолжает звучать колокольная песня храмового звонаря.</a:t>
            </a:r>
          </a:p>
          <a:p>
            <a:pPr marL="0" indent="0">
              <a:buFont typeface="Wingdings 2"/>
              <a:buNone/>
            </a:pP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70560" y="1393902"/>
            <a:ext cx="10911840" cy="3324402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207839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7" y="721940"/>
            <a:ext cx="10406742" cy="668384"/>
          </a:xfrm>
        </p:spPr>
        <p:txBody>
          <a:bodyPr>
            <a:normAutofit/>
          </a:bodyPr>
          <a:lstStyle/>
          <a:p>
            <a:pPr algn="ctr"/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1. Ответить на вопросы по тексту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2058761"/>
            <a:ext cx="10920495" cy="3656238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 </a:t>
            </a:r>
            <a:r>
              <a:rPr lang="ru-RU" dirty="0"/>
              <a:t>- Как переводится название села Слобода-</a:t>
            </a:r>
            <a:r>
              <a:rPr lang="ru-RU" dirty="0" err="1"/>
              <a:t>Бешкиль</a:t>
            </a:r>
            <a:r>
              <a:rPr lang="ru-RU" dirty="0"/>
              <a:t>? </a:t>
            </a:r>
          </a:p>
          <a:p>
            <a:r>
              <a:rPr lang="ru-RU" dirty="0"/>
              <a:t>- Какой уголок оформлен внутри храма? </a:t>
            </a:r>
          </a:p>
          <a:p>
            <a:r>
              <a:rPr lang="ru-RU" dirty="0"/>
              <a:t>- Найдите в тексте фразу «На какой церковный праздник у входа в церковь сооружают большой вертеп…». Объясните смысл и приведите пример, иллюстрирующий его. </a:t>
            </a:r>
          </a:p>
          <a:p>
            <a:r>
              <a:rPr lang="ru-RU" dirty="0"/>
              <a:t>- В какие времена были собраны редкие и старинные иконы? </a:t>
            </a:r>
          </a:p>
          <a:p>
            <a:r>
              <a:rPr lang="ru-RU" dirty="0"/>
              <a:t>- Сколько лет исполняется храму в честь Рождества Христова в 2022 году? </a:t>
            </a:r>
          </a:p>
          <a:p>
            <a:r>
              <a:rPr lang="ru-RU" dirty="0"/>
              <a:t>- Какой тип речи этого текста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15088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799" y="1858409"/>
            <a:ext cx="6237515" cy="3341172"/>
          </a:xfrm>
        </p:spPr>
        <p:txBody>
          <a:bodyPr>
            <a:noAutofit/>
          </a:bodyPr>
          <a:lstStyle/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b="1" dirty="0" smtClean="0">
                <a:solidFill>
                  <a:prstClr val="black"/>
                </a:solidFill>
              </a:rPr>
              <a:t> 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98714" y="721940"/>
            <a:ext cx="10722429" cy="668384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2.Создание электронного письма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s://sun9-71.userapi.com/impg/-V984lzEfUzv0qUwj4Xgcqqg8N-KFEoKRbg_sA/SpK3YPig8t0.jpg?size=524x1080&amp;quality=95&amp;sign=091ce7649290b33186095aeff763fb35&amp;type=album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039" y="1596349"/>
            <a:ext cx="3445727" cy="455912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085385" y="1777131"/>
            <a:ext cx="6096000" cy="41975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Представьте, что вы находитесь на экскурсии в храме в честь Рождества Христова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с.Слобода-Бешкиль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отправляете другу (подруге) по электронной почте письмо с фотографией храма в честь Рождества Христова, удивившего вас.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Напишите текст этого письма, кратко опишите свои впечатления, обратив внимания читающего на особенно поразившие вас элементы храма Рождества Христова.</a:t>
            </a:r>
          </a:p>
          <a:p>
            <a:pPr indent="449580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Используйте имена существительные одушевленные и неодушевленные, имена прилагательные. 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124122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5" y="1390323"/>
            <a:ext cx="6511768" cy="4307949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Ветер веет над полями,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И качается трава. </a:t>
            </a:r>
            <a:r>
              <a:rPr lang="ru-RU" sz="2400" b="1" dirty="0" smtClean="0">
                <a:solidFill>
                  <a:prstClr val="black"/>
                </a:solidFill>
              </a:rPr>
              <a:t>(Ребята плавно качают руками над головой)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Облако плывет над нами,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Словно белая гора. </a:t>
            </a:r>
            <a:r>
              <a:rPr lang="ru-RU" sz="2400" b="1" dirty="0" smtClean="0">
                <a:solidFill>
                  <a:prstClr val="black"/>
                </a:solidFill>
              </a:rPr>
              <a:t>(Потягивания – руки вверх)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Ветер пыль над полем носит.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Наклоняются колосья –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Вправо-влево, взад-вперёд,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А потом наоборот. </a:t>
            </a:r>
            <a:r>
              <a:rPr lang="ru-RU" sz="2400" b="1" dirty="0" smtClean="0">
                <a:solidFill>
                  <a:prstClr val="black"/>
                </a:solidFill>
              </a:rPr>
              <a:t>(Наклоны вправо-влево, вперёд-назад)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Мы взбираемся на холм, </a:t>
            </a:r>
            <a:r>
              <a:rPr lang="ru-RU" sz="2400" b="1" dirty="0" smtClean="0">
                <a:solidFill>
                  <a:prstClr val="black"/>
                </a:solidFill>
              </a:rPr>
              <a:t>(Ходьба на месте)</a:t>
            </a:r>
          </a:p>
          <a:p>
            <a:pPr marL="0" lvl="0" indent="0" algn="just">
              <a:lnSpc>
                <a:spcPct val="120000"/>
              </a:lnSpc>
              <a:buClr>
                <a:srgbClr val="F07F09"/>
              </a:buClr>
              <a:buNone/>
            </a:pPr>
            <a:r>
              <a:rPr lang="ru-RU" sz="2400" dirty="0" smtClean="0">
                <a:solidFill>
                  <a:prstClr val="black"/>
                </a:solidFill>
              </a:rPr>
              <a:t>Там немного отдохнём. </a:t>
            </a:r>
            <a:r>
              <a:rPr lang="ru-RU" sz="2400" b="1" dirty="0" smtClean="0">
                <a:solidFill>
                  <a:prstClr val="black"/>
                </a:solidFill>
              </a:rPr>
              <a:t>(Ребята садятся)</a:t>
            </a:r>
            <a:endParaRPr lang="ru-RU" sz="2400" dirty="0">
              <a:solidFill>
                <a:prstClr val="black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64473" y="721940"/>
            <a:ext cx="10149840" cy="668384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600" b="1" kern="1200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Физкультминутка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https://im0-tub-ru.yandex.net/i?id=fc2d00a34bff83c25c40c8e0d1d6e3fe-sr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483" y="1390324"/>
            <a:ext cx="4003830" cy="458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694329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536" y="5418909"/>
            <a:ext cx="10911840" cy="1051560"/>
          </a:xfrm>
        </p:spPr>
        <p:txBody>
          <a:bodyPr>
            <a:normAutofit/>
          </a:bodyPr>
          <a:lstStyle/>
          <a:p>
            <a:endParaRPr lang="ru-RU" sz="2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9085" y="490654"/>
            <a:ext cx="10406743" cy="4390935"/>
          </a:xfrm>
        </p:spPr>
        <p:txBody>
          <a:bodyPr/>
          <a:lstStyle/>
          <a:p>
            <a:pPr marL="0" indent="0" algn="ctr">
              <a:buNone/>
            </a:pPr>
            <a:r>
              <a:rPr lang="ru-RU" sz="1800" dirty="0" smtClean="0"/>
              <a:t>Найдите соответствия между номерами и их определениями</a:t>
            </a:r>
            <a:endParaRPr lang="ru-RU" sz="1800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934962"/>
              </p:ext>
            </p:extLst>
          </p:nvPr>
        </p:nvGraphicFramePr>
        <p:xfrm>
          <a:off x="1326994" y="858644"/>
          <a:ext cx="9612352" cy="56118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85640">
                  <a:extLst>
                    <a:ext uri="{9D8B030D-6E8A-4147-A177-3AD203B41FA5}">
                      <a16:colId xmlns:a16="http://schemas.microsoft.com/office/drawing/2014/main" val="3273330014"/>
                    </a:ext>
                  </a:extLst>
                </a:gridCol>
                <a:gridCol w="7426712">
                  <a:extLst>
                    <a:ext uri="{9D8B030D-6E8A-4147-A177-3AD203B41FA5}">
                      <a16:colId xmlns:a16="http://schemas.microsoft.com/office/drawing/2014/main" val="4216063649"/>
                    </a:ext>
                  </a:extLst>
                </a:gridCol>
              </a:tblGrid>
              <a:tr h="31772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effectLst/>
                        </a:rPr>
                        <a:t>слово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effectLst/>
                        </a:rPr>
                        <a:t>понятие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3249959713"/>
                  </a:ext>
                </a:extLst>
              </a:tr>
              <a:tr h="439101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effectLst/>
                        </a:rPr>
                        <a:t>вертеп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А. декоративный сосуд, в который помещается горшок с растением.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2666596266"/>
                  </a:ext>
                </a:extLst>
              </a:tr>
              <a:tr h="67300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2. </a:t>
                      </a:r>
                      <a:r>
                        <a:rPr lang="ru-RU" sz="1400" dirty="0">
                          <a:effectLst/>
                        </a:rPr>
                        <a:t>икона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Б. композиция цвета, хроматический (цветовой) строй, характер использования цветовых отношений, согласованность тонов хроматического ряда.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461255202"/>
                  </a:ext>
                </a:extLst>
              </a:tr>
              <a:tr h="67300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3. колорит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В. человек, который звонит в колокола, чтобы созвать людей на службу, обозначить важные моменты богослужения и украсить его.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26117201"/>
                  </a:ext>
                </a:extLst>
              </a:tr>
              <a:tr h="439101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4. </a:t>
                      </a:r>
                      <a:r>
                        <a:rPr lang="ru-RU" sz="1400" dirty="0" err="1" smtClean="0">
                          <a:effectLst/>
                        </a:rPr>
                        <a:t>намоленность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Г. это модель Вифлеемской пещеры с куколками внутри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613536959"/>
                  </a:ext>
                </a:extLst>
              </a:tr>
              <a:tr h="1140797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5. алтарь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Д. ЭНЕРГЕТИЧЕСКОЕ СОСТОЯНИЕ ПОМЕЩЕНИЯ (Когда энергия посыла молитвы за многие годы и века от множества людей концентрируется и придает последующим молитвам молящихся больший посыл и силу.)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1232432317"/>
                  </a:ext>
                </a:extLst>
              </a:tr>
              <a:tr h="67300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6. кашпо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Е. главная, обычно восточная, часть храма, как правило, отделённая от общего помещения иконостасом.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2421962018"/>
                  </a:ext>
                </a:extLst>
              </a:tr>
              <a:tr h="439101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7. звонарь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Ё. изображение персонажей, событий из Священной или церковной истории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496476396"/>
                  </a:ext>
                </a:extLst>
              </a:tr>
              <a:tr h="817003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50000"/>
                        </a:lnSpc>
                        <a:spcAft>
                          <a:spcPts val="750"/>
                        </a:spcAft>
                        <a:buFont typeface="+mj-lt"/>
                        <a:buNone/>
                      </a:pPr>
                      <a:r>
                        <a:rPr lang="ru-RU" sz="1400" dirty="0" smtClean="0">
                          <a:effectLst/>
                        </a:rPr>
                        <a:t>8. звонница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200" dirty="0">
                          <a:effectLst/>
                        </a:rPr>
                        <a:t>Ж. Часть церковного здания или постройка вблизи него, предназначенная для колоколов; колокольня.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9913" marR="29913" marT="0" marB="0"/>
                </a:tc>
                <a:extLst>
                  <a:ext uri="{0D108BD9-81ED-4DB2-BD59-A6C34878D82A}">
                    <a16:rowId xmlns:a16="http://schemas.microsoft.com/office/drawing/2014/main" val="2440652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45682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4657" y="721940"/>
            <a:ext cx="10406742" cy="668384"/>
          </a:xfrm>
        </p:spPr>
        <p:txBody>
          <a:bodyPr>
            <a:normAutofit/>
          </a:bodyPr>
          <a:lstStyle/>
          <a:p>
            <a:pPr algn="ctr"/>
            <a:r>
              <a:rPr lang="ru-RU" cap="all" dirty="0" smtClean="0">
                <a:solidFill>
                  <a:srgbClr val="002060"/>
                </a:solidFill>
                <a:effectLst>
                  <a:reflection blurRad="12700" stA="48000" endA="300" endPos="55000" dir="5400000" sy="-90000" algn="bl" rotWithShape="0"/>
                </a:effectLst>
              </a:rPr>
              <a:t>Проверяем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8714" y="2058761"/>
            <a:ext cx="10920495" cy="3656238"/>
          </a:xfrm>
        </p:spPr>
        <p:txBody>
          <a:bodyPr>
            <a:normAutofit/>
          </a:bodyPr>
          <a:lstStyle/>
          <a:p>
            <a:r>
              <a:rPr lang="ru-RU" b="1" dirty="0" smtClean="0"/>
              <a:t>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2663297"/>
              </p:ext>
            </p:extLst>
          </p:nvPr>
        </p:nvGraphicFramePr>
        <p:xfrm>
          <a:off x="2564780" y="2304097"/>
          <a:ext cx="6618272" cy="19668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26940">
                  <a:extLst>
                    <a:ext uri="{9D8B030D-6E8A-4147-A177-3AD203B41FA5}">
                      <a16:colId xmlns:a16="http://schemas.microsoft.com/office/drawing/2014/main" val="1217712491"/>
                    </a:ext>
                  </a:extLst>
                </a:gridCol>
                <a:gridCol w="826940">
                  <a:extLst>
                    <a:ext uri="{9D8B030D-6E8A-4147-A177-3AD203B41FA5}">
                      <a16:colId xmlns:a16="http://schemas.microsoft.com/office/drawing/2014/main" val="3773014148"/>
                    </a:ext>
                  </a:extLst>
                </a:gridCol>
                <a:gridCol w="826940">
                  <a:extLst>
                    <a:ext uri="{9D8B030D-6E8A-4147-A177-3AD203B41FA5}">
                      <a16:colId xmlns:a16="http://schemas.microsoft.com/office/drawing/2014/main" val="1713697813"/>
                    </a:ext>
                  </a:extLst>
                </a:gridCol>
                <a:gridCol w="826940">
                  <a:extLst>
                    <a:ext uri="{9D8B030D-6E8A-4147-A177-3AD203B41FA5}">
                      <a16:colId xmlns:a16="http://schemas.microsoft.com/office/drawing/2014/main" val="2283807052"/>
                    </a:ext>
                  </a:extLst>
                </a:gridCol>
                <a:gridCol w="827628">
                  <a:extLst>
                    <a:ext uri="{9D8B030D-6E8A-4147-A177-3AD203B41FA5}">
                      <a16:colId xmlns:a16="http://schemas.microsoft.com/office/drawing/2014/main" val="3750288767"/>
                    </a:ext>
                  </a:extLst>
                </a:gridCol>
                <a:gridCol w="827628">
                  <a:extLst>
                    <a:ext uri="{9D8B030D-6E8A-4147-A177-3AD203B41FA5}">
                      <a16:colId xmlns:a16="http://schemas.microsoft.com/office/drawing/2014/main" val="3872527515"/>
                    </a:ext>
                  </a:extLst>
                </a:gridCol>
                <a:gridCol w="827628">
                  <a:extLst>
                    <a:ext uri="{9D8B030D-6E8A-4147-A177-3AD203B41FA5}">
                      <a16:colId xmlns:a16="http://schemas.microsoft.com/office/drawing/2014/main" val="4085934112"/>
                    </a:ext>
                  </a:extLst>
                </a:gridCol>
                <a:gridCol w="827628">
                  <a:extLst>
                    <a:ext uri="{9D8B030D-6E8A-4147-A177-3AD203B41FA5}">
                      <a16:colId xmlns:a16="http://schemas.microsoft.com/office/drawing/2014/main" val="3834460011"/>
                    </a:ext>
                  </a:extLst>
                </a:gridCol>
              </a:tblGrid>
              <a:tr h="9834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87003818"/>
                  </a:ext>
                </a:extLst>
              </a:tr>
              <a:tr h="98341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Ё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750"/>
                        </a:spcAft>
                      </a:pPr>
                      <a:r>
                        <a:rPr lang="ru-RU" sz="1400" dirty="0">
                          <a:effectLst/>
                        </a:rPr>
                        <a:t>Ж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359840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029518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620</Words>
  <Application>Microsoft Office PowerPoint</Application>
  <PresentationFormat>Широкоэкранный</PresentationFormat>
  <Paragraphs>104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Verdana</vt:lpstr>
      <vt:lpstr>Wingdings 2</vt:lpstr>
      <vt:lpstr>Тема Office</vt:lpstr>
      <vt:lpstr>Аспект</vt:lpstr>
      <vt:lpstr>Презентация PowerPoint</vt:lpstr>
      <vt:lpstr>«Люди перестают мыслить, когда перестают читать»</vt:lpstr>
      <vt:lpstr>Презентация PowerPoint</vt:lpstr>
      <vt:lpstr> </vt:lpstr>
      <vt:lpstr>1. Ответить на вопросы по тексту</vt:lpstr>
      <vt:lpstr>Презентация PowerPoint</vt:lpstr>
      <vt:lpstr>Презентация PowerPoint</vt:lpstr>
      <vt:lpstr>Презентация PowerPoint</vt:lpstr>
      <vt:lpstr>Проверяем</vt:lpstr>
      <vt:lpstr>Вертеп</vt:lpstr>
      <vt:lpstr>3.Прочитайте предложения и выполните задания</vt:lpstr>
      <vt:lpstr>Проверяем</vt:lpstr>
      <vt:lpstr>Домашнее задание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«Россия – наша Родина»</dc:title>
  <dc:creator>Пользователь Windows</dc:creator>
  <cp:lastModifiedBy>Пользователь Windows</cp:lastModifiedBy>
  <cp:revision>25</cp:revision>
  <dcterms:created xsi:type="dcterms:W3CDTF">2021-09-16T07:48:45Z</dcterms:created>
  <dcterms:modified xsi:type="dcterms:W3CDTF">2022-01-28T08:32:36Z</dcterms:modified>
</cp:coreProperties>
</file>