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94" r:id="rId5"/>
    <p:sldId id="296" r:id="rId6"/>
    <p:sldId id="273" r:id="rId7"/>
    <p:sldId id="280" r:id="rId8"/>
    <p:sldId id="282" r:id="rId9"/>
    <p:sldId id="267" r:id="rId10"/>
    <p:sldId id="272" r:id="rId11"/>
    <p:sldId id="269" r:id="rId12"/>
    <p:sldId id="281" r:id="rId13"/>
    <p:sldId id="270" r:id="rId14"/>
    <p:sldId id="279" r:id="rId15"/>
    <p:sldId id="274" r:id="rId16"/>
    <p:sldId id="271" r:id="rId17"/>
    <p:sldId id="275" r:id="rId18"/>
    <p:sldId id="287" r:id="rId19"/>
    <p:sldId id="300" r:id="rId20"/>
    <p:sldId id="302" r:id="rId21"/>
    <p:sldId id="283" r:id="rId22"/>
    <p:sldId id="290" r:id="rId23"/>
    <p:sldId id="291" r:id="rId24"/>
    <p:sldId id="292" r:id="rId25"/>
    <p:sldId id="26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91D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80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10AA9-57DB-462C-8CFD-0E6923A20961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49AB8-0BD7-4C5F-B9E6-3C7BB564CE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Public\Pictures\Sample Pictures\тит. к пре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2400" cy="2160240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chemeClr val="tx2"/>
                </a:solidFill>
              </a:rPr>
              <a:t>Урок русского языка</a:t>
            </a:r>
            <a:br>
              <a:rPr lang="ru-RU" sz="6600" b="1" i="1" dirty="0" smtClean="0">
                <a:solidFill>
                  <a:schemeClr val="tx2"/>
                </a:solidFill>
              </a:rPr>
            </a:br>
            <a:r>
              <a:rPr lang="ru-RU" sz="6600" b="1" i="1" dirty="0" smtClean="0">
                <a:solidFill>
                  <a:schemeClr val="tx2"/>
                </a:solidFill>
              </a:rPr>
              <a:t>1 класс</a:t>
            </a:r>
            <a:endParaRPr lang="ru-RU" sz="6600" b="1" i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941168"/>
            <a:ext cx="6336704" cy="1440160"/>
          </a:xfrm>
          <a:solidFill>
            <a:schemeClr val="bg1">
              <a:lumMod val="95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Составила </a:t>
            </a:r>
          </a:p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учитель начальных классов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Коваленко Оксана Петровна </a:t>
            </a:r>
            <a:endParaRPr lang="ru-RU" sz="2800" b="1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ublic\Pictures\Sample Pictures\фон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Ворона,  дети, день.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611560" y="3284984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1403648" y="3284984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2051720" y="3284984"/>
            <a:ext cx="288032" cy="288032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868144" y="3284984"/>
            <a:ext cx="288032" cy="288032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5148064" y="3284984"/>
            <a:ext cx="288032" cy="288032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3995936" y="3284984"/>
            <a:ext cx="288032" cy="288032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3275856" y="3284984"/>
            <a:ext cx="288032" cy="288032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91264" cy="442108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6000" b="1" i="1" u="sng" dirty="0" smtClean="0">
                <a:latin typeface="Times New Roman" pitchFamily="18" charset="0"/>
                <a:cs typeface="Times New Roman" pitchFamily="18" charset="0"/>
              </a:rPr>
              <a:t>о-</a:t>
            </a:r>
            <a:r>
              <a:rPr lang="ru-RU" sz="6000" b="1" i="1" u="sng" dirty="0" err="1" smtClean="0">
                <a:latin typeface="Times New Roman" pitchFamily="18" charset="0"/>
                <a:cs typeface="Times New Roman" pitchFamily="18" charset="0"/>
              </a:rPr>
              <a:t>ро</a:t>
            </a:r>
            <a:r>
              <a:rPr lang="ru-RU" sz="6000" b="1" i="1" u="sng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на,  де-</a:t>
            </a:r>
            <a:r>
              <a:rPr lang="ru-RU" sz="6000" b="1" i="1" dirty="0" err="1" smtClean="0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, день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491031"/>
            <a:ext cx="2193032" cy="21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1728192" cy="1764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pic>
        <p:nvPicPr>
          <p:cNvPr id="5" name="Picture 10" descr="C:\Documents and Settings\Администратор\Мои документы\анимация\человеческие\детские\baby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2132856"/>
            <a:ext cx="341987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ьная выноска 5"/>
          <p:cNvSpPr/>
          <p:nvPr/>
        </p:nvSpPr>
        <p:spPr>
          <a:xfrm>
            <a:off x="1403648" y="1700808"/>
            <a:ext cx="4370784" cy="3456384"/>
          </a:xfrm>
          <a:prstGeom prst="wedgeEllipseCallout">
            <a:avLst>
              <a:gd name="adj1" fmla="val 66882"/>
              <a:gd name="adj2" fmla="val 2352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Расскажи о способах</a:t>
            </a:r>
          </a:p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еления на слоги.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1837" y="0"/>
            <a:ext cx="925252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85010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ТРЕНИРУЕМСЯ</a:t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Картинный  диктант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812452"/>
            <a:ext cx="4536504" cy="378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771800" y="980728"/>
            <a:ext cx="4032448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1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100" b="1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5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51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2564904"/>
            <a:ext cx="1925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11960" y="2636912"/>
            <a:ext cx="1709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83968" y="36450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40050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436510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7056784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ublic\Pictures\Sample Pictures\фон для пр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 В  ПАРАХ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916832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Инструкция выполнения работы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1.Внимательно прочитай слова в учебнике  на стр.15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2.Определите  ударение в словах.</a:t>
            </a: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3.Проверьте  свою  работу.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0687"/>
          <a:stretch>
            <a:fillRect/>
          </a:stretch>
        </p:blipFill>
        <p:spPr bwMode="auto">
          <a:xfrm>
            <a:off x="2699792" y="5333152"/>
            <a:ext cx="2520280" cy="13362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4450506"/>
          </a:xfrm>
        </p:spPr>
        <p:txBody>
          <a:bodyPr>
            <a:normAutofit/>
          </a:bodyPr>
          <a:lstStyle/>
          <a:p>
            <a:pPr algn="l"/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ПРИМЕНЯМ ЗНАНИЯ</a:t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u="sng" dirty="0" smtClean="0"/>
              <a:t> </a:t>
            </a:r>
            <a:r>
              <a:rPr lang="ru-RU" sz="2700" b="1" u="sng" dirty="0" smtClean="0">
                <a:latin typeface="Times New Roman" pitchFamily="18" charset="0"/>
                <a:cs typeface="Times New Roman" pitchFamily="18" charset="0"/>
              </a:rPr>
              <a:t>Верно   или  неверно  разделены слова  по группам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     ГРУППА                      ТРОСТЬ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           ПЯТЬ                            ПОРТРЕТ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b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3573016"/>
            <a:ext cx="25541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ublic\Pictures\Sample Pictures\фон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8229600" cy="576064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2"/>
                </a:solidFill>
              </a:rPr>
              <a:t>Самостоятельная  работа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30243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/>
              <a:t>   </a:t>
            </a:r>
            <a:endParaRPr lang="ru-RU" sz="54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9772" y="2492896"/>
            <a:ext cx="363640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6583362"/>
          </a:xfrm>
        </p:spPr>
        <p:txBody>
          <a:bodyPr>
            <a:normAutofit/>
          </a:bodyPr>
          <a:lstStyle/>
          <a:p>
            <a:pPr algn="l"/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</a:t>
            </a:r>
            <a:r>
              <a:rPr lang="ru-RU" sz="4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ПРОВЕРКА</a:t>
            </a:r>
          </a:p>
          <a:p>
            <a:pPr marL="0" indent="0">
              <a:buNone/>
            </a:pPr>
            <a:endParaRPr lang="ru-RU" sz="4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</a:t>
            </a:r>
            <a:r>
              <a:rPr lang="ru-RU" sz="3100" b="1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ТРОСТЬ</a:t>
            </a:r>
            <a:r>
              <a:rPr lang="ru-RU" sz="3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ГРУППА</a:t>
            </a:r>
            <a:r>
              <a:rPr lang="ru-RU" sz="31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31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31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ПЯТЬ                            ПОРТРЕТ</a:t>
            </a:r>
            <a:br>
              <a:rPr lang="ru-RU" sz="3100" b="1" dirty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4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6583362"/>
          </a:xfrm>
        </p:spPr>
        <p:txBody>
          <a:bodyPr>
            <a:normAutofit/>
          </a:bodyPr>
          <a:lstStyle/>
          <a:p>
            <a:pPr algn="l"/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7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</a:p>
          <a:p>
            <a:pPr marL="0" indent="0" algn="ctr">
              <a:buNone/>
            </a:pPr>
            <a:r>
              <a:rPr lang="ru-RU" sz="76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Выбери  верное  утверждение</a:t>
            </a:r>
          </a:p>
          <a:p>
            <a:pPr marL="0" indent="0" algn="ctr">
              <a:buNone/>
            </a:pPr>
            <a:r>
              <a:rPr lang="ru-RU" sz="5100" b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5100" b="1" u="sng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5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</a:t>
            </a:r>
            <a:r>
              <a:rPr lang="ru-RU" sz="58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sz="40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5100" dirty="0">
                <a:solidFill>
                  <a:srgbClr val="000000"/>
                </a:solidFill>
                <a:latin typeface="Times New Roman"/>
                <a:ea typeface="Times New Roman"/>
              </a:rPr>
              <a:t>Согласная буква образует слог.</a:t>
            </a: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5100" b="1" dirty="0">
                <a:solidFill>
                  <a:srgbClr val="000000"/>
                </a:solidFill>
                <a:latin typeface="Times New Roman"/>
                <a:ea typeface="Times New Roman"/>
              </a:rPr>
              <a:t>б</a:t>
            </a:r>
            <a:r>
              <a:rPr lang="ru-RU" sz="5100" dirty="0">
                <a:solidFill>
                  <a:srgbClr val="000000"/>
                </a:solidFill>
                <a:latin typeface="Times New Roman"/>
                <a:ea typeface="Times New Roman"/>
              </a:rPr>
              <a:t>. Согласная буква не образует слог.</a:t>
            </a:r>
          </a:p>
          <a:p>
            <a:pPr marL="0" indent="0" algn="ctr">
              <a:buNone/>
            </a:pPr>
            <a:r>
              <a:rPr lang="ru-RU" sz="5800" b="1" u="sng" dirty="0" smtClean="0">
                <a:solidFill>
                  <a:schemeClr val="tx2"/>
                </a:solidFill>
                <a:latin typeface="Times New Roman"/>
                <a:ea typeface="Times New Roman"/>
              </a:rPr>
              <a:t>2</a:t>
            </a:r>
          </a:p>
          <a:p>
            <a:pPr marL="0" indent="0">
              <a:buNone/>
            </a:pPr>
            <a:r>
              <a:rPr lang="ru-RU" sz="5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</a:t>
            </a:r>
            <a:r>
              <a:rPr lang="ru-RU" sz="58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sz="5800" dirty="0">
                <a:solidFill>
                  <a:srgbClr val="000000"/>
                </a:solidFill>
                <a:latin typeface="Times New Roman"/>
                <a:ea typeface="Times New Roman"/>
              </a:rPr>
              <a:t> Сколько в слове гласных, столько и слогов.</a:t>
            </a: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5800" b="1" dirty="0">
                <a:solidFill>
                  <a:srgbClr val="000000"/>
                </a:solidFill>
                <a:latin typeface="Times New Roman"/>
                <a:ea typeface="Times New Roman"/>
              </a:rPr>
              <a:t>б.</a:t>
            </a:r>
            <a:r>
              <a:rPr lang="ru-RU" sz="5800" dirty="0">
                <a:solidFill>
                  <a:srgbClr val="000000"/>
                </a:solidFill>
                <a:latin typeface="Times New Roman"/>
                <a:ea typeface="Times New Roman"/>
              </a:rPr>
              <a:t> Слогов в слове больше, чем гласных.</a:t>
            </a: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5800" b="1" dirty="0">
                <a:solidFill>
                  <a:srgbClr val="000000"/>
                </a:solidFill>
                <a:latin typeface="Times New Roman"/>
                <a:ea typeface="Times New Roman"/>
              </a:rPr>
              <a:t>в.</a:t>
            </a:r>
            <a:r>
              <a:rPr lang="ru-RU" sz="5800" dirty="0">
                <a:solidFill>
                  <a:srgbClr val="000000"/>
                </a:solidFill>
                <a:latin typeface="Times New Roman"/>
                <a:ea typeface="Times New Roman"/>
              </a:rPr>
              <a:t> Слогов в слове меньше, чем гласных.</a:t>
            </a:r>
          </a:p>
          <a:p>
            <a:pPr marL="0" indent="0" algn="ctr">
              <a:buNone/>
            </a:pPr>
            <a:endParaRPr lang="ru-RU" sz="4000" b="1" u="sng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</a:t>
            </a:r>
            <a:endParaRPr lang="ru-RU" sz="4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45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15816" cy="3140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6583362"/>
          </a:xfrm>
        </p:spPr>
        <p:txBody>
          <a:bodyPr>
            <a:normAutofit/>
          </a:bodyPr>
          <a:lstStyle/>
          <a:p>
            <a:pPr algn="l"/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4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</a:p>
          <a:p>
            <a:pPr marL="0" indent="0" algn="ctr">
              <a:buNone/>
            </a:pPr>
            <a:r>
              <a:rPr lang="ru-RU" sz="1440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Выбор</a:t>
            </a:r>
          </a:p>
          <a:p>
            <a:pPr marL="0" indent="0" algn="ctr">
              <a:buNone/>
            </a:pPr>
            <a:r>
              <a:rPr lang="ru-RU" sz="11200" b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11200" b="1" u="sng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8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</a:t>
            </a:r>
            <a:r>
              <a:rPr lang="ru-RU" sz="86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sz="86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1200" dirty="0">
                <a:solidFill>
                  <a:srgbClr val="000000"/>
                </a:solidFill>
                <a:latin typeface="Times New Roman"/>
                <a:ea typeface="Times New Roman"/>
              </a:rPr>
              <a:t>Согласная буква образует слог.</a:t>
            </a: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11200" b="1" dirty="0">
                <a:solidFill>
                  <a:srgbClr val="000000"/>
                </a:solidFill>
                <a:latin typeface="Times New Roman"/>
                <a:ea typeface="Times New Roman"/>
              </a:rPr>
              <a:t>б</a:t>
            </a:r>
            <a:r>
              <a:rPr lang="ru-RU" sz="11200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r>
              <a:rPr lang="ru-RU" sz="112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Согласная буква не образует слог.</a:t>
            </a:r>
          </a:p>
          <a:p>
            <a:pPr marL="0" indent="0" algn="ctr">
              <a:buNone/>
            </a:pPr>
            <a:r>
              <a:rPr lang="ru-RU" sz="12800" b="1" u="sng" dirty="0" smtClean="0">
                <a:solidFill>
                  <a:schemeClr val="tx2"/>
                </a:solidFill>
                <a:latin typeface="Times New Roman"/>
                <a:ea typeface="Times New Roman"/>
              </a:rPr>
              <a:t>2</a:t>
            </a:r>
          </a:p>
          <a:p>
            <a:pPr marL="0" indent="0">
              <a:buNone/>
            </a:pPr>
            <a:r>
              <a:rPr lang="ru-RU" sz="98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</a:t>
            </a:r>
            <a:r>
              <a:rPr lang="ru-RU" sz="9800" b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sz="98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1200" b="1" u="sng" dirty="0">
                <a:solidFill>
                  <a:srgbClr val="000000"/>
                </a:solidFill>
                <a:latin typeface="Times New Roman"/>
                <a:ea typeface="Times New Roman"/>
              </a:rPr>
              <a:t>Сколько в слове гласных, столько и слогов.</a:t>
            </a: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11200" b="1" dirty="0">
                <a:solidFill>
                  <a:srgbClr val="000000"/>
                </a:solidFill>
                <a:latin typeface="Times New Roman"/>
                <a:ea typeface="Times New Roman"/>
              </a:rPr>
              <a:t>б.</a:t>
            </a:r>
            <a:r>
              <a:rPr lang="ru-RU" sz="11200" dirty="0">
                <a:solidFill>
                  <a:srgbClr val="000000"/>
                </a:solidFill>
                <a:latin typeface="Times New Roman"/>
                <a:ea typeface="Times New Roman"/>
              </a:rPr>
              <a:t> Слогов в слове больше, чем гласных.</a:t>
            </a:r>
          </a:p>
          <a:p>
            <a:pPr marL="0" lvl="0" indent="0">
              <a:buSzPts val="1000"/>
              <a:buNone/>
              <a:tabLst>
                <a:tab pos="457200" algn="l"/>
              </a:tabLst>
            </a:pPr>
            <a:r>
              <a:rPr lang="ru-RU" sz="11200" b="1" dirty="0">
                <a:solidFill>
                  <a:srgbClr val="000000"/>
                </a:solidFill>
                <a:latin typeface="Times New Roman"/>
                <a:ea typeface="Times New Roman"/>
              </a:rPr>
              <a:t>в.</a:t>
            </a:r>
            <a:r>
              <a:rPr lang="ru-RU" sz="11200" dirty="0">
                <a:solidFill>
                  <a:srgbClr val="000000"/>
                </a:solidFill>
                <a:latin typeface="Times New Roman"/>
                <a:ea typeface="Times New Roman"/>
              </a:rPr>
              <a:t> Слогов в слове меньше, чем гласных.</a:t>
            </a:r>
          </a:p>
          <a:p>
            <a:pPr marL="0" indent="0" algn="ctr">
              <a:buNone/>
            </a:pPr>
            <a:endParaRPr lang="ru-RU" sz="11200" b="1" u="sng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 </a:t>
            </a:r>
            <a:endParaRPr lang="ru-RU" sz="4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96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ВЫБИРАЕМ ЗАДАНИЕ</a:t>
            </a:r>
            <a:endParaRPr lang="ru-RU" b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2341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1872" y="4990796"/>
            <a:ext cx="1152128" cy="186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-1008796"/>
            <a:ext cx="889248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14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lang="ru-RU" sz="1400" u="sng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14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lang="ru-RU" sz="1400" u="sng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14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lang="ru-RU" sz="1400" u="sng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14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lang="ru-RU" sz="1400" u="sng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1400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lang="ru-RU" sz="1400" u="sng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lang="ru-RU" sz="2400" b="1" u="sng" dirty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lang="ru-RU" sz="2400" b="1" u="sng" dirty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Списать слова в два столбика: в первый –двусложные, во второй- трехсложные, определив  ударение.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Дорога, ягода, ветер, кино, карандаш, пенал.</a:t>
            </a:r>
            <a:endParaRPr kumimoji="0" lang="ru-RU" sz="4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ПРОВЕРЯЕМ ЗАДАНИЕ</a:t>
            </a:r>
            <a:endParaRPr lang="ru-RU" b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2341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1872" y="4990796"/>
            <a:ext cx="1152128" cy="1867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316095"/>
            <a:ext cx="8892480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lang="ru-RU" sz="1400" u="sng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3200" b="1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3200" b="1" i="0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lang="ru-RU" sz="3200" b="1" u="sng" dirty="0">
              <a:solidFill>
                <a:srgbClr val="0070C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Списать слова в два столбика: в первый –</a:t>
            </a:r>
            <a:r>
              <a:rPr lang="ru-RU" sz="3200" b="1" u="sng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трех</a:t>
            </a: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сложные, во второй- </a:t>
            </a:r>
            <a:r>
              <a:rPr lang="ru-RU" sz="3200" b="1" u="sng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дву</a:t>
            </a: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хсложные, </a:t>
            </a:r>
            <a:r>
              <a:rPr lang="ru-RU" sz="3200" b="1" u="sng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определив    ударение</a:t>
            </a: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До-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-га                                   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-но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</a:t>
            </a:r>
            <a:r>
              <a:rPr lang="ru-RU" sz="36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-да                                       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-тер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ка-ран-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даш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-нал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055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90" y="0"/>
            <a:ext cx="906811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ПОДВОДИМ   ИТОГ  УРОКА</a:t>
            </a:r>
          </a:p>
          <a:p>
            <a:pPr algn="ctr">
              <a:buNone/>
            </a:pP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МОЛОДЦЫ!!! </a:t>
            </a:r>
          </a:p>
          <a:p>
            <a:pPr algn="ctr">
              <a:buNone/>
            </a:pPr>
            <a:r>
              <a:rPr lang="ru-RU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  умеете  определять  слоги  и ударение!</a:t>
            </a:r>
            <a:endParaRPr lang="ru-RU" b="1" u="sng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077072"/>
            <a:ext cx="285151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90" y="0"/>
            <a:ext cx="906811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ПОДВОДИМ  ИТОГ УРОКА</a:t>
            </a:r>
          </a:p>
          <a:p>
            <a:pPr algn="ctr">
              <a:buNone/>
            </a:pPr>
            <a:endParaRPr lang="ru-RU" b="1" u="sng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u="sng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04865"/>
            <a:ext cx="7056783" cy="4336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6552" y="-603448"/>
            <a:ext cx="10153128" cy="792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ublic\Pictures\Sample Pictures\фон для пр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127368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tx2"/>
                </a:solidFill>
              </a:rPr>
              <a:t>Моё настроение</a:t>
            </a:r>
            <a:endParaRPr lang="ru-RU" sz="6600" b="1" dirty="0">
              <a:solidFill>
                <a:schemeClr val="tx2"/>
              </a:solidFill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553986" y="3068960"/>
            <a:ext cx="2073798" cy="1678639"/>
          </a:xfrm>
          <a:prstGeom prst="smileyFac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3485771" y="3032678"/>
            <a:ext cx="2016224" cy="1678639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6228184" y="3068960"/>
            <a:ext cx="1872208" cy="1678640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ublic\Pictures\Sample Pictures\фон для пр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51986"/>
              </p:ext>
            </p:extLst>
          </p:nvPr>
        </p:nvGraphicFramePr>
        <p:xfrm>
          <a:off x="456797" y="2541538"/>
          <a:ext cx="6622414" cy="2782688"/>
        </p:xfrm>
        <a:graphic>
          <a:graphicData uri="http://schemas.openxmlformats.org/drawingml/2006/table">
            <a:tbl>
              <a:tblPr firstRow="1" firstCol="1" bandRow="1"/>
              <a:tblGrid>
                <a:gridCol w="1025373"/>
                <a:gridCol w="1041970"/>
                <a:gridCol w="1088076"/>
                <a:gridCol w="1027159"/>
                <a:gridCol w="1045644"/>
                <a:gridCol w="1394192"/>
              </a:tblGrid>
              <a:tr h="1296144">
                <a:tc>
                  <a:txBody>
                    <a:bodyPr/>
                    <a:lstStyle/>
                    <a:p>
                      <a:pPr indent="165100" algn="ctr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l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l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l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ctr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ctr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6544">
                <a:tc>
                  <a:txBody>
                    <a:bodyPr/>
                    <a:lstStyle/>
                    <a:p>
                      <a:pPr indent="165100" algn="ctr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ctr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ctr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ctr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ctr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65100" algn="ctr">
                        <a:lnSpc>
                          <a:spcPct val="116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48" y="2564904"/>
            <a:ext cx="936104" cy="118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Рисунок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87"/>
          <a:stretch>
            <a:fillRect/>
          </a:stretch>
        </p:blipFill>
        <p:spPr bwMode="auto">
          <a:xfrm>
            <a:off x="1556650" y="2647198"/>
            <a:ext cx="79208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387" y="2670007"/>
            <a:ext cx="802484" cy="109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03" y="2638782"/>
            <a:ext cx="720080" cy="102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30635"/>
            <a:ext cx="864096" cy="113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38782"/>
            <a:ext cx="923035" cy="113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971600" y="1522638"/>
            <a:ext cx="70567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1F497D"/>
                </a:solidFill>
                <a:ea typeface="+mj-ea"/>
                <a:cs typeface="+mj-cs"/>
              </a:rPr>
              <a:t>Карта самооценки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33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ublic\Pictures\Sample Pictures\фон для пр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1628800"/>
            <a:ext cx="66247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</a:rPr>
              <a:t>Г Л О С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258212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Public\Pictures\Sample Pictures\тема урока для през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836712"/>
            <a:ext cx="3466728" cy="21602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A91D8B"/>
                </a:solidFill>
                <a:cs typeface="Gautami" pitchFamily="34" charset="0"/>
              </a:rPr>
              <a:t>Повторяем слоги и ударение.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СОСТАВЬ  ПЛАН  УРОКА</a:t>
            </a: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0" y="2060848"/>
            <a:ext cx="3600400" cy="136815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Подводим </a:t>
            </a:r>
          </a:p>
          <a:p>
            <a:pPr algn="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итог урока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26109" y="4077072"/>
            <a:ext cx="3600400" cy="172819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                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Применяем </a:t>
            </a:r>
          </a:p>
          <a:p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               знания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932040" y="4191120"/>
            <a:ext cx="3600400" cy="162847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5543600" y="2132856"/>
            <a:ext cx="3600400" cy="122413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276872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50687"/>
          <a:stretch>
            <a:fillRect/>
          </a:stretch>
        </p:blipFill>
        <p:spPr bwMode="auto">
          <a:xfrm>
            <a:off x="7343800" y="1588316"/>
            <a:ext cx="1079375" cy="9450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3228" y="4218908"/>
            <a:ext cx="80649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204864"/>
            <a:ext cx="95050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168007"/>
              </p:ext>
            </p:extLst>
          </p:nvPr>
        </p:nvGraphicFramePr>
        <p:xfrm>
          <a:off x="6131262" y="4509120"/>
          <a:ext cx="2232248" cy="936103"/>
        </p:xfrm>
        <a:graphic>
          <a:graphicData uri="http://schemas.openxmlformats.org/drawingml/2006/table">
            <a:tbl>
              <a:tblPr/>
              <a:tblGrid>
                <a:gridCol w="2232248"/>
              </a:tblGrid>
              <a:tr h="9361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Вспоминаем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правила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250425"/>
              </p:ext>
            </p:extLst>
          </p:nvPr>
        </p:nvGraphicFramePr>
        <p:xfrm>
          <a:off x="3635896" y="5085184"/>
          <a:ext cx="1944216" cy="2664296"/>
        </p:xfrm>
        <a:graphic>
          <a:graphicData uri="http://schemas.openxmlformats.org/drawingml/2006/table">
            <a:tbl>
              <a:tblPr/>
              <a:tblGrid>
                <a:gridCol w="1944216"/>
              </a:tblGrid>
              <a:tr h="2664296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2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6804248" y="2636912"/>
          <a:ext cx="2088232" cy="792088"/>
        </p:xfrm>
        <a:graphic>
          <a:graphicData uri="http://schemas.openxmlformats.org/drawingml/2006/table">
            <a:tbl>
              <a:tblPr/>
              <a:tblGrid>
                <a:gridCol w="2088232"/>
              </a:tblGrid>
              <a:tr h="79208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  <a:cs typeface="Times New Roman"/>
                        </a:rPr>
                        <a:t>Тренируемся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4293096"/>
            <a:ext cx="8640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УРОКА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55576" y="2132856"/>
            <a:ext cx="4176464" cy="108012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ВСПОМИНАЕМ ПРАВИЛА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979712" y="2852936"/>
            <a:ext cx="4176464" cy="122413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2.ТРЕНИРУЕМСЯ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699792" y="3717032"/>
            <a:ext cx="4320480" cy="122413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3.ПРИМЕНЯЕМ ЗНАНИЯ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517740" y="4869160"/>
            <a:ext cx="4230724" cy="122413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5.ПОДВОДИМ ИТОГ УРОКА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50687"/>
          <a:stretch>
            <a:fillRect/>
          </a:stretch>
        </p:blipFill>
        <p:spPr bwMode="auto">
          <a:xfrm>
            <a:off x="6300192" y="2204864"/>
            <a:ext cx="1728192" cy="156119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212976"/>
            <a:ext cx="9361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4148071"/>
            <a:ext cx="93610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2204864"/>
            <a:ext cx="8640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960" y="5373216"/>
            <a:ext cx="95050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Public\Pictures\Sample Pictures\фон для п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90" y="0"/>
            <a:ext cx="906811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87624" y="2348880"/>
            <a:ext cx="72728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   </a:t>
            </a:r>
            <a:r>
              <a:rPr lang="ru-RU" sz="8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8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нь</a:t>
            </a:r>
            <a:r>
              <a:rPr lang="ru-RU" sz="8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на    во     </a:t>
            </a:r>
            <a:r>
              <a:rPr lang="ru-RU" sz="8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</a:t>
            </a:r>
            <a:endParaRPr lang="ru-RU" sz="8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284</Words>
  <Application>Microsoft Office PowerPoint</Application>
  <PresentationFormat>Экран (4:3)</PresentationFormat>
  <Paragraphs>118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Урок русского языка 1 класс</vt:lpstr>
      <vt:lpstr>Презентация PowerPoint</vt:lpstr>
      <vt:lpstr>Моё настроение</vt:lpstr>
      <vt:lpstr>Презентация PowerPoint</vt:lpstr>
      <vt:lpstr>Презентация PowerPoint</vt:lpstr>
      <vt:lpstr>Повторяем слоги и ударение.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ТРЕНИРУЕМСЯ Картинный  диктант</vt:lpstr>
      <vt:lpstr>Презентация PowerPoint</vt:lpstr>
      <vt:lpstr>     РАБОТА В  ПАРАХ</vt:lpstr>
      <vt:lpstr>                    ПРИМЕНЯМ ЗНАНИЯ  Верно   или  неверно  разделены слова  по группам           ГРУППА                      ТРОСТЬ             ПЯТЬ                            ПОРТРЕТ </vt:lpstr>
      <vt:lpstr>Самостоятельная  работа</vt:lpstr>
      <vt:lpstr>      </vt:lpstr>
      <vt:lpstr>      </vt:lpstr>
      <vt:lpstr>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*Питер-Company*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тема  «Перенос слов» 1 класс</dc:title>
  <dc:creator>Дмитрий Каленюк</dc:creator>
  <cp:lastModifiedBy>admin</cp:lastModifiedBy>
  <cp:revision>69</cp:revision>
  <dcterms:created xsi:type="dcterms:W3CDTF">2012-10-21T06:00:24Z</dcterms:created>
  <dcterms:modified xsi:type="dcterms:W3CDTF">2022-01-26T12:24:13Z</dcterms:modified>
</cp:coreProperties>
</file>