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4" ContentType="video/mp4"/>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Lst>
  <p:notesMasterIdLst>
    <p:notesMasterId r:id="rId21"/>
  </p:notesMasterIdLst>
  <p:sldIdLst>
    <p:sldId id="256" r:id="rId2"/>
    <p:sldId id="257" r:id="rId3"/>
    <p:sldId id="258" r:id="rId4"/>
    <p:sldId id="259" r:id="rId5"/>
    <p:sldId id="260" r:id="rId6"/>
    <p:sldId id="261" r:id="rId7"/>
    <p:sldId id="273" r:id="rId8"/>
    <p:sldId id="262" r:id="rId9"/>
    <p:sldId id="263" r:id="rId10"/>
    <p:sldId id="265" r:id="rId11"/>
    <p:sldId id="274" r:id="rId12"/>
    <p:sldId id="267" r:id="rId13"/>
    <p:sldId id="268" r:id="rId14"/>
    <p:sldId id="275" r:id="rId15"/>
    <p:sldId id="269" r:id="rId16"/>
    <p:sldId id="270" r:id="rId17"/>
    <p:sldId id="266" r:id="rId18"/>
    <p:sldId id="271" r:id="rId19"/>
    <p:sldId id="272"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374"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720968-54C2-4162-8575-4EEDCACACD64}" type="datetimeFigureOut">
              <a:rPr lang="ru-RU" smtClean="0"/>
              <a:t>29.03.2022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E23393-56EB-4AA4-BF67-A94A4A64F8E6}" type="slidenum">
              <a:rPr lang="ru-RU" smtClean="0"/>
              <a:t>‹#›</a:t>
            </a:fld>
            <a:endParaRPr lang="ru-RU"/>
          </a:p>
        </p:txBody>
      </p:sp>
    </p:spTree>
    <p:extLst>
      <p:ext uri="{BB962C8B-B14F-4D97-AF65-F5344CB8AC3E}">
        <p14:creationId xmlns:p14="http://schemas.microsoft.com/office/powerpoint/2010/main" val="3219689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0DE23393-56EB-4AA4-BF67-A94A4A64F8E6}" type="slidenum">
              <a:rPr lang="ru-RU" smtClean="0"/>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05200" y="1498602"/>
            <a:ext cx="5257800" cy="3298825"/>
          </a:xfrm>
        </p:spPr>
        <p:txBody>
          <a:bodyPr rtlCol="0">
            <a:normAutofit/>
          </a:bodyPr>
          <a:lstStyle>
            <a:lvl1pPr algn="l" rtl="0">
              <a:lnSpc>
                <a:spcPct val="90000"/>
              </a:lnSpc>
              <a:defRPr sz="5400" cap="none" baseline="0"/>
            </a:lvl1pPr>
          </a:lstStyle>
          <a:p>
            <a:pPr rtl="0"/>
            <a:r>
              <a:rPr lang="ru-RU"/>
              <a:t>Образец заголовка</a:t>
            </a:r>
            <a:endParaRPr lang="ru-RU" dirty="0"/>
          </a:p>
        </p:txBody>
      </p:sp>
      <p:sp>
        <p:nvSpPr>
          <p:cNvPr id="3" name="Подзаголовок 2"/>
          <p:cNvSpPr>
            <a:spLocks noGrp="1"/>
          </p:cNvSpPr>
          <p:nvPr>
            <p:ph type="subTitle" idx="1"/>
          </p:nvPr>
        </p:nvSpPr>
        <p:spPr>
          <a:xfrm>
            <a:off x="3505200" y="4927600"/>
            <a:ext cx="5257800" cy="1244600"/>
          </a:xfrm>
        </p:spPr>
        <p:txBody>
          <a:bodyPr rtlCol="0">
            <a:normAutofit/>
          </a:bodyPr>
          <a:lstStyle>
            <a:lvl1pPr marL="0" indent="0" algn="l" rtl="0">
              <a:spcBef>
                <a:spcPts val="0"/>
              </a:spcBef>
              <a:buNone/>
              <a:defRPr sz="2800" b="0">
                <a:solidFill>
                  <a:schemeClr val="tx1"/>
                </a:solidFill>
              </a:defRPr>
            </a:lvl1pPr>
            <a:lvl2pPr marL="609493" indent="0" algn="ctr" rtl="0">
              <a:buNone/>
              <a:defRPr>
                <a:solidFill>
                  <a:schemeClr val="tx1">
                    <a:tint val="75000"/>
                  </a:schemeClr>
                </a:solidFill>
              </a:defRPr>
            </a:lvl2pPr>
            <a:lvl3pPr marL="1218987" indent="0" algn="ctr" rtl="0">
              <a:buNone/>
              <a:defRPr>
                <a:solidFill>
                  <a:schemeClr val="tx1">
                    <a:tint val="75000"/>
                  </a:schemeClr>
                </a:solidFill>
              </a:defRPr>
            </a:lvl3pPr>
            <a:lvl4pPr marL="1828480" indent="0" algn="ctr" rtl="0">
              <a:buNone/>
              <a:defRPr>
                <a:solidFill>
                  <a:schemeClr val="tx1">
                    <a:tint val="75000"/>
                  </a:schemeClr>
                </a:solidFill>
              </a:defRPr>
            </a:lvl4pPr>
            <a:lvl5pPr marL="2437973" indent="0" algn="ctr" rtl="0">
              <a:buNone/>
              <a:defRPr>
                <a:solidFill>
                  <a:schemeClr val="tx1">
                    <a:tint val="75000"/>
                  </a:schemeClr>
                </a:solidFill>
              </a:defRPr>
            </a:lvl5pPr>
            <a:lvl6pPr marL="3047467" indent="0" algn="ctr" rtl="0">
              <a:buNone/>
              <a:defRPr>
                <a:solidFill>
                  <a:schemeClr val="tx1">
                    <a:tint val="75000"/>
                  </a:schemeClr>
                </a:solidFill>
              </a:defRPr>
            </a:lvl6pPr>
            <a:lvl7pPr marL="3656960" indent="0" algn="ctr" rtl="0">
              <a:buNone/>
              <a:defRPr>
                <a:solidFill>
                  <a:schemeClr val="tx1">
                    <a:tint val="75000"/>
                  </a:schemeClr>
                </a:solidFill>
              </a:defRPr>
            </a:lvl7pPr>
            <a:lvl8pPr marL="4266453" indent="0" algn="ctr" rtl="0">
              <a:buNone/>
              <a:defRPr>
                <a:solidFill>
                  <a:schemeClr val="tx1">
                    <a:tint val="75000"/>
                  </a:schemeClr>
                </a:solidFill>
              </a:defRPr>
            </a:lvl8pPr>
            <a:lvl9pPr marL="4875947" indent="0" algn="ctr" rtl="0">
              <a:buNone/>
              <a:defRPr>
                <a:solidFill>
                  <a:schemeClr val="tx1">
                    <a:tint val="75000"/>
                  </a:schemeClr>
                </a:solidFill>
              </a:defRPr>
            </a:lvl9pPr>
          </a:lstStyle>
          <a:p>
            <a:pPr rtl="0"/>
            <a:r>
              <a:rPr lang="ru-RU"/>
              <a:t>Образец подзаголовка</a:t>
            </a:r>
            <a:endParaRPr lang="ru-RU" dirty="0"/>
          </a:p>
        </p:txBody>
      </p:sp>
    </p:spTree>
    <p:extLst>
      <p:ext uri="{BB962C8B-B14F-4D97-AF65-F5344CB8AC3E}">
        <p14:creationId xmlns:p14="http://schemas.microsoft.com/office/powerpoint/2010/main" val="3222770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rtl="0">
              <a:defRPr/>
            </a:lvl1pPr>
          </a:lstStyle>
          <a:p>
            <a:pPr rtl="0"/>
            <a:r>
              <a:rPr lang="ru-RU"/>
              <a:t>Образец заголовка</a:t>
            </a:r>
            <a:endParaRPr lang="ru-RU" dirty="0"/>
          </a:p>
        </p:txBody>
      </p:sp>
      <p:sp>
        <p:nvSpPr>
          <p:cNvPr id="3" name="Вертикальный текст 2"/>
          <p:cNvSpPr>
            <a:spLocks noGrp="1"/>
          </p:cNvSpPr>
          <p:nvPr>
            <p:ph type="body" orient="vert" idx="1"/>
          </p:nvPr>
        </p:nvSpPr>
        <p:spPr/>
        <p:txBody>
          <a:bodyPr vert="eaVert"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lvl1pPr>
              <a:defRPr/>
            </a:lvl1pPr>
          </a:lstStyle>
          <a:p>
            <a:pPr rtl="0"/>
            <a:fld id="{7489B750-52B5-4380-A24A-7530EE5DCF6F}" type="datetime1">
              <a:rPr lang="ru-RU" smtClean="0"/>
              <a:pPr rtl="0"/>
              <a:t>29.03.2022</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101043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391400" y="274639"/>
            <a:ext cx="1066800" cy="5897561"/>
          </a:xfrm>
        </p:spPr>
        <p:txBody>
          <a:bodyPr vert="eaVert" rtlCol="0"/>
          <a:lstStyle/>
          <a:p>
            <a:pPr rtl="0"/>
            <a:r>
              <a:rPr lang="ru-RU"/>
              <a:t>Образец заголовка</a:t>
            </a:r>
            <a:endParaRPr lang="ru-RU" dirty="0"/>
          </a:p>
        </p:txBody>
      </p:sp>
      <p:sp>
        <p:nvSpPr>
          <p:cNvPr id="3" name="Вертикальный текст 2"/>
          <p:cNvSpPr>
            <a:spLocks noGrp="1"/>
          </p:cNvSpPr>
          <p:nvPr>
            <p:ph type="body" orient="vert" idx="1"/>
          </p:nvPr>
        </p:nvSpPr>
        <p:spPr>
          <a:xfrm>
            <a:off x="838200" y="274639"/>
            <a:ext cx="6400800" cy="5897561"/>
          </a:xfrm>
        </p:spPr>
        <p:txBody>
          <a:bodyPr vert="eaVert" rtlCol="0"/>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lvl1pPr>
              <a:defRPr/>
            </a:lvl1pPr>
          </a:lstStyle>
          <a:p>
            <a:pPr rtl="0"/>
            <a:fld id="{ADF49962-1D0D-4F31-AB9F-D72B431EE16F}" type="datetime1">
              <a:rPr lang="ru-RU" smtClean="0"/>
              <a:pPr rtl="0"/>
              <a:t>29.03.2022</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365071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rtl="0">
              <a:defRPr/>
            </a:lvl1pPr>
          </a:lstStyle>
          <a:p>
            <a:pPr rtl="0"/>
            <a:r>
              <a:rPr lang="ru-RU"/>
              <a:t>Образец заголовка</a:t>
            </a:r>
            <a:endParaRPr lang="ru-RU" dirty="0"/>
          </a:p>
        </p:txBody>
      </p:sp>
      <p:sp>
        <p:nvSpPr>
          <p:cNvPr id="3" name="Объект 2"/>
          <p:cNvSpPr>
            <a:spLocks noGrp="1"/>
          </p:cNvSpPr>
          <p:nvPr>
            <p:ph idx="1"/>
          </p:nvPr>
        </p:nvSpPr>
        <p:spPr/>
        <p:txBody>
          <a:bodyPr rtlCol="0"/>
          <a:lstStyle>
            <a:lvl5pPr algn="l" rtl="0">
              <a:defRPr/>
            </a:lvl5pPr>
            <a:lvl6pPr algn="l" rtl="0">
              <a:defRPr/>
            </a:lvl6pPr>
            <a:lvl7pPr algn="l" rtl="0">
              <a:defRPr baseline="0"/>
            </a:lvl7pPr>
            <a:lvl8pPr algn="l" rtl="0">
              <a:defRPr baseline="0"/>
            </a:lvl8pPr>
            <a:lvl9pPr algn="l" rtl="0">
              <a:defRPr baseline="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Дата 3"/>
          <p:cNvSpPr>
            <a:spLocks noGrp="1"/>
          </p:cNvSpPr>
          <p:nvPr>
            <p:ph type="dt" sz="half" idx="10"/>
          </p:nvPr>
        </p:nvSpPr>
        <p:spPr/>
        <p:txBody>
          <a:bodyPr rtlCol="0"/>
          <a:lstStyle>
            <a:lvl1pPr>
              <a:defRPr/>
            </a:lvl1pPr>
          </a:lstStyle>
          <a:p>
            <a:pPr rtl="0"/>
            <a:fld id="{A4A3FD9A-4A31-4F86-93A4-8837C3CDE1A3}" type="datetime1">
              <a:rPr lang="ru-RU" smtClean="0"/>
              <a:pPr rtl="0"/>
              <a:t>29.03.2022</a:t>
            </a:fld>
            <a:endParaRPr lang="ru-RU" dirty="0"/>
          </a:p>
        </p:txBody>
      </p:sp>
      <p:sp>
        <p:nvSpPr>
          <p:cNvPr id="5" name="Нижний колонтитул 4"/>
          <p:cNvSpPr>
            <a:spLocks noGrp="1"/>
          </p:cNvSpPr>
          <p:nvPr>
            <p:ph type="ftr" sz="quarter" idx="11"/>
          </p:nvPr>
        </p:nvSpPr>
        <p:spPr/>
        <p:txBody>
          <a:bodyPr rtlCol="0"/>
          <a:lstStyle/>
          <a:p>
            <a:pPr rtl="0"/>
            <a:endParaRPr lang="ru-RU" dirty="0"/>
          </a:p>
        </p:txBody>
      </p:sp>
      <p:sp>
        <p:nvSpPr>
          <p:cNvPr id="6" name="Номер слайда 5"/>
          <p:cNvSpPr>
            <a:spLocks noGrp="1"/>
          </p:cNvSpPr>
          <p:nvPr>
            <p:ph type="sldNum" sz="quarter" idx="12"/>
          </p:nvPr>
        </p:nvSpPr>
        <p:spPr/>
        <p:txBody>
          <a:bodyPr rtlCol="0"/>
          <a:lstStyle/>
          <a:p>
            <a:fld id="{1FE8DF1E-33BB-4377-9A26-35481BA06C7C}" type="slidenum">
              <a:rPr lang="en-US" smtClean="0"/>
              <a:pPr/>
              <a:t>‹#›</a:t>
            </a:fld>
            <a:endParaRPr lang="en-US"/>
          </a:p>
        </p:txBody>
      </p:sp>
    </p:spTree>
    <p:extLst>
      <p:ext uri="{BB962C8B-B14F-4D97-AF65-F5344CB8AC3E}">
        <p14:creationId xmlns:p14="http://schemas.microsoft.com/office/powerpoint/2010/main" val="156352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4445000"/>
            <a:ext cx="5257800" cy="1930400"/>
          </a:xfrm>
        </p:spPr>
        <p:txBody>
          <a:bodyPr rtlCol="0" anchor="t">
            <a:normAutofit/>
          </a:bodyPr>
          <a:lstStyle>
            <a:lvl1pPr algn="l" rtl="0">
              <a:defRPr sz="5400" b="0" cap="none" baseline="0"/>
            </a:lvl1pPr>
          </a:lstStyle>
          <a:p>
            <a:pPr rtl="0"/>
            <a:r>
              <a:rPr lang="ru-RU"/>
              <a:t>Образец заголовка</a:t>
            </a:r>
            <a:endParaRPr lang="ru-RU" dirty="0"/>
          </a:p>
        </p:txBody>
      </p:sp>
      <p:sp>
        <p:nvSpPr>
          <p:cNvPr id="3" name="Текст 2"/>
          <p:cNvSpPr>
            <a:spLocks noGrp="1"/>
          </p:cNvSpPr>
          <p:nvPr>
            <p:ph type="body" idx="1"/>
          </p:nvPr>
        </p:nvSpPr>
        <p:spPr>
          <a:xfrm>
            <a:off x="609600" y="3124201"/>
            <a:ext cx="5257800" cy="1296987"/>
          </a:xfrm>
        </p:spPr>
        <p:txBody>
          <a:bodyPr rtlCol="0" anchor="b">
            <a:normAutofit/>
          </a:bodyPr>
          <a:lstStyle>
            <a:lvl1pPr marL="0" indent="0" algn="l" rtl="0">
              <a:spcBef>
                <a:spcPts val="0"/>
              </a:spcBef>
              <a:buNone/>
              <a:defRPr sz="2800">
                <a:solidFill>
                  <a:schemeClr val="tx1"/>
                </a:solidFill>
              </a:defRPr>
            </a:lvl1pPr>
            <a:lvl2pPr marL="609493" indent="0" algn="l" rtl="0">
              <a:buNone/>
              <a:defRPr sz="2400">
                <a:solidFill>
                  <a:schemeClr val="tx1">
                    <a:tint val="75000"/>
                  </a:schemeClr>
                </a:solidFill>
              </a:defRPr>
            </a:lvl2pPr>
            <a:lvl3pPr marL="1218987" indent="0" algn="l" rtl="0">
              <a:buNone/>
              <a:defRPr sz="2100">
                <a:solidFill>
                  <a:schemeClr val="tx1">
                    <a:tint val="75000"/>
                  </a:schemeClr>
                </a:solidFill>
              </a:defRPr>
            </a:lvl3pPr>
            <a:lvl4pPr marL="1828480" indent="0" algn="l" rtl="0">
              <a:buNone/>
              <a:defRPr sz="1900">
                <a:solidFill>
                  <a:schemeClr val="tx1">
                    <a:tint val="75000"/>
                  </a:schemeClr>
                </a:solidFill>
              </a:defRPr>
            </a:lvl4pPr>
            <a:lvl5pPr marL="2437973" indent="0" algn="l" rtl="0">
              <a:buNone/>
              <a:defRPr sz="1900">
                <a:solidFill>
                  <a:schemeClr val="tx1">
                    <a:tint val="75000"/>
                  </a:schemeClr>
                </a:solidFill>
              </a:defRPr>
            </a:lvl5pPr>
            <a:lvl6pPr marL="3047467" indent="0" algn="l" rtl="0">
              <a:buNone/>
              <a:defRPr sz="1900">
                <a:solidFill>
                  <a:schemeClr val="tx1">
                    <a:tint val="75000"/>
                  </a:schemeClr>
                </a:solidFill>
              </a:defRPr>
            </a:lvl6pPr>
            <a:lvl7pPr marL="3656960" indent="0" algn="l" rtl="0">
              <a:buNone/>
              <a:defRPr sz="1900">
                <a:solidFill>
                  <a:schemeClr val="tx1">
                    <a:tint val="75000"/>
                  </a:schemeClr>
                </a:solidFill>
              </a:defRPr>
            </a:lvl7pPr>
            <a:lvl8pPr marL="4266453" indent="0" algn="l" rtl="0">
              <a:buNone/>
              <a:defRPr sz="1900">
                <a:solidFill>
                  <a:schemeClr val="tx1">
                    <a:tint val="75000"/>
                  </a:schemeClr>
                </a:solidFill>
              </a:defRPr>
            </a:lvl8pPr>
            <a:lvl9pPr marL="4875947" indent="0" algn="l" rtl="0">
              <a:buNone/>
              <a:defRPr sz="1900">
                <a:solidFill>
                  <a:schemeClr val="tx1">
                    <a:tint val="75000"/>
                  </a:schemeClr>
                </a:solidFill>
              </a:defRPr>
            </a:lvl9pPr>
          </a:lstStyle>
          <a:p>
            <a:pPr lvl="0" rtl="0"/>
            <a:r>
              <a:rPr lang="ru-RU"/>
              <a:t>Образец текста</a:t>
            </a:r>
          </a:p>
        </p:txBody>
      </p:sp>
    </p:spTree>
    <p:extLst>
      <p:ext uri="{BB962C8B-B14F-4D97-AF65-F5344CB8AC3E}">
        <p14:creationId xmlns:p14="http://schemas.microsoft.com/office/powerpoint/2010/main" val="41963402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типа объектов">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p>
            <a:pPr rtl="0"/>
            <a:r>
              <a:rPr lang="ru-RU"/>
              <a:t>Образец заголовка</a:t>
            </a:r>
            <a:endParaRPr lang="ru-RU" dirty="0"/>
          </a:p>
        </p:txBody>
      </p:sp>
      <p:sp>
        <p:nvSpPr>
          <p:cNvPr id="3" name="Объект 2"/>
          <p:cNvSpPr>
            <a:spLocks noGrp="1"/>
          </p:cNvSpPr>
          <p:nvPr>
            <p:ph sz="half" idx="1"/>
          </p:nvPr>
        </p:nvSpPr>
        <p:spPr>
          <a:xfrm>
            <a:off x="838200" y="1701800"/>
            <a:ext cx="3733800" cy="4470400"/>
          </a:xfrm>
        </p:spPr>
        <p:txBody>
          <a:bodyPr rtlCol="0">
            <a:normAutofit/>
          </a:bodyPr>
          <a:lstStyle>
            <a:lvl1pPr algn="l" rtl="0">
              <a:defRPr sz="2400"/>
            </a:lvl1pPr>
            <a:lvl2pPr algn="l" rtl="0">
              <a:defRPr sz="20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Объект 3"/>
          <p:cNvSpPr>
            <a:spLocks noGrp="1"/>
          </p:cNvSpPr>
          <p:nvPr>
            <p:ph sz="half" idx="2"/>
          </p:nvPr>
        </p:nvSpPr>
        <p:spPr>
          <a:xfrm>
            <a:off x="4724400" y="1701800"/>
            <a:ext cx="3733800" cy="4470400"/>
          </a:xfrm>
        </p:spPr>
        <p:txBody>
          <a:bodyPr rtlCol="0">
            <a:normAutofit/>
          </a:bodyPr>
          <a:lstStyle>
            <a:lvl1pPr algn="l" rtl="0">
              <a:defRPr sz="2400"/>
            </a:lvl1pPr>
            <a:lvl2pPr algn="l" rtl="0">
              <a:defRPr sz="20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5" name="Дата 4"/>
          <p:cNvSpPr>
            <a:spLocks noGrp="1"/>
          </p:cNvSpPr>
          <p:nvPr>
            <p:ph type="dt" sz="half" idx="10"/>
          </p:nvPr>
        </p:nvSpPr>
        <p:spPr/>
        <p:txBody>
          <a:bodyPr rtlCol="0"/>
          <a:lstStyle>
            <a:lvl1pPr>
              <a:defRPr/>
            </a:lvl1pPr>
          </a:lstStyle>
          <a:p>
            <a:fld id="{38ABFFF7-E2BC-4B90-8333-1B79B63513B3}" type="datetime1">
              <a:rPr lang="ru-RU" smtClean="0"/>
              <a:pPr/>
              <a:t>29.03.2022</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3489339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algn="l" rtl="0">
              <a:defRPr/>
            </a:lvl1pPr>
          </a:lstStyle>
          <a:p>
            <a:pPr rtl="0"/>
            <a:r>
              <a:rPr lang="ru-RU"/>
              <a:t>Образец заголовка</a:t>
            </a:r>
            <a:endParaRPr lang="ru-RU" dirty="0"/>
          </a:p>
        </p:txBody>
      </p:sp>
      <p:sp>
        <p:nvSpPr>
          <p:cNvPr id="3" name="Текст 2"/>
          <p:cNvSpPr>
            <a:spLocks noGrp="1"/>
          </p:cNvSpPr>
          <p:nvPr>
            <p:ph type="body" idx="1"/>
          </p:nvPr>
        </p:nvSpPr>
        <p:spPr>
          <a:xfrm>
            <a:off x="841249" y="1608836"/>
            <a:ext cx="3730752" cy="512064"/>
          </a:xfrm>
        </p:spPr>
        <p:txBody>
          <a:bodyPr rtlCol="0" anchor="b">
            <a:noAutofit/>
          </a:bodyPr>
          <a:lstStyle>
            <a:lvl1pPr marL="0" indent="0" algn="l" rtl="0">
              <a:spcBef>
                <a:spcPts val="0"/>
              </a:spcBef>
              <a:buNone/>
              <a:defRPr sz="2400" b="1"/>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a:t>Образец текста</a:t>
            </a:r>
          </a:p>
        </p:txBody>
      </p:sp>
      <p:sp>
        <p:nvSpPr>
          <p:cNvPr id="4" name="Объект 3"/>
          <p:cNvSpPr>
            <a:spLocks noGrp="1"/>
          </p:cNvSpPr>
          <p:nvPr>
            <p:ph sz="half" idx="2"/>
          </p:nvPr>
        </p:nvSpPr>
        <p:spPr>
          <a:xfrm>
            <a:off x="838200" y="2209800"/>
            <a:ext cx="3733800" cy="3962400"/>
          </a:xfrm>
        </p:spPr>
        <p:txBody>
          <a:bodyPr rtlCol="0">
            <a:normAutofit/>
          </a:bodyPr>
          <a:lstStyle>
            <a:lvl1pPr algn="l" rtl="0">
              <a:defRPr sz="2000"/>
            </a:lvl1pPr>
            <a:lvl2pPr algn="l" rtl="0">
              <a:defRPr sz="18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5" name="Текст 4"/>
          <p:cNvSpPr>
            <a:spLocks noGrp="1"/>
          </p:cNvSpPr>
          <p:nvPr>
            <p:ph type="body" sz="quarter" idx="3"/>
          </p:nvPr>
        </p:nvSpPr>
        <p:spPr>
          <a:xfrm>
            <a:off x="4727448" y="1608836"/>
            <a:ext cx="3730752" cy="512064"/>
          </a:xfrm>
        </p:spPr>
        <p:txBody>
          <a:bodyPr rtlCol="0" anchor="b">
            <a:noAutofit/>
          </a:bodyPr>
          <a:lstStyle>
            <a:lvl1pPr marL="0" indent="0" algn="l" rtl="0">
              <a:spcBef>
                <a:spcPts val="0"/>
              </a:spcBef>
              <a:buNone/>
              <a:defRPr sz="2400" b="1"/>
            </a:lvl1pPr>
            <a:lvl2pPr marL="609493" indent="0" algn="l" rtl="0">
              <a:buNone/>
              <a:defRPr sz="2700" b="1"/>
            </a:lvl2pPr>
            <a:lvl3pPr marL="1218987" indent="0" algn="l" rtl="0">
              <a:buNone/>
              <a:defRPr sz="2400" b="1"/>
            </a:lvl3pPr>
            <a:lvl4pPr marL="1828480" indent="0" algn="l" rtl="0">
              <a:buNone/>
              <a:defRPr sz="2100" b="1"/>
            </a:lvl4pPr>
            <a:lvl5pPr marL="2437973" indent="0" algn="l" rtl="0">
              <a:buNone/>
              <a:defRPr sz="2100" b="1"/>
            </a:lvl5pPr>
            <a:lvl6pPr marL="3047467" indent="0" algn="l" rtl="0">
              <a:buNone/>
              <a:defRPr sz="2100" b="1"/>
            </a:lvl6pPr>
            <a:lvl7pPr marL="3656960" indent="0" algn="l" rtl="0">
              <a:buNone/>
              <a:defRPr sz="2100" b="1"/>
            </a:lvl7pPr>
            <a:lvl8pPr marL="4266453" indent="0" algn="l" rtl="0">
              <a:buNone/>
              <a:defRPr sz="2100" b="1"/>
            </a:lvl8pPr>
            <a:lvl9pPr marL="4875947" indent="0" algn="l" rtl="0">
              <a:buNone/>
              <a:defRPr sz="2100" b="1"/>
            </a:lvl9pPr>
          </a:lstStyle>
          <a:p>
            <a:pPr lvl="0" rtl="0"/>
            <a:r>
              <a:rPr lang="ru-RU"/>
              <a:t>Образец текста</a:t>
            </a:r>
          </a:p>
        </p:txBody>
      </p:sp>
      <p:sp>
        <p:nvSpPr>
          <p:cNvPr id="6" name="Объект 5"/>
          <p:cNvSpPr>
            <a:spLocks noGrp="1"/>
          </p:cNvSpPr>
          <p:nvPr>
            <p:ph sz="quarter" idx="4"/>
          </p:nvPr>
        </p:nvSpPr>
        <p:spPr>
          <a:xfrm>
            <a:off x="4724400" y="2209800"/>
            <a:ext cx="3733800" cy="3962400"/>
          </a:xfrm>
        </p:spPr>
        <p:txBody>
          <a:bodyPr rtlCol="0">
            <a:normAutofit/>
          </a:bodyPr>
          <a:lstStyle>
            <a:lvl1pPr algn="l" rtl="0">
              <a:defRPr sz="2000"/>
            </a:lvl1pPr>
            <a:lvl2pPr algn="l" rtl="0">
              <a:defRPr sz="1800"/>
            </a:lvl2pPr>
            <a:lvl3pPr algn="l" rtl="0">
              <a:defRPr sz="1800"/>
            </a:lvl3pPr>
            <a:lvl4pPr algn="l" rtl="0">
              <a:defRPr sz="1800"/>
            </a:lvl4pPr>
            <a:lvl5pPr marL="2011328" algn="l" rtl="0">
              <a:defRPr sz="1800"/>
            </a:lvl5pPr>
            <a:lvl6pPr marL="2011328" algn="l" rtl="0">
              <a:defRPr sz="1800"/>
            </a:lvl6pPr>
            <a:lvl7pPr marL="2011328" algn="l" rtl="0">
              <a:defRPr sz="1800"/>
            </a:lvl7pPr>
            <a:lvl8pPr marL="2011328" algn="l" rtl="0">
              <a:defRPr sz="1800"/>
            </a:lvl8pPr>
            <a:lvl9pPr marL="2011328" algn="l" rtl="0">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7" name="Дата 6"/>
          <p:cNvSpPr>
            <a:spLocks noGrp="1"/>
          </p:cNvSpPr>
          <p:nvPr>
            <p:ph type="dt" sz="half" idx="10"/>
          </p:nvPr>
        </p:nvSpPr>
        <p:spPr/>
        <p:txBody>
          <a:bodyPr rtlCol="0"/>
          <a:lstStyle>
            <a:lvl1pPr>
              <a:defRPr/>
            </a:lvl1pPr>
          </a:lstStyle>
          <a:p>
            <a:pPr rtl="0"/>
            <a:fld id="{963059E1-7810-4134-BA30-CD168ACA1ED0}" type="datetime1">
              <a:rPr lang="ru-RU" smtClean="0"/>
              <a:pPr rtl="0"/>
              <a:t>29.03.2022</a:t>
            </a:fld>
            <a:endParaRPr lang="ru-RU" dirty="0"/>
          </a:p>
        </p:txBody>
      </p:sp>
      <p:sp>
        <p:nvSpPr>
          <p:cNvPr id="8" name="Нижний колонтитул 7"/>
          <p:cNvSpPr>
            <a:spLocks noGrp="1"/>
          </p:cNvSpPr>
          <p:nvPr>
            <p:ph type="ftr" sz="quarter" idx="11"/>
          </p:nvPr>
        </p:nvSpPr>
        <p:spPr/>
        <p:txBody>
          <a:bodyPr rtlCol="0"/>
          <a:lstStyle/>
          <a:p>
            <a:pPr rtl="0"/>
            <a:endParaRPr lang="ru-RU" dirty="0"/>
          </a:p>
        </p:txBody>
      </p:sp>
      <p:sp>
        <p:nvSpPr>
          <p:cNvPr id="9" name="Номер слайда 8"/>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35528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lstStyle>
            <a:lvl1pPr rtl="0">
              <a:defRPr/>
            </a:lvl1pPr>
          </a:lstStyle>
          <a:p>
            <a:pPr rtl="0"/>
            <a:r>
              <a:rPr lang="ru-RU"/>
              <a:t>Образец заголовка</a:t>
            </a:r>
            <a:endParaRPr lang="ru-RU" dirty="0"/>
          </a:p>
        </p:txBody>
      </p:sp>
      <p:sp>
        <p:nvSpPr>
          <p:cNvPr id="3" name="Дата 2"/>
          <p:cNvSpPr>
            <a:spLocks noGrp="1"/>
          </p:cNvSpPr>
          <p:nvPr>
            <p:ph type="dt" sz="half" idx="10"/>
          </p:nvPr>
        </p:nvSpPr>
        <p:spPr/>
        <p:txBody>
          <a:bodyPr rtlCol="0"/>
          <a:lstStyle>
            <a:lvl1pPr>
              <a:defRPr/>
            </a:lvl1pPr>
          </a:lstStyle>
          <a:p>
            <a:pPr rtl="0"/>
            <a:fld id="{BC8DD942-3932-490C-965E-CE019573200E}" type="datetime1">
              <a:rPr lang="ru-RU" smtClean="0"/>
              <a:pPr rtl="0"/>
              <a:t>29.03.2022</a:t>
            </a:fld>
            <a:endParaRPr lang="ru-RU" dirty="0"/>
          </a:p>
        </p:txBody>
      </p:sp>
      <p:sp>
        <p:nvSpPr>
          <p:cNvPr id="4" name="Нижний колонтитул 3"/>
          <p:cNvSpPr>
            <a:spLocks noGrp="1"/>
          </p:cNvSpPr>
          <p:nvPr>
            <p:ph type="ftr" sz="quarter" idx="11"/>
          </p:nvPr>
        </p:nvSpPr>
        <p:spPr/>
        <p:txBody>
          <a:bodyPr rtlCol="0"/>
          <a:lstStyle/>
          <a:p>
            <a:pPr rtl="0"/>
            <a:endParaRPr lang="ru-RU" dirty="0"/>
          </a:p>
        </p:txBody>
      </p:sp>
      <p:sp>
        <p:nvSpPr>
          <p:cNvPr id="5" name="Номер слайда 4"/>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351676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rtlCol="0"/>
          <a:lstStyle>
            <a:lvl1pPr>
              <a:defRPr/>
            </a:lvl1pPr>
          </a:lstStyle>
          <a:p>
            <a:pPr rtl="0"/>
            <a:fld id="{BF23EE73-29DE-4D32-853F-71E261A37FAC}" type="datetime1">
              <a:rPr lang="ru-RU" smtClean="0"/>
              <a:pPr rtl="0"/>
              <a:t>29.03.2022</a:t>
            </a:fld>
            <a:endParaRPr lang="ru-RU" dirty="0"/>
          </a:p>
        </p:txBody>
      </p:sp>
      <p:sp>
        <p:nvSpPr>
          <p:cNvPr id="3" name="Нижний колонтитул 2"/>
          <p:cNvSpPr>
            <a:spLocks noGrp="1"/>
          </p:cNvSpPr>
          <p:nvPr>
            <p:ph type="ftr" sz="quarter" idx="11"/>
          </p:nvPr>
        </p:nvSpPr>
        <p:spPr/>
        <p:txBody>
          <a:bodyPr rtlCol="0"/>
          <a:lstStyle/>
          <a:p>
            <a:pPr rtl="0"/>
            <a:endParaRPr lang="ru-RU" dirty="0"/>
          </a:p>
        </p:txBody>
      </p:sp>
      <p:sp>
        <p:nvSpPr>
          <p:cNvPr id="4" name="Номер слайда 3"/>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206873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2971800" y="0"/>
            <a:ext cx="59436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ru-RU" dirty="0"/>
          </a:p>
        </p:txBody>
      </p:sp>
      <p:sp>
        <p:nvSpPr>
          <p:cNvPr id="2" name="Заголовок 1"/>
          <p:cNvSpPr>
            <a:spLocks noGrp="1"/>
          </p:cNvSpPr>
          <p:nvPr>
            <p:ph type="title"/>
          </p:nvPr>
        </p:nvSpPr>
        <p:spPr>
          <a:xfrm>
            <a:off x="228601" y="1701800"/>
            <a:ext cx="2514600" cy="2844800"/>
          </a:xfrm>
        </p:spPr>
        <p:txBody>
          <a:bodyPr rtlCol="0" anchor="b">
            <a:normAutofit/>
          </a:bodyPr>
          <a:lstStyle>
            <a:lvl1pPr algn="l" rtl="0">
              <a:defRPr sz="2000" b="1"/>
            </a:lvl1pPr>
          </a:lstStyle>
          <a:p>
            <a:pPr rtl="0"/>
            <a:r>
              <a:rPr lang="ru-RU"/>
              <a:t>Образец заголовка</a:t>
            </a:r>
            <a:endParaRPr lang="ru-RU" dirty="0"/>
          </a:p>
        </p:txBody>
      </p:sp>
      <p:sp>
        <p:nvSpPr>
          <p:cNvPr id="3" name="Объект 2"/>
          <p:cNvSpPr>
            <a:spLocks noGrp="1"/>
          </p:cNvSpPr>
          <p:nvPr>
            <p:ph idx="1"/>
          </p:nvPr>
        </p:nvSpPr>
        <p:spPr>
          <a:xfrm>
            <a:off x="3352800" y="482600"/>
            <a:ext cx="5105400" cy="5892800"/>
          </a:xfrm>
        </p:spPr>
        <p:txBody>
          <a:bodyPr rtlCol="0">
            <a:normAutofit/>
          </a:bodyPr>
          <a:lstStyle>
            <a:lvl1pPr algn="l" rtl="0">
              <a:defRPr sz="2400"/>
            </a:lvl1pPr>
            <a:lvl2pPr algn="l" rtl="0">
              <a:defRPr sz="2000"/>
            </a:lvl2pPr>
            <a:lvl3pPr algn="l" rtl="0">
              <a:defRPr sz="1800"/>
            </a:lvl3pPr>
            <a:lvl4pPr algn="l" rtl="0">
              <a:defRPr sz="1800"/>
            </a:lvl4pPr>
            <a:lvl5pPr algn="l" rtl="0">
              <a:defRPr sz="1800"/>
            </a:lvl5pPr>
            <a:lvl6pPr algn="l" rtl="0">
              <a:defRPr sz="1800"/>
            </a:lvl6pPr>
            <a:lvl7pPr algn="l" rtl="0">
              <a:defRPr sz="1800"/>
            </a:lvl7pPr>
            <a:lvl8pPr algn="l" rtl="0">
              <a:defRPr sz="1800"/>
            </a:lvl8pPr>
            <a:lvl9pPr algn="l" rtl="0">
              <a:defRPr sz="1800"/>
            </a:lvl9pPr>
          </a:lstStyle>
          <a:p>
            <a:pPr lvl="0" rtl="0"/>
            <a:r>
              <a:rPr lang="ru-RU"/>
              <a:t>Образец текста</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endParaRPr lang="ru-RU" dirty="0"/>
          </a:p>
        </p:txBody>
      </p:sp>
      <p:sp>
        <p:nvSpPr>
          <p:cNvPr id="4" name="Текст 3"/>
          <p:cNvSpPr>
            <a:spLocks noGrp="1"/>
          </p:cNvSpPr>
          <p:nvPr>
            <p:ph type="body" sz="half" idx="2"/>
          </p:nvPr>
        </p:nvSpPr>
        <p:spPr>
          <a:xfrm>
            <a:off x="228601" y="4648200"/>
            <a:ext cx="2514600" cy="1727200"/>
          </a:xfrm>
        </p:spPr>
        <p:txBody>
          <a:bodyPr rtlCol="0">
            <a:normAutofit/>
          </a:bodyPr>
          <a:lstStyle>
            <a:lvl1pPr marL="0" indent="0" algn="l" rtl="0">
              <a:spcBef>
                <a:spcPts val="1200"/>
              </a:spcBef>
              <a:buNone/>
              <a:defRPr sz="1600"/>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a:t>Образец текста</a:t>
            </a:r>
          </a:p>
        </p:txBody>
      </p:sp>
      <p:sp>
        <p:nvSpPr>
          <p:cNvPr id="5" name="Дата 4"/>
          <p:cNvSpPr>
            <a:spLocks noGrp="1"/>
          </p:cNvSpPr>
          <p:nvPr>
            <p:ph type="dt" sz="half" idx="10"/>
          </p:nvPr>
        </p:nvSpPr>
        <p:spPr/>
        <p:txBody>
          <a:bodyPr rtlCol="0"/>
          <a:lstStyle>
            <a:lvl1pPr>
              <a:defRPr/>
            </a:lvl1pPr>
          </a:lstStyle>
          <a:p>
            <a:pPr rtl="0"/>
            <a:fld id="{7C3AA2DE-E044-4C5E-88E8-826FD672C224}" type="datetime1">
              <a:rPr lang="ru-RU" smtClean="0"/>
              <a:pPr rtl="0"/>
              <a:t>29.03.2022</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196807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1562100" y="0"/>
            <a:ext cx="6019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ru-RU" dirty="0"/>
          </a:p>
        </p:txBody>
      </p:sp>
      <p:sp>
        <p:nvSpPr>
          <p:cNvPr id="2" name="Заголовок 1"/>
          <p:cNvSpPr>
            <a:spLocks noGrp="1"/>
          </p:cNvSpPr>
          <p:nvPr>
            <p:ph type="title"/>
          </p:nvPr>
        </p:nvSpPr>
        <p:spPr>
          <a:xfrm>
            <a:off x="1828800" y="4800600"/>
            <a:ext cx="5486400" cy="762000"/>
          </a:xfrm>
        </p:spPr>
        <p:txBody>
          <a:bodyPr rtlCol="0" anchor="b">
            <a:normAutofit/>
          </a:bodyPr>
          <a:lstStyle>
            <a:lvl1pPr algn="l" rtl="0">
              <a:defRPr sz="2000" b="1"/>
            </a:lvl1pPr>
          </a:lstStyle>
          <a:p>
            <a:pPr rtl="0"/>
            <a:r>
              <a:rPr lang="ru-RU"/>
              <a:t>Образец заголовка</a:t>
            </a:r>
            <a:endParaRPr lang="ru-RU" dirty="0"/>
          </a:p>
        </p:txBody>
      </p:sp>
      <p:sp>
        <p:nvSpPr>
          <p:cNvPr id="3" name="Рисунок 2"/>
          <p:cNvSpPr>
            <a:spLocks noGrp="1"/>
          </p:cNvSpPr>
          <p:nvPr>
            <p:ph type="pic" idx="1"/>
          </p:nvPr>
        </p:nvSpPr>
        <p:spPr>
          <a:xfrm>
            <a:off x="1828800" y="279402"/>
            <a:ext cx="5486400" cy="4448175"/>
          </a:xfrm>
        </p:spPr>
        <p:txBody>
          <a:bodyPr rtlCol="0">
            <a:normAutofit/>
          </a:bodyPr>
          <a:lstStyle>
            <a:lvl1pPr marL="0" indent="0" algn="l" rtl="0">
              <a:buNone/>
              <a:defRPr sz="2800"/>
            </a:lvl1pPr>
            <a:lvl2pPr marL="609493" indent="0" algn="l" rtl="0">
              <a:buNone/>
              <a:defRPr sz="3700"/>
            </a:lvl2pPr>
            <a:lvl3pPr marL="1218987" indent="0" algn="l" rtl="0">
              <a:buNone/>
              <a:defRPr sz="3200"/>
            </a:lvl3pPr>
            <a:lvl4pPr marL="1828480" indent="0" algn="l" rtl="0">
              <a:buNone/>
              <a:defRPr sz="2700"/>
            </a:lvl4pPr>
            <a:lvl5pPr marL="2437973" indent="0" algn="l" rtl="0">
              <a:buNone/>
              <a:defRPr sz="2700"/>
            </a:lvl5pPr>
            <a:lvl6pPr marL="3047467" indent="0" algn="l" rtl="0">
              <a:buNone/>
              <a:defRPr sz="2700"/>
            </a:lvl6pPr>
            <a:lvl7pPr marL="3656960" indent="0" algn="l" rtl="0">
              <a:buNone/>
              <a:defRPr sz="2700"/>
            </a:lvl7pPr>
            <a:lvl8pPr marL="4266453" indent="0" algn="l" rtl="0">
              <a:buNone/>
              <a:defRPr sz="2700"/>
            </a:lvl8pPr>
            <a:lvl9pPr marL="4875947" indent="0" algn="l" rtl="0">
              <a:buNone/>
              <a:defRPr sz="2700"/>
            </a:lvl9pPr>
          </a:lstStyle>
          <a:p>
            <a:pPr rtl="0"/>
            <a:r>
              <a:rPr lang="ru-RU"/>
              <a:t>Вставка рисунка</a:t>
            </a:r>
            <a:endParaRPr lang="ru-RU" dirty="0"/>
          </a:p>
        </p:txBody>
      </p:sp>
      <p:sp>
        <p:nvSpPr>
          <p:cNvPr id="4" name="Текст 3"/>
          <p:cNvSpPr>
            <a:spLocks noGrp="1"/>
          </p:cNvSpPr>
          <p:nvPr>
            <p:ph type="body" sz="half" idx="2"/>
          </p:nvPr>
        </p:nvSpPr>
        <p:spPr>
          <a:xfrm>
            <a:off x="1828800" y="5562600"/>
            <a:ext cx="5486400" cy="812800"/>
          </a:xfrm>
        </p:spPr>
        <p:txBody>
          <a:bodyPr rtlCol="0">
            <a:normAutofit/>
          </a:bodyPr>
          <a:lstStyle>
            <a:lvl1pPr marL="0" indent="0" algn="l" rtl="0">
              <a:spcBef>
                <a:spcPts val="0"/>
              </a:spcBef>
              <a:buNone/>
              <a:defRPr sz="1600"/>
            </a:lvl1pPr>
            <a:lvl2pPr marL="609493" indent="0" algn="l" rtl="0">
              <a:buNone/>
              <a:defRPr sz="1600"/>
            </a:lvl2pPr>
            <a:lvl3pPr marL="1218987" indent="0" algn="l" rtl="0">
              <a:buNone/>
              <a:defRPr sz="1300"/>
            </a:lvl3pPr>
            <a:lvl4pPr marL="1828480" indent="0" algn="l" rtl="0">
              <a:buNone/>
              <a:defRPr sz="1200"/>
            </a:lvl4pPr>
            <a:lvl5pPr marL="2437973" indent="0" algn="l" rtl="0">
              <a:buNone/>
              <a:defRPr sz="1200"/>
            </a:lvl5pPr>
            <a:lvl6pPr marL="3047467" indent="0" algn="l" rtl="0">
              <a:buNone/>
              <a:defRPr sz="1200"/>
            </a:lvl6pPr>
            <a:lvl7pPr marL="3656960" indent="0" algn="l" rtl="0">
              <a:buNone/>
              <a:defRPr sz="1200"/>
            </a:lvl7pPr>
            <a:lvl8pPr marL="4266453" indent="0" algn="l" rtl="0">
              <a:buNone/>
              <a:defRPr sz="1200"/>
            </a:lvl8pPr>
            <a:lvl9pPr marL="4875947" indent="0" algn="l" rtl="0">
              <a:buNone/>
              <a:defRPr sz="1200"/>
            </a:lvl9pPr>
          </a:lstStyle>
          <a:p>
            <a:pPr lvl="0" rtl="0"/>
            <a:r>
              <a:rPr lang="ru-RU"/>
              <a:t>Образец текста</a:t>
            </a:r>
          </a:p>
        </p:txBody>
      </p:sp>
      <p:sp>
        <p:nvSpPr>
          <p:cNvPr id="5" name="Дата 4"/>
          <p:cNvSpPr>
            <a:spLocks noGrp="1"/>
          </p:cNvSpPr>
          <p:nvPr>
            <p:ph type="dt" sz="half" idx="10"/>
          </p:nvPr>
        </p:nvSpPr>
        <p:spPr/>
        <p:txBody>
          <a:bodyPr rtlCol="0"/>
          <a:lstStyle>
            <a:lvl1pPr>
              <a:defRPr/>
            </a:lvl1pPr>
          </a:lstStyle>
          <a:p>
            <a:pPr rtl="0"/>
            <a:fld id="{5689F6FF-325E-4839-A110-B16E8C0199BE}" type="datetime1">
              <a:rPr lang="ru-RU" smtClean="0"/>
              <a:pPr rtl="0"/>
              <a:t>29.03.2022</a:t>
            </a:fld>
            <a:endParaRPr lang="ru-RU" dirty="0"/>
          </a:p>
        </p:txBody>
      </p:sp>
      <p:sp>
        <p:nvSpPr>
          <p:cNvPr id="6" name="Нижний колонтитул 5"/>
          <p:cNvSpPr>
            <a:spLocks noGrp="1"/>
          </p:cNvSpPr>
          <p:nvPr>
            <p:ph type="ftr" sz="quarter" idx="11"/>
          </p:nvPr>
        </p:nvSpPr>
        <p:spPr/>
        <p:txBody>
          <a:bodyPr rtlCol="0"/>
          <a:lstStyle/>
          <a:p>
            <a:pPr rtl="0"/>
            <a:endParaRPr lang="ru-RU" dirty="0"/>
          </a:p>
        </p:txBody>
      </p:sp>
      <p:sp>
        <p:nvSpPr>
          <p:cNvPr id="7" name="Номер слайда 6"/>
          <p:cNvSpPr>
            <a:spLocks noGrp="1"/>
          </p:cNvSpPr>
          <p:nvPr>
            <p:ph type="sldNum" sz="quarter" idx="12"/>
          </p:nvPr>
        </p:nvSpPr>
        <p:spPr/>
        <p:txBody>
          <a:bodyPr rtlCol="0"/>
          <a:lstStyle/>
          <a:p>
            <a:fld id="{B19B0651-EE4F-4900-A07F-96A6BFA9D0F0}" type="slidenum">
              <a:rPr lang="ru-RU" smtClean="0"/>
              <a:pPr/>
              <a:t>‹#›</a:t>
            </a:fld>
            <a:endParaRPr lang="ru-RU"/>
          </a:p>
        </p:txBody>
      </p:sp>
    </p:spTree>
    <p:extLst>
      <p:ext uri="{BB962C8B-B14F-4D97-AF65-F5344CB8AC3E}">
        <p14:creationId xmlns:p14="http://schemas.microsoft.com/office/powerpoint/2010/main" val="122133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9" name="Прямоугольник 8"/>
          <p:cNvSpPr/>
          <p:nvPr/>
        </p:nvSpPr>
        <p:spPr>
          <a:xfrm>
            <a:off x="228600" y="0"/>
            <a:ext cx="8686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ru-RU" dirty="0"/>
          </a:p>
        </p:txBody>
      </p:sp>
      <p:sp>
        <p:nvSpPr>
          <p:cNvPr id="2" name="Заполнитель заголовка 1"/>
          <p:cNvSpPr>
            <a:spLocks noGrp="1"/>
          </p:cNvSpPr>
          <p:nvPr>
            <p:ph type="title"/>
          </p:nvPr>
        </p:nvSpPr>
        <p:spPr>
          <a:xfrm>
            <a:off x="838200" y="76200"/>
            <a:ext cx="7620000" cy="1397000"/>
          </a:xfrm>
          <a:prstGeom prst="rect">
            <a:avLst/>
          </a:prstGeom>
        </p:spPr>
        <p:txBody>
          <a:bodyPr vert="horz" lIns="121899" tIns="60949" rIns="121899" bIns="60949" rtlCol="0" anchor="b">
            <a:normAutofit/>
          </a:bodyPr>
          <a:lstStyle/>
          <a:p>
            <a:pPr rtl="0"/>
            <a:r>
              <a:rPr lang="ru-RU" dirty="0"/>
              <a:t>Образец заголовка</a:t>
            </a:r>
          </a:p>
        </p:txBody>
      </p:sp>
      <p:sp>
        <p:nvSpPr>
          <p:cNvPr id="3" name="Замещающий текст 2"/>
          <p:cNvSpPr>
            <a:spLocks noGrp="1"/>
          </p:cNvSpPr>
          <p:nvPr>
            <p:ph type="body" idx="1"/>
          </p:nvPr>
        </p:nvSpPr>
        <p:spPr>
          <a:xfrm>
            <a:off x="838200" y="1701800"/>
            <a:ext cx="7620000" cy="4470400"/>
          </a:xfrm>
          <a:prstGeom prst="rect">
            <a:avLst/>
          </a:prstGeom>
        </p:spPr>
        <p:txBody>
          <a:bodyPr vert="horz" lIns="121899" tIns="60949" rIns="121899" bIns="60949" rtlCol="0">
            <a:normAutofit/>
          </a:bodyPr>
          <a:lstStyle/>
          <a:p>
            <a:pPr lvl="0" rtl="0"/>
            <a:r>
              <a:rPr lang="ru-RU" dirty="0"/>
              <a:t>Образец текста</a:t>
            </a:r>
          </a:p>
          <a:p>
            <a:pPr lvl="1" rtl="0"/>
            <a:r>
              <a:rPr lang="ru-RU" dirty="0"/>
              <a:t>Второй уровень</a:t>
            </a:r>
          </a:p>
          <a:p>
            <a:pPr lvl="2" rtl="0"/>
            <a:r>
              <a:rPr lang="ru-RU" dirty="0"/>
              <a:t>Третий уровень</a:t>
            </a:r>
          </a:p>
          <a:p>
            <a:pPr lvl="3" rtl="0"/>
            <a:r>
              <a:rPr lang="ru-RU" dirty="0"/>
              <a:t>Четвертый уровень</a:t>
            </a:r>
          </a:p>
          <a:p>
            <a:pPr lvl="4" rtl="0"/>
            <a:r>
              <a:rPr lang="ru-RU" dirty="0"/>
              <a:t>Пятый уровень</a:t>
            </a:r>
          </a:p>
        </p:txBody>
      </p:sp>
      <p:sp>
        <p:nvSpPr>
          <p:cNvPr id="4" name="Дата 3"/>
          <p:cNvSpPr>
            <a:spLocks noGrp="1"/>
          </p:cNvSpPr>
          <p:nvPr>
            <p:ph type="dt" sz="half" idx="2"/>
          </p:nvPr>
        </p:nvSpPr>
        <p:spPr>
          <a:xfrm>
            <a:off x="838200" y="6400802"/>
            <a:ext cx="2057400" cy="320675"/>
          </a:xfrm>
          <a:prstGeom prst="rect">
            <a:avLst/>
          </a:prstGeom>
        </p:spPr>
        <p:txBody>
          <a:bodyPr vert="horz" lIns="121899" tIns="60949" rIns="121899" bIns="60949" rtlCol="0" anchor="b"/>
          <a:lstStyle>
            <a:lvl1pPr algn="l" rtl="0">
              <a:defRPr sz="1200">
                <a:solidFill>
                  <a:schemeClr val="tx2">
                    <a:lumMod val="50000"/>
                    <a:lumOff val="50000"/>
                  </a:schemeClr>
                </a:solidFill>
              </a:defRPr>
            </a:lvl1pPr>
          </a:lstStyle>
          <a:p>
            <a:fld id="{38ABFFF7-E2BC-4B90-8333-1B79B63513B3}" type="datetime1">
              <a:rPr lang="ru-RU" smtClean="0"/>
              <a:pPr/>
              <a:t>29.03.2022</a:t>
            </a:fld>
            <a:endParaRPr lang="ru-RU" dirty="0"/>
          </a:p>
        </p:txBody>
      </p:sp>
      <p:sp>
        <p:nvSpPr>
          <p:cNvPr id="5" name="Нижний колонтитул 4"/>
          <p:cNvSpPr>
            <a:spLocks noGrp="1"/>
          </p:cNvSpPr>
          <p:nvPr>
            <p:ph type="ftr" sz="quarter" idx="3"/>
          </p:nvPr>
        </p:nvSpPr>
        <p:spPr>
          <a:xfrm>
            <a:off x="2931645" y="6400802"/>
            <a:ext cx="4663440" cy="320675"/>
          </a:xfrm>
          <a:prstGeom prst="rect">
            <a:avLst/>
          </a:prstGeom>
        </p:spPr>
        <p:txBody>
          <a:bodyPr vert="horz" lIns="121899" tIns="60949" rIns="121899" bIns="60949" rtlCol="0" anchor="b"/>
          <a:lstStyle>
            <a:lvl1pPr algn="ctr" rtl="0">
              <a:defRPr sz="1200">
                <a:solidFill>
                  <a:schemeClr val="tx2">
                    <a:lumMod val="50000"/>
                    <a:lumOff val="50000"/>
                  </a:schemeClr>
                </a:solidFill>
              </a:defRPr>
            </a:lvl1pPr>
          </a:lstStyle>
          <a:p>
            <a:pPr rtl="0"/>
            <a:endParaRPr lang="ru-RU" dirty="0"/>
          </a:p>
        </p:txBody>
      </p:sp>
      <p:sp>
        <p:nvSpPr>
          <p:cNvPr id="6" name="Номер слайда 5"/>
          <p:cNvSpPr>
            <a:spLocks noGrp="1"/>
          </p:cNvSpPr>
          <p:nvPr>
            <p:ph type="sldNum" sz="quarter" idx="4"/>
          </p:nvPr>
        </p:nvSpPr>
        <p:spPr>
          <a:xfrm>
            <a:off x="7627346" y="6400802"/>
            <a:ext cx="830855" cy="320675"/>
          </a:xfrm>
          <a:prstGeom prst="rect">
            <a:avLst/>
          </a:prstGeom>
        </p:spPr>
        <p:txBody>
          <a:bodyPr vert="horz" lIns="121899" tIns="60949" rIns="121899" bIns="60949" rtlCol="0" anchor="b"/>
          <a:lstStyle>
            <a:lvl1pPr algn="r" rtl="0">
              <a:defRPr sz="1200">
                <a:solidFill>
                  <a:schemeClr val="tx2">
                    <a:lumMod val="50000"/>
                    <a:lumOff val="50000"/>
                  </a:schemeClr>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val="1544047913"/>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8987" rtl="0" eaLnBrk="1" latinLnBrk="0" hangingPunct="1">
        <a:lnSpc>
          <a:spcPct val="85000"/>
        </a:lnSpc>
        <a:spcBef>
          <a:spcPct val="0"/>
        </a:spcBef>
        <a:buNone/>
        <a:tabLst/>
        <a:defRPr sz="4400" kern="1200" cap="none" baseline="0">
          <a:solidFill>
            <a:schemeClr val="tx1"/>
          </a:solidFill>
          <a:latin typeface="+mj-lt"/>
          <a:ea typeface="+mj-ea"/>
          <a:cs typeface="+mj-cs"/>
        </a:defRPr>
      </a:lvl1pPr>
    </p:titleStyle>
    <p:bodyStyle>
      <a:lvl1pPr marL="304747" indent="-304747" algn="l" defTabSz="1218987" rtl="0" eaLnBrk="1" latinLnBrk="0" hangingPunct="1">
        <a:lnSpc>
          <a:spcPct val="95000"/>
        </a:lnSpc>
        <a:spcBef>
          <a:spcPts val="1866"/>
        </a:spcBef>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6pPr>
      <a:lvl7pPr marL="286461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7pPr>
      <a:lvl8pPr marL="3291264"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8pPr>
      <a:lvl9pPr marL="3778859" indent="-304747" algn="l" defTabSz="1218987" rtl="0" eaLnBrk="1" latinLnBrk="0" hangingPunct="1">
        <a:lnSpc>
          <a:spcPct val="95000"/>
        </a:lnSpc>
        <a:spcBef>
          <a:spcPts val="1066"/>
        </a:spcBef>
        <a:buSzPct val="90000"/>
        <a:buFont typeface="Century Gothic" pitchFamily="34" charset="0"/>
        <a:buChar char="–"/>
        <a:defRPr sz="1800" kern="120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8.gif"/><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03848" y="1268760"/>
            <a:ext cx="5257800" cy="2376539"/>
          </a:xfrm>
        </p:spPr>
        <p:txBody>
          <a:bodyPr/>
          <a:lstStyle/>
          <a:p>
            <a:r>
              <a:rPr lang="ru-RU" dirty="0"/>
              <a:t>Урок физики </a:t>
            </a:r>
            <a:br>
              <a:rPr lang="ru-RU" dirty="0"/>
            </a:br>
            <a:r>
              <a:rPr lang="ru-RU" dirty="0"/>
              <a:t>7 класс</a:t>
            </a:r>
          </a:p>
        </p:txBody>
      </p:sp>
      <p:sp>
        <p:nvSpPr>
          <p:cNvPr id="3" name="Подзаголовок 2"/>
          <p:cNvSpPr>
            <a:spLocks noGrp="1"/>
          </p:cNvSpPr>
          <p:nvPr>
            <p:ph type="subTitle" idx="1"/>
          </p:nvPr>
        </p:nvSpPr>
        <p:spPr/>
        <p:txBody>
          <a:bodyPr>
            <a:normAutofit fontScale="85000" lnSpcReduction="10000"/>
          </a:bodyPr>
          <a:lstStyle/>
          <a:p>
            <a:r>
              <a:rPr lang="ru-RU" dirty="0"/>
              <a:t>Тимирзянова Ольга Эдуардовна </a:t>
            </a:r>
          </a:p>
          <a:p>
            <a:r>
              <a:rPr lang="ru-RU" dirty="0"/>
              <a:t>учитель физики </a:t>
            </a:r>
          </a:p>
          <a:p>
            <a:r>
              <a:rPr lang="ru-RU" dirty="0"/>
              <a:t>МБОУ «Можгинская СОШ»</a:t>
            </a:r>
          </a:p>
        </p:txBody>
      </p:sp>
    </p:spTree>
    <p:extLst>
      <p:ext uri="{BB962C8B-B14F-4D97-AF65-F5344CB8AC3E}">
        <p14:creationId xmlns:p14="http://schemas.microsoft.com/office/powerpoint/2010/main" val="865307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a:xfrm>
            <a:off x="838200" y="4437112"/>
            <a:ext cx="7694240" cy="1735088"/>
          </a:xfrm>
        </p:spPr>
        <p:txBody>
          <a:bodyPr/>
          <a:lstStyle/>
          <a:p>
            <a:endParaRPr lang="ru-RU" dirty="0"/>
          </a:p>
        </p:txBody>
      </p:sp>
      <p:pic>
        <p:nvPicPr>
          <p:cNvPr id="5" name="Объект 4" descr="https://urok.1sept.ru/articles/634460/img1.gif"/>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714348" y="642918"/>
            <a:ext cx="7776863" cy="5455508"/>
          </a:xfrm>
          <a:prstGeom prst="rect">
            <a:avLst/>
          </a:prstGeom>
          <a:noFill/>
          <a:ln>
            <a:noFill/>
          </a:ln>
        </p:spPr>
      </p:pic>
    </p:spTree>
    <p:extLst>
      <p:ext uri="{BB962C8B-B14F-4D97-AF65-F5344CB8AC3E}">
        <p14:creationId xmlns:p14="http://schemas.microsoft.com/office/powerpoint/2010/main" val="32242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Содержимое 8"/>
          <p:cNvGraphicFramePr>
            <a:graphicFrameLocks noGrp="1"/>
          </p:cNvGraphicFramePr>
          <p:nvPr>
            <p:ph idx="1"/>
            <p:extLst>
              <p:ext uri="{D42A27DB-BD31-4B8C-83A1-F6EECF244321}">
                <p14:modId xmlns:p14="http://schemas.microsoft.com/office/powerpoint/2010/main" val="1149005949"/>
              </p:ext>
            </p:extLst>
          </p:nvPr>
        </p:nvGraphicFramePr>
        <p:xfrm>
          <a:off x="357158" y="620688"/>
          <a:ext cx="5727010" cy="5583236"/>
        </p:xfrm>
        <a:graphic>
          <a:graphicData uri="http://schemas.openxmlformats.org/drawingml/2006/table">
            <a:tbl>
              <a:tblPr firstRow="1" bandRow="1">
                <a:tableStyleId>{5940675A-B579-460E-94D1-54222C63F5DA}</a:tableStyleId>
              </a:tblPr>
              <a:tblGrid>
                <a:gridCol w="5727010">
                  <a:extLst>
                    <a:ext uri="{9D8B030D-6E8A-4147-A177-3AD203B41FA5}">
                      <a16:colId xmlns:a16="http://schemas.microsoft.com/office/drawing/2014/main" val="20000"/>
                    </a:ext>
                  </a:extLst>
                </a:gridCol>
              </a:tblGrid>
              <a:tr h="823823">
                <a:tc>
                  <a:txBody>
                    <a:bodyPr/>
                    <a:lstStyle/>
                    <a:p>
                      <a:pPr marL="457200" algn="ctr">
                        <a:lnSpc>
                          <a:spcPct val="107000"/>
                        </a:lnSpc>
                        <a:spcAft>
                          <a:spcPts val="0"/>
                        </a:spcAft>
                      </a:pPr>
                      <a:r>
                        <a:rPr lang="ru-RU" sz="2000" b="1" dirty="0"/>
                        <a:t>Точка опоры</a:t>
                      </a:r>
                      <a:endParaRPr lang="ru-RU" sz="1800" b="1" dirty="0">
                        <a:latin typeface="Calibri"/>
                        <a:ea typeface="Calibri"/>
                        <a:cs typeface="Times New Roman"/>
                      </a:endParaRPr>
                    </a:p>
                  </a:txBody>
                  <a:tcPr marL="68580" marR="68580" marT="0" marB="0" anchor="ctr"/>
                </a:tc>
                <a:extLst>
                  <a:ext uri="{0D108BD9-81ED-4DB2-BD59-A6C34878D82A}">
                    <a16:rowId xmlns:a16="http://schemas.microsoft.com/office/drawing/2014/main" val="10000"/>
                  </a:ext>
                </a:extLst>
              </a:tr>
              <a:tr h="823823">
                <a:tc>
                  <a:txBody>
                    <a:bodyPr/>
                    <a:lstStyle/>
                    <a:p>
                      <a:pPr marL="457200" algn="ctr">
                        <a:lnSpc>
                          <a:spcPct val="107000"/>
                        </a:lnSpc>
                        <a:spcAft>
                          <a:spcPts val="0"/>
                        </a:spcAft>
                      </a:pPr>
                      <a:r>
                        <a:rPr lang="ru-RU" sz="2000" b="1"/>
                        <a:t>Рычаг</a:t>
                      </a:r>
                      <a:endParaRPr lang="ru-RU" sz="1800" b="1">
                        <a:latin typeface="Calibri"/>
                        <a:ea typeface="Calibri"/>
                        <a:cs typeface="Times New Roman"/>
                      </a:endParaRPr>
                    </a:p>
                  </a:txBody>
                  <a:tcPr marL="68580" marR="68580" marT="0" marB="0" anchor="ctr"/>
                </a:tc>
                <a:extLst>
                  <a:ext uri="{0D108BD9-81ED-4DB2-BD59-A6C34878D82A}">
                    <a16:rowId xmlns:a16="http://schemas.microsoft.com/office/drawing/2014/main" val="10001"/>
                  </a:ext>
                </a:extLst>
              </a:tr>
              <a:tr h="1143972">
                <a:tc>
                  <a:txBody>
                    <a:bodyPr/>
                    <a:lstStyle/>
                    <a:p>
                      <a:pPr marL="457200" algn="ctr">
                        <a:lnSpc>
                          <a:spcPct val="107000"/>
                        </a:lnSpc>
                        <a:spcAft>
                          <a:spcPts val="0"/>
                        </a:spcAft>
                      </a:pPr>
                      <a:r>
                        <a:rPr lang="ru-RU" sz="2000" b="1" dirty="0"/>
                        <a:t>Кратчайшее расстояние от точки опоры до линии, вдоль которой действует сила 1</a:t>
                      </a:r>
                      <a:endParaRPr lang="ru-RU" sz="1800" b="1" dirty="0">
                        <a:latin typeface="Calibri"/>
                        <a:ea typeface="Calibri"/>
                        <a:cs typeface="Times New Roman"/>
                      </a:endParaRPr>
                    </a:p>
                  </a:txBody>
                  <a:tcPr marL="68580" marR="68580" marT="0" marB="0" anchor="ctr"/>
                </a:tc>
                <a:extLst>
                  <a:ext uri="{0D108BD9-81ED-4DB2-BD59-A6C34878D82A}">
                    <a16:rowId xmlns:a16="http://schemas.microsoft.com/office/drawing/2014/main" val="10002"/>
                  </a:ext>
                </a:extLst>
              </a:tr>
              <a:tr h="1143972">
                <a:tc>
                  <a:txBody>
                    <a:bodyPr/>
                    <a:lstStyle/>
                    <a:p>
                      <a:pPr marL="457200" algn="ctr">
                        <a:lnSpc>
                          <a:spcPct val="107000"/>
                        </a:lnSpc>
                        <a:spcAft>
                          <a:spcPts val="0"/>
                        </a:spcAft>
                      </a:pPr>
                      <a:r>
                        <a:rPr lang="ru-RU" sz="2000" b="1"/>
                        <a:t>Кратчайшее расстояние от точки опоры до линии, вдоль которой действует сила 2</a:t>
                      </a:r>
                      <a:endParaRPr lang="ru-RU" sz="1800" b="1">
                        <a:latin typeface="Calibri"/>
                        <a:ea typeface="Calibri"/>
                        <a:cs typeface="Times New Roman"/>
                      </a:endParaRPr>
                    </a:p>
                  </a:txBody>
                  <a:tcPr marL="68580" marR="68580" marT="0" marB="0" anchor="ctr"/>
                </a:tc>
                <a:extLst>
                  <a:ext uri="{0D108BD9-81ED-4DB2-BD59-A6C34878D82A}">
                    <a16:rowId xmlns:a16="http://schemas.microsoft.com/office/drawing/2014/main" val="10003"/>
                  </a:ext>
                </a:extLst>
              </a:tr>
              <a:tr h="823823">
                <a:tc>
                  <a:txBody>
                    <a:bodyPr/>
                    <a:lstStyle/>
                    <a:p>
                      <a:pPr marL="457200" algn="ctr">
                        <a:lnSpc>
                          <a:spcPct val="107000"/>
                        </a:lnSpc>
                        <a:spcAft>
                          <a:spcPts val="0"/>
                        </a:spcAft>
                      </a:pPr>
                      <a:r>
                        <a:rPr lang="ru-RU" sz="2000" b="1" dirty="0"/>
                        <a:t>Сила, вращающая рычаг по часовой стрелке</a:t>
                      </a:r>
                      <a:endParaRPr lang="ru-RU" sz="1800" b="1" dirty="0">
                        <a:latin typeface="Calibri"/>
                        <a:ea typeface="Calibri"/>
                        <a:cs typeface="Times New Roman"/>
                      </a:endParaRPr>
                    </a:p>
                  </a:txBody>
                  <a:tcPr marL="68580" marR="68580" marT="0" marB="0" anchor="ctr"/>
                </a:tc>
                <a:extLst>
                  <a:ext uri="{0D108BD9-81ED-4DB2-BD59-A6C34878D82A}">
                    <a16:rowId xmlns:a16="http://schemas.microsoft.com/office/drawing/2014/main" val="10004"/>
                  </a:ext>
                </a:extLst>
              </a:tr>
              <a:tr h="823823">
                <a:tc>
                  <a:txBody>
                    <a:bodyPr/>
                    <a:lstStyle/>
                    <a:p>
                      <a:pPr marL="457200" algn="ctr">
                        <a:lnSpc>
                          <a:spcPct val="107000"/>
                        </a:lnSpc>
                        <a:spcAft>
                          <a:spcPts val="0"/>
                        </a:spcAft>
                      </a:pPr>
                      <a:r>
                        <a:rPr lang="ru-RU" sz="2000" b="1" dirty="0"/>
                        <a:t>Сила, вращающая рычаг против часовой стрелки</a:t>
                      </a:r>
                      <a:endParaRPr lang="ru-RU" sz="1800" b="1" dirty="0">
                        <a:latin typeface="Calibri"/>
                        <a:ea typeface="Calibri"/>
                        <a:cs typeface="Times New Roman"/>
                      </a:endParaRPr>
                    </a:p>
                  </a:txBody>
                  <a:tcPr marL="68580" marR="68580" marT="0" marB="0" anchor="ctr"/>
                </a:tc>
                <a:extLst>
                  <a:ext uri="{0D108BD9-81ED-4DB2-BD59-A6C34878D82A}">
                    <a16:rowId xmlns:a16="http://schemas.microsoft.com/office/drawing/2014/main" val="10005"/>
                  </a:ext>
                </a:extLst>
              </a:tr>
            </a:tbl>
          </a:graphicData>
        </a:graphic>
      </p:graphicFrame>
      <p:graphicFrame>
        <p:nvGraphicFramePr>
          <p:cNvPr id="2" name="Таблица 1"/>
          <p:cNvGraphicFramePr>
            <a:graphicFrameLocks noGrp="1"/>
          </p:cNvGraphicFramePr>
          <p:nvPr>
            <p:extLst>
              <p:ext uri="{D42A27DB-BD31-4B8C-83A1-F6EECF244321}">
                <p14:modId xmlns:p14="http://schemas.microsoft.com/office/powerpoint/2010/main" val="2989863112"/>
              </p:ext>
            </p:extLst>
          </p:nvPr>
        </p:nvGraphicFramePr>
        <p:xfrm>
          <a:off x="6300192" y="620690"/>
          <a:ext cx="1319808" cy="5616623"/>
        </p:xfrm>
        <a:graphic>
          <a:graphicData uri="http://schemas.openxmlformats.org/drawingml/2006/table">
            <a:tbl>
              <a:tblPr firstRow="1" bandRow="1">
                <a:tableStyleId>{5940675A-B579-460E-94D1-54222C63F5DA}</a:tableStyleId>
              </a:tblPr>
              <a:tblGrid>
                <a:gridCol w="1319808">
                  <a:extLst>
                    <a:ext uri="{9D8B030D-6E8A-4147-A177-3AD203B41FA5}">
                      <a16:colId xmlns:a16="http://schemas.microsoft.com/office/drawing/2014/main" val="20000"/>
                    </a:ext>
                  </a:extLst>
                </a:gridCol>
              </a:tblGrid>
              <a:tr h="753448">
                <a:tc>
                  <a:txBody>
                    <a:bodyPr/>
                    <a:lstStyle/>
                    <a:p>
                      <a:pPr marL="457200" algn="just">
                        <a:lnSpc>
                          <a:spcPct val="107000"/>
                        </a:lnSpc>
                        <a:spcAft>
                          <a:spcPts val="0"/>
                        </a:spcAft>
                      </a:pPr>
                      <a:r>
                        <a:rPr lang="ru-RU" sz="2000" b="1" dirty="0"/>
                        <a:t>О</a:t>
                      </a:r>
                      <a:endParaRPr lang="ru-RU" sz="1800" b="1"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821945">
                <a:tc>
                  <a:txBody>
                    <a:bodyPr/>
                    <a:lstStyle/>
                    <a:p>
                      <a:pPr marL="457200" algn="just">
                        <a:lnSpc>
                          <a:spcPct val="107000"/>
                        </a:lnSpc>
                        <a:spcAft>
                          <a:spcPts val="0"/>
                        </a:spcAft>
                      </a:pPr>
                      <a:r>
                        <a:rPr lang="ru-RU" sz="2000" b="1"/>
                        <a:t>ВА</a:t>
                      </a:r>
                      <a:endParaRPr lang="ru-RU" sz="1800" b="1">
                        <a:latin typeface="Calibri"/>
                        <a:ea typeface="Calibri"/>
                        <a:cs typeface="Times New Roman"/>
                      </a:endParaRPr>
                    </a:p>
                  </a:txBody>
                  <a:tcPr marL="68580" marR="68580" marT="0" marB="0"/>
                </a:tc>
                <a:extLst>
                  <a:ext uri="{0D108BD9-81ED-4DB2-BD59-A6C34878D82A}">
                    <a16:rowId xmlns:a16="http://schemas.microsoft.com/office/drawing/2014/main" val="10001"/>
                  </a:ext>
                </a:extLst>
              </a:tr>
              <a:tr h="1095927">
                <a:tc>
                  <a:txBody>
                    <a:bodyPr/>
                    <a:lstStyle/>
                    <a:p>
                      <a:pPr marL="457200" algn="just">
                        <a:lnSpc>
                          <a:spcPct val="107000"/>
                        </a:lnSpc>
                        <a:spcAft>
                          <a:spcPts val="0"/>
                        </a:spcAft>
                      </a:pPr>
                      <a:r>
                        <a:rPr lang="ru-RU" sz="2000" b="1" dirty="0"/>
                        <a:t>ОА</a:t>
                      </a:r>
                      <a:endParaRPr lang="ru-RU" sz="1800" b="1" dirty="0">
                        <a:latin typeface="Calibri"/>
                        <a:ea typeface="Calibri"/>
                        <a:cs typeface="Times New Roman"/>
                      </a:endParaRPr>
                    </a:p>
                  </a:txBody>
                  <a:tcPr marL="68580" marR="68580" marT="0" marB="0"/>
                </a:tc>
                <a:extLst>
                  <a:ext uri="{0D108BD9-81ED-4DB2-BD59-A6C34878D82A}">
                    <a16:rowId xmlns:a16="http://schemas.microsoft.com/office/drawing/2014/main" val="10002"/>
                  </a:ext>
                </a:extLst>
              </a:tr>
              <a:tr h="1095927">
                <a:tc>
                  <a:txBody>
                    <a:bodyPr/>
                    <a:lstStyle/>
                    <a:p>
                      <a:pPr marL="457200" algn="just">
                        <a:lnSpc>
                          <a:spcPct val="107000"/>
                        </a:lnSpc>
                        <a:spcAft>
                          <a:spcPts val="0"/>
                        </a:spcAft>
                      </a:pPr>
                      <a:r>
                        <a:rPr lang="ru-RU" sz="2000" b="1"/>
                        <a:t>ОВ</a:t>
                      </a:r>
                      <a:endParaRPr lang="ru-RU" sz="1800" b="1">
                        <a:latin typeface="Calibri"/>
                        <a:ea typeface="Calibri"/>
                        <a:cs typeface="Times New Roman"/>
                      </a:endParaRPr>
                    </a:p>
                  </a:txBody>
                  <a:tcPr marL="68580" marR="68580" marT="0" marB="0"/>
                </a:tc>
                <a:extLst>
                  <a:ext uri="{0D108BD9-81ED-4DB2-BD59-A6C34878D82A}">
                    <a16:rowId xmlns:a16="http://schemas.microsoft.com/office/drawing/2014/main" val="10003"/>
                  </a:ext>
                </a:extLst>
              </a:tr>
              <a:tr h="970352">
                <a:tc>
                  <a:txBody>
                    <a:bodyPr/>
                    <a:lstStyle/>
                    <a:p>
                      <a:pPr marL="457200" algn="just">
                        <a:lnSpc>
                          <a:spcPct val="107000"/>
                        </a:lnSpc>
                        <a:spcAft>
                          <a:spcPts val="0"/>
                        </a:spcAft>
                      </a:pPr>
                      <a:r>
                        <a:rPr lang="ru-RU" sz="2000" b="1"/>
                        <a:t>F1</a:t>
                      </a:r>
                      <a:endParaRPr lang="ru-RU" sz="1800" b="1">
                        <a:latin typeface="Calibri"/>
                        <a:ea typeface="Calibri"/>
                        <a:cs typeface="Times New Roman"/>
                      </a:endParaRPr>
                    </a:p>
                  </a:txBody>
                  <a:tcPr marL="68580" marR="68580" marT="0" marB="0"/>
                </a:tc>
                <a:extLst>
                  <a:ext uri="{0D108BD9-81ED-4DB2-BD59-A6C34878D82A}">
                    <a16:rowId xmlns:a16="http://schemas.microsoft.com/office/drawing/2014/main" val="10004"/>
                  </a:ext>
                </a:extLst>
              </a:tr>
              <a:tr h="879024">
                <a:tc>
                  <a:txBody>
                    <a:bodyPr/>
                    <a:lstStyle/>
                    <a:p>
                      <a:pPr marL="457200" algn="just">
                        <a:lnSpc>
                          <a:spcPct val="107000"/>
                        </a:lnSpc>
                        <a:spcAft>
                          <a:spcPts val="0"/>
                        </a:spcAft>
                      </a:pPr>
                      <a:r>
                        <a:rPr lang="ru-RU" sz="2000" b="1" i="1" dirty="0"/>
                        <a:t>F2</a:t>
                      </a:r>
                      <a:endParaRPr lang="ru-RU" sz="1800" b="1" i="1" dirty="0">
                        <a:latin typeface="Calibri"/>
                        <a:ea typeface="Calibri"/>
                        <a:cs typeface="Times New Roman"/>
                      </a:endParaRPr>
                    </a:p>
                  </a:txBody>
                  <a:tcPr marL="68580" marR="68580" marT="0" marB="0"/>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Объект 5"/>
              <p:cNvSpPr>
                <a:spLocks noGrp="1"/>
              </p:cNvSpPr>
              <p:nvPr>
                <p:ph idx="1"/>
              </p:nvPr>
            </p:nvSpPr>
            <p:spPr>
              <a:xfrm>
                <a:off x="539552" y="764704"/>
                <a:ext cx="8280920" cy="5407496"/>
              </a:xfrm>
            </p:spPr>
            <p:txBody>
              <a:bodyPr>
                <a:normAutofit/>
              </a:bodyPr>
              <a:lstStyle/>
              <a:p>
                <a:pPr algn="just"/>
                <a:r>
                  <a:rPr lang="ru-RU" sz="4000" b="1" u="sng" dirty="0"/>
                  <a:t>Плечо силы</a:t>
                </a:r>
                <a:r>
                  <a:rPr lang="ru-RU" sz="4000" b="1" dirty="0"/>
                  <a:t> </a:t>
                </a:r>
                <a:r>
                  <a:rPr lang="ru-RU" sz="4000" dirty="0"/>
                  <a:t>– кратчайшее расстояние от точки опоры до линии, вдоль которой действует сила </a:t>
                </a:r>
              </a:p>
              <a:p>
                <a:pPr algn="just"/>
                <a:endParaRPr lang="en-US" sz="4000" dirty="0"/>
              </a:p>
              <a:p>
                <a:pPr algn="just"/>
                <a14:m>
                  <m:oMath xmlns:m="http://schemas.openxmlformats.org/officeDocument/2006/math">
                    <m:d>
                      <m:dPr>
                        <m:begChr m:val="["/>
                        <m:endChr m:val="]"/>
                        <m:ctrlPr>
                          <a:rPr lang="en-US" sz="5400" b="1" i="1" smtClean="0">
                            <a:latin typeface="Cambria Math" panose="02040503050406030204" pitchFamily="18" charset="0"/>
                          </a:rPr>
                        </m:ctrlPr>
                      </m:dPr>
                      <m:e>
                        <m:r>
                          <a:rPr lang="en-US" sz="5400" b="1" i="1" smtClean="0">
                            <a:latin typeface="Cambria Math"/>
                          </a:rPr>
                          <m:t>𝒍</m:t>
                        </m:r>
                      </m:e>
                    </m:d>
                    <m:r>
                      <a:rPr lang="en-US" sz="5400" b="1" i="1" smtClean="0">
                        <a:latin typeface="Cambria Math"/>
                      </a:rPr>
                      <m:t>=</m:t>
                    </m:r>
                    <m:r>
                      <a:rPr lang="ru-RU" sz="5400" b="1" i="1" smtClean="0">
                        <a:latin typeface="Cambria Math"/>
                      </a:rPr>
                      <m:t>𝟏</m:t>
                    </m:r>
                    <m:r>
                      <a:rPr lang="ru-RU" sz="5400" b="1" i="1" smtClean="0">
                        <a:latin typeface="Cambria Math"/>
                      </a:rPr>
                      <m:t> м</m:t>
                    </m:r>
                  </m:oMath>
                </a14:m>
                <a:endParaRPr lang="ru-RU" sz="5400" b="1" dirty="0"/>
              </a:p>
              <a:p>
                <a:pPr algn="just"/>
                <a:endParaRPr lang="ru-RU" sz="3200" dirty="0"/>
              </a:p>
              <a:p>
                <a:pPr algn="just"/>
                <a:endParaRPr lang="ru-RU" sz="3200" dirty="0"/>
              </a:p>
            </p:txBody>
          </p:sp>
        </mc:Choice>
        <mc:Fallback xmlns="">
          <p:sp>
            <p:nvSpPr>
              <p:cNvPr id="6" name="Объект 5"/>
              <p:cNvSpPr>
                <a:spLocks noGrp="1" noRot="1" noChangeAspect="1" noMove="1" noResize="1" noEditPoints="1" noAdjustHandles="1" noChangeArrowheads="1" noChangeShapeType="1" noTextEdit="1"/>
              </p:cNvSpPr>
              <p:nvPr>
                <p:ph idx="1"/>
              </p:nvPr>
            </p:nvSpPr>
            <p:spPr>
              <a:xfrm>
                <a:off x="539552" y="764704"/>
                <a:ext cx="8280920" cy="5407496"/>
              </a:xfrm>
              <a:blipFill rotWithShape="1">
                <a:blip r:embed="rId2" cstate="print"/>
                <a:stretch>
                  <a:fillRect l="-1988" t="-2252" r="-2209"/>
                </a:stretch>
              </a:blipFill>
            </p:spPr>
            <p:txBody>
              <a:bodyPr/>
              <a:lstStyle/>
              <a:p>
                <a:r>
                  <a:rPr lang="ru-RU">
                    <a:noFill/>
                  </a:rPr>
                  <a:t> </a:t>
                </a:r>
              </a:p>
            </p:txBody>
          </p:sp>
        </mc:Fallback>
      </mc:AlternateContent>
    </p:spTree>
    <p:extLst>
      <p:ext uri="{BB962C8B-B14F-4D97-AF65-F5344CB8AC3E}">
        <p14:creationId xmlns:p14="http://schemas.microsoft.com/office/powerpoint/2010/main" val="402495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sz="half" idx="1"/>
          </p:nvPr>
        </p:nvSpPr>
        <p:spPr/>
        <p:txBody>
          <a:bodyPr>
            <a:normAutofit fontScale="77500" lnSpcReduction="20000"/>
          </a:bodyPr>
          <a:lstStyle/>
          <a:p>
            <a:pPr fontAlgn="t"/>
            <a:endParaRPr lang="ru-RU" dirty="0"/>
          </a:p>
          <a:p>
            <a:pPr fontAlgn="t"/>
            <a:endParaRPr lang="ru-RU" b="1" u="sng" dirty="0"/>
          </a:p>
          <a:p>
            <a:pPr fontAlgn="t"/>
            <a:endParaRPr lang="ru-RU" b="1" u="sng" dirty="0"/>
          </a:p>
          <a:p>
            <a:pPr fontAlgn="t"/>
            <a:r>
              <a:rPr lang="ru-RU" sz="3300" u="sng" dirty="0"/>
              <a:t>Рычаг 1 рода</a:t>
            </a:r>
            <a:endParaRPr lang="ru-RU" sz="3300" dirty="0"/>
          </a:p>
          <a:p>
            <a:pPr fontAlgn="t"/>
            <a:r>
              <a:rPr lang="ru-RU" sz="3300" dirty="0"/>
              <a:t> неподвижная точка опоры О располагается между линиями действия приложенных сил</a:t>
            </a:r>
          </a:p>
          <a:p>
            <a:endParaRPr lang="ru-RU" dirty="0"/>
          </a:p>
        </p:txBody>
      </p:sp>
      <p:sp>
        <p:nvSpPr>
          <p:cNvPr id="6" name="Объект 5"/>
          <p:cNvSpPr>
            <a:spLocks noGrp="1"/>
          </p:cNvSpPr>
          <p:nvPr>
            <p:ph sz="half" idx="2"/>
          </p:nvPr>
        </p:nvSpPr>
        <p:spPr/>
        <p:txBody>
          <a:bodyPr>
            <a:normAutofit fontScale="77500" lnSpcReduction="20000"/>
          </a:bodyPr>
          <a:lstStyle/>
          <a:p>
            <a:pPr fontAlgn="t"/>
            <a:endParaRPr lang="ru-RU" b="1" u="sng" dirty="0"/>
          </a:p>
          <a:p>
            <a:pPr fontAlgn="t"/>
            <a:endParaRPr lang="ru-RU" b="1" u="sng" dirty="0"/>
          </a:p>
          <a:p>
            <a:pPr fontAlgn="t"/>
            <a:endParaRPr lang="ru-RU" b="1" u="sng" dirty="0"/>
          </a:p>
          <a:p>
            <a:pPr fontAlgn="t"/>
            <a:r>
              <a:rPr lang="ru-RU" sz="3300" u="sng" dirty="0"/>
              <a:t>Рычаг 2 рода</a:t>
            </a:r>
            <a:endParaRPr lang="ru-RU" sz="3300" dirty="0"/>
          </a:p>
          <a:p>
            <a:pPr fontAlgn="t"/>
            <a:r>
              <a:rPr lang="ru-RU" sz="3300" dirty="0"/>
              <a:t>неподвижная точка опоры О располагается по одну сторону от линий действия приложенных сил</a:t>
            </a:r>
          </a:p>
        </p:txBody>
      </p:sp>
      <p:pic>
        <p:nvPicPr>
          <p:cNvPr id="7" name="Рисунок 4" descr="ры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547366"/>
            <a:ext cx="4556663" cy="2290386"/>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5" descr="рыч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39" y="460175"/>
            <a:ext cx="3964315" cy="2464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22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image12434053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1" y="429370"/>
            <a:ext cx="2908518" cy="2369903"/>
          </a:xfrm>
          <a:prstGeom prst="rect">
            <a:avLst/>
          </a:prstGeom>
          <a:noFill/>
          <a:extLst>
            <a:ext uri="{909E8E84-426E-40DD-AFC4-6F175D3DCCD1}">
              <a14:hiddenFill xmlns:a14="http://schemas.microsoft.com/office/drawing/2010/main">
                <a:solidFill>
                  <a:srgbClr val="FFFFFF"/>
                </a:solidFill>
              </a14:hiddenFill>
            </a:ext>
          </a:extLst>
        </p:spPr>
      </p:pic>
      <p:pic>
        <p:nvPicPr>
          <p:cNvPr id="2050" name="Рисунок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18" y="3690681"/>
            <a:ext cx="2930408" cy="2559897"/>
          </a:xfrm>
          <a:prstGeom prst="rect">
            <a:avLst/>
          </a:prstGeom>
          <a:noFill/>
          <a:extLst>
            <a:ext uri="{909E8E84-426E-40DD-AFC4-6F175D3DCCD1}">
              <a14:hiddenFill xmlns:a14="http://schemas.microsoft.com/office/drawing/2010/main">
                <a:solidFill>
                  <a:srgbClr val="FFFFFF"/>
                </a:solidFill>
              </a14:hiddenFill>
            </a:ext>
          </a:extLst>
        </p:spPr>
      </p:pic>
      <p:pic>
        <p:nvPicPr>
          <p:cNvPr id="2049" name="Рисунок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1" y="3690681"/>
            <a:ext cx="2840707" cy="2588999"/>
          </a:xfrm>
          <a:prstGeom prst="rect">
            <a:avLst/>
          </a:prstGeom>
          <a:noFill/>
          <a:extLst>
            <a:ext uri="{909E8E84-426E-40DD-AFC4-6F175D3DCCD1}">
              <a14:hiddenFill xmlns:a14="http://schemas.microsoft.com/office/drawing/2010/main">
                <a:solidFill>
                  <a:srgbClr val="FFFFFF"/>
                </a:solidFill>
              </a14:hiddenFill>
            </a:ext>
          </a:extLst>
        </p:spPr>
      </p:pic>
      <p:pic>
        <p:nvPicPr>
          <p:cNvPr id="2052" name="Рисунок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32656"/>
            <a:ext cx="2975198" cy="246661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39752" y="2214498"/>
            <a:ext cx="958974" cy="584775"/>
          </a:xfrm>
          <a:prstGeom prst="rect">
            <a:avLst/>
          </a:prstGeom>
          <a:noFill/>
        </p:spPr>
        <p:txBody>
          <a:bodyPr wrap="square" rtlCol="0">
            <a:spAutoFit/>
          </a:bodyPr>
          <a:lstStyle/>
          <a:p>
            <a:r>
              <a:rPr lang="ru-RU" sz="3200" b="1" dirty="0">
                <a:solidFill>
                  <a:schemeClr val="tx2"/>
                </a:solidFill>
              </a:rPr>
              <a:t>2</a:t>
            </a:r>
          </a:p>
        </p:txBody>
      </p:sp>
      <p:sp>
        <p:nvSpPr>
          <p:cNvPr id="11" name="TextBox 10"/>
          <p:cNvSpPr txBox="1"/>
          <p:nvPr/>
        </p:nvSpPr>
        <p:spPr>
          <a:xfrm>
            <a:off x="2339752" y="3695098"/>
            <a:ext cx="958974" cy="584775"/>
          </a:xfrm>
          <a:prstGeom prst="rect">
            <a:avLst/>
          </a:prstGeom>
          <a:noFill/>
        </p:spPr>
        <p:txBody>
          <a:bodyPr wrap="square" rtlCol="0">
            <a:spAutoFit/>
          </a:bodyPr>
          <a:lstStyle/>
          <a:p>
            <a:r>
              <a:rPr lang="ru-RU" sz="3200" b="1" dirty="0">
                <a:solidFill>
                  <a:schemeClr val="tx2"/>
                </a:solidFill>
              </a:rPr>
              <a:t>2</a:t>
            </a:r>
          </a:p>
        </p:txBody>
      </p:sp>
      <p:sp>
        <p:nvSpPr>
          <p:cNvPr id="12" name="TextBox 11"/>
          <p:cNvSpPr txBox="1"/>
          <p:nvPr/>
        </p:nvSpPr>
        <p:spPr>
          <a:xfrm>
            <a:off x="7529655" y="2177409"/>
            <a:ext cx="958974" cy="584775"/>
          </a:xfrm>
          <a:prstGeom prst="rect">
            <a:avLst/>
          </a:prstGeom>
          <a:noFill/>
        </p:spPr>
        <p:txBody>
          <a:bodyPr wrap="square" rtlCol="0">
            <a:spAutoFit/>
          </a:bodyPr>
          <a:lstStyle/>
          <a:p>
            <a:r>
              <a:rPr lang="ru-RU" sz="3200" b="1" dirty="0">
                <a:solidFill>
                  <a:schemeClr val="tx2"/>
                </a:solidFill>
              </a:rPr>
              <a:t>1</a:t>
            </a:r>
          </a:p>
        </p:txBody>
      </p:sp>
      <p:sp>
        <p:nvSpPr>
          <p:cNvPr id="13" name="TextBox 12"/>
          <p:cNvSpPr txBox="1"/>
          <p:nvPr/>
        </p:nvSpPr>
        <p:spPr>
          <a:xfrm>
            <a:off x="7461844" y="5665803"/>
            <a:ext cx="958974" cy="584775"/>
          </a:xfrm>
          <a:prstGeom prst="rect">
            <a:avLst/>
          </a:prstGeom>
          <a:noFill/>
        </p:spPr>
        <p:txBody>
          <a:bodyPr wrap="square" rtlCol="0">
            <a:spAutoFit/>
          </a:bodyPr>
          <a:lstStyle/>
          <a:p>
            <a:r>
              <a:rPr lang="ru-RU" sz="3200" b="1" dirty="0">
                <a:solidFill>
                  <a:schemeClr val="tx2"/>
                </a:solidFill>
              </a:rPr>
              <a:t>1</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algn="ctr"/>
            <a:r>
              <a:rPr lang="ru-RU" b="1" dirty="0"/>
              <a:t>Правило равновесия рычага</a:t>
            </a:r>
          </a:p>
        </p:txBody>
      </p:sp>
      <mc:AlternateContent xmlns:mc="http://schemas.openxmlformats.org/markup-compatibility/2006" xmlns:a14="http://schemas.microsoft.com/office/drawing/2010/main">
        <mc:Choice Requires="a14">
          <p:sp>
            <p:nvSpPr>
              <p:cNvPr id="6" name="Объект 5"/>
              <p:cNvSpPr>
                <a:spLocks noGrp="1"/>
              </p:cNvSpPr>
              <p:nvPr>
                <p:ph idx="1"/>
              </p:nvPr>
            </p:nvSpPr>
            <p:spPr>
              <a:xfrm>
                <a:off x="838200" y="1701800"/>
                <a:ext cx="7838256" cy="4470400"/>
              </a:xfrm>
            </p:spPr>
            <p:txBody>
              <a:bodyPr/>
              <a:lstStyle/>
              <a:p>
                <a:pPr lvl="0"/>
                <a:r>
                  <a:rPr lang="ru-RU" dirty="0"/>
                  <a:t> </a:t>
                </a:r>
              </a:p>
              <a:p>
                <a:pPr marL="0" indent="0" algn="just">
                  <a:buNone/>
                </a:pPr>
                <a14:m>
                  <m:oMathPara xmlns:m="http://schemas.openxmlformats.org/officeDocument/2006/math">
                    <m:oMathParaPr>
                      <m:jc m:val="center"/>
                    </m:oMathParaPr>
                    <m:oMath xmlns:m="http://schemas.openxmlformats.org/officeDocument/2006/math">
                      <m:f>
                        <m:fPr>
                          <m:ctrlPr>
                            <a:rPr lang="ru-RU" sz="3600" b="1" i="1">
                              <a:latin typeface="Cambria Math" panose="02040503050406030204" pitchFamily="18" charset="0"/>
                            </a:rPr>
                          </m:ctrlPr>
                        </m:fPr>
                        <m:num>
                          <m:sSub>
                            <m:sSubPr>
                              <m:ctrlPr>
                                <a:rPr lang="ru-RU" sz="3600" b="1" i="1">
                                  <a:latin typeface="Cambria Math" panose="02040503050406030204" pitchFamily="18" charset="0"/>
                                </a:rPr>
                              </m:ctrlPr>
                            </m:sSubPr>
                            <m:e>
                              <m:r>
                                <a:rPr lang="en-US" sz="3600" b="1" i="1">
                                  <a:latin typeface="Cambria Math"/>
                                </a:rPr>
                                <m:t>𝑭</m:t>
                              </m:r>
                            </m:e>
                            <m:sub>
                              <m:r>
                                <a:rPr lang="ru-RU" sz="3600" b="1" i="1">
                                  <a:latin typeface="Cambria Math"/>
                                </a:rPr>
                                <m:t>𝟏</m:t>
                              </m:r>
                            </m:sub>
                          </m:sSub>
                        </m:num>
                        <m:den>
                          <m:sSub>
                            <m:sSubPr>
                              <m:ctrlPr>
                                <a:rPr lang="ru-RU" sz="3600" b="1" i="1">
                                  <a:latin typeface="Cambria Math" panose="02040503050406030204" pitchFamily="18" charset="0"/>
                                </a:rPr>
                              </m:ctrlPr>
                            </m:sSubPr>
                            <m:e>
                              <m:r>
                                <a:rPr lang="ru-RU" sz="3600" b="1" i="1">
                                  <a:latin typeface="Cambria Math"/>
                                </a:rPr>
                                <m:t>𝑭</m:t>
                              </m:r>
                            </m:e>
                            <m:sub>
                              <m:r>
                                <a:rPr lang="ru-RU" sz="3600" b="1" i="1">
                                  <a:latin typeface="Cambria Math"/>
                                </a:rPr>
                                <m:t>𝟐</m:t>
                              </m:r>
                            </m:sub>
                          </m:sSub>
                        </m:den>
                      </m:f>
                      <m:r>
                        <a:rPr lang="ru-RU" sz="3600" b="1" i="1">
                          <a:latin typeface="Cambria Math"/>
                        </a:rPr>
                        <m:t>=</m:t>
                      </m:r>
                      <m:f>
                        <m:fPr>
                          <m:ctrlPr>
                            <a:rPr lang="ru-RU" sz="3600" b="1" i="1">
                              <a:latin typeface="Cambria Math" panose="02040503050406030204" pitchFamily="18" charset="0"/>
                            </a:rPr>
                          </m:ctrlPr>
                        </m:fPr>
                        <m:num>
                          <m:sSub>
                            <m:sSubPr>
                              <m:ctrlPr>
                                <a:rPr lang="ru-RU" sz="3600" b="1" i="1">
                                  <a:latin typeface="Cambria Math" panose="02040503050406030204" pitchFamily="18" charset="0"/>
                                </a:rPr>
                              </m:ctrlPr>
                            </m:sSubPr>
                            <m:e>
                              <m:r>
                                <a:rPr lang="en-US" sz="3600" b="1" i="1">
                                  <a:latin typeface="Cambria Math"/>
                                </a:rPr>
                                <m:t>𝒍</m:t>
                              </m:r>
                            </m:e>
                            <m:sub>
                              <m:r>
                                <a:rPr lang="ru-RU" sz="3600" b="1" i="1">
                                  <a:latin typeface="Cambria Math"/>
                                </a:rPr>
                                <m:t>𝟐</m:t>
                              </m:r>
                            </m:sub>
                          </m:sSub>
                        </m:num>
                        <m:den>
                          <m:sSub>
                            <m:sSubPr>
                              <m:ctrlPr>
                                <a:rPr lang="ru-RU" sz="3600" b="1" i="1">
                                  <a:latin typeface="Cambria Math" panose="02040503050406030204" pitchFamily="18" charset="0"/>
                                </a:rPr>
                              </m:ctrlPr>
                            </m:sSubPr>
                            <m:e>
                              <m:r>
                                <a:rPr lang="ru-RU" sz="3600" b="1" i="1">
                                  <a:latin typeface="Cambria Math"/>
                                </a:rPr>
                                <m:t>𝒍</m:t>
                              </m:r>
                            </m:e>
                            <m:sub>
                              <m:r>
                                <a:rPr lang="ru-RU" sz="3600" b="1" i="1">
                                  <a:latin typeface="Cambria Math"/>
                                </a:rPr>
                                <m:t>𝟏</m:t>
                              </m:r>
                            </m:sub>
                          </m:sSub>
                        </m:den>
                      </m:f>
                    </m:oMath>
                  </m:oMathPara>
                </a14:m>
                <a:endParaRPr lang="ru-RU" sz="3600" dirty="0"/>
              </a:p>
              <a:p>
                <a:r>
                  <a:rPr lang="ru-RU" sz="3200" b="1" dirty="0"/>
                  <a:t>Рычаг находится в равновесии тогда, когда силы, действующие на него, обратно пропорциональны плечам этих сил.</a:t>
                </a:r>
                <a:endParaRPr lang="ru-RU" sz="3200" dirty="0"/>
              </a:p>
              <a:p>
                <a:endParaRPr lang="ru-RU" dirty="0"/>
              </a:p>
            </p:txBody>
          </p:sp>
        </mc:Choice>
        <mc:Fallback xmlns="">
          <p:sp>
            <p:nvSpPr>
              <p:cNvPr id="6" name="Объект 5"/>
              <p:cNvSpPr>
                <a:spLocks noGrp="1" noRot="1" noChangeAspect="1" noMove="1" noResize="1" noEditPoints="1" noAdjustHandles="1" noChangeArrowheads="1" noChangeShapeType="1" noTextEdit="1"/>
              </p:cNvSpPr>
              <p:nvPr>
                <p:ph idx="1"/>
              </p:nvPr>
            </p:nvSpPr>
            <p:spPr>
              <a:xfrm>
                <a:off x="838200" y="1701800"/>
                <a:ext cx="7838256" cy="4470400"/>
              </a:xfrm>
              <a:blipFill rotWithShape="1">
                <a:blip r:embed="rId2" cstate="print"/>
                <a:stretch>
                  <a:fillRect l="-1401" t="-409"/>
                </a:stretch>
              </a:blipFill>
            </p:spPr>
            <p:txBody>
              <a:bodyPr/>
              <a:lstStyle/>
              <a:p>
                <a:r>
                  <a:rPr lang="ru-RU">
                    <a:noFill/>
                  </a:rPr>
                  <a:t> </a:t>
                </a:r>
              </a:p>
            </p:txBody>
          </p:sp>
        </mc:Fallback>
      </mc:AlternateContent>
    </p:spTree>
    <p:extLst>
      <p:ext uri="{BB962C8B-B14F-4D97-AF65-F5344CB8AC3E}">
        <p14:creationId xmlns:p14="http://schemas.microsoft.com/office/powerpoint/2010/main" val="2539481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496944" cy="1397000"/>
          </a:xfrm>
        </p:spPr>
        <p:txBody>
          <a:bodyPr>
            <a:noAutofit/>
          </a:bodyPr>
          <a:lstStyle/>
          <a:p>
            <a:pPr lvl="0" algn="ctr" defTabSz="914400" fontAlgn="base">
              <a:lnSpc>
                <a:spcPct val="100000"/>
              </a:lnSpc>
              <a:spcAft>
                <a:spcPct val="0"/>
              </a:spcAft>
            </a:pPr>
            <a:r>
              <a:rPr lang="ru-RU" altLang="ru-RU" sz="3200" b="1" dirty="0">
                <a:solidFill>
                  <a:schemeClr val="tx2"/>
                </a:solidFill>
                <a:ea typeface="Times New Roman" pitchFamily="18" charset="0"/>
                <a:cs typeface="Times New Roman" pitchFamily="18" charset="0"/>
              </a:rPr>
              <a:t>Какая сила </a:t>
            </a:r>
            <a:r>
              <a:rPr lang="ru-RU" altLang="ru-RU" sz="3200" b="1" i="1" dirty="0">
                <a:solidFill>
                  <a:schemeClr val="tx2"/>
                </a:solidFill>
                <a:ea typeface="Times New Roman" pitchFamily="18" charset="0"/>
                <a:cs typeface="Times New Roman" pitchFamily="18" charset="0"/>
              </a:rPr>
              <a:t>F</a:t>
            </a:r>
            <a:r>
              <a:rPr lang="ru-RU" altLang="ru-RU" sz="3200" b="1" baseline="-30000" dirty="0">
                <a:solidFill>
                  <a:schemeClr val="tx2"/>
                </a:solidFill>
                <a:ea typeface="Times New Roman" pitchFamily="18" charset="0"/>
                <a:cs typeface="Times New Roman" pitchFamily="18" charset="0"/>
              </a:rPr>
              <a:t>1</a:t>
            </a:r>
            <a:r>
              <a:rPr lang="ru-RU" altLang="ru-RU" sz="3200" b="1" dirty="0">
                <a:solidFill>
                  <a:schemeClr val="tx2"/>
                </a:solidFill>
                <a:ea typeface="Times New Roman" pitchFamily="18" charset="0"/>
                <a:cs typeface="Times New Roman" pitchFamily="18" charset="0"/>
              </a:rPr>
              <a:t> действует на рычаг слева, если сила справа равна </a:t>
            </a:r>
            <a:r>
              <a:rPr lang="ru-RU" altLang="ru-RU" sz="3200" b="1" i="1" dirty="0">
                <a:solidFill>
                  <a:schemeClr val="tx2"/>
                </a:solidFill>
                <a:ea typeface="Times New Roman" pitchFamily="18" charset="0"/>
                <a:cs typeface="Times New Roman" pitchFamily="18" charset="0"/>
              </a:rPr>
              <a:t>F</a:t>
            </a:r>
            <a:r>
              <a:rPr lang="ru-RU" altLang="ru-RU" sz="3200" b="1" baseline="-30000" dirty="0">
                <a:solidFill>
                  <a:schemeClr val="tx2"/>
                </a:solidFill>
                <a:ea typeface="Times New Roman" pitchFamily="18" charset="0"/>
                <a:cs typeface="Times New Roman" pitchFamily="18" charset="0"/>
              </a:rPr>
              <a:t>2</a:t>
            </a:r>
            <a:r>
              <a:rPr lang="ru-RU" altLang="ru-RU" sz="3200" b="1" dirty="0">
                <a:solidFill>
                  <a:schemeClr val="tx2"/>
                </a:solidFill>
                <a:ea typeface="Times New Roman" pitchFamily="18" charset="0"/>
                <a:cs typeface="Times New Roman" pitchFamily="18" charset="0"/>
              </a:rPr>
              <a:t> </a:t>
            </a:r>
            <a:r>
              <a:rPr lang="ru-RU" altLang="ru-RU" sz="3200" b="1">
                <a:solidFill>
                  <a:schemeClr val="tx2"/>
                </a:solidFill>
                <a:ea typeface="Times New Roman" pitchFamily="18" charset="0"/>
                <a:cs typeface="Times New Roman" pitchFamily="18" charset="0"/>
              </a:rPr>
              <a:t>=10Н</a:t>
            </a:r>
            <a:r>
              <a:rPr lang="ru-RU" altLang="ru-RU" sz="3200" b="1" dirty="0">
                <a:solidFill>
                  <a:schemeClr val="tx2"/>
                </a:solidFill>
                <a:ea typeface="Times New Roman" pitchFamily="18" charset="0"/>
                <a:cs typeface="Times New Roman" pitchFamily="18" charset="0"/>
              </a:rPr>
              <a:t>, а расстояния </a:t>
            </a:r>
            <a:r>
              <a:rPr lang="ru-RU" altLang="ru-RU" sz="3200" b="1" i="1" dirty="0">
                <a:solidFill>
                  <a:schemeClr val="tx2"/>
                </a:solidFill>
                <a:ea typeface="Times New Roman" pitchFamily="18" charset="0"/>
                <a:cs typeface="Times New Roman" pitchFamily="18" charset="0"/>
              </a:rPr>
              <a:t>l</a:t>
            </a:r>
            <a:r>
              <a:rPr lang="ru-RU" altLang="ru-RU" sz="3200" b="1" baseline="-30000" dirty="0">
                <a:solidFill>
                  <a:schemeClr val="tx2"/>
                </a:solidFill>
                <a:ea typeface="Times New Roman" pitchFamily="18" charset="0"/>
                <a:cs typeface="Times New Roman" pitchFamily="18" charset="0"/>
              </a:rPr>
              <a:t>1</a:t>
            </a:r>
            <a:r>
              <a:rPr lang="ru-RU" altLang="ru-RU" sz="3200" b="1" dirty="0">
                <a:solidFill>
                  <a:schemeClr val="tx2"/>
                </a:solidFill>
                <a:ea typeface="Times New Roman" pitchFamily="18" charset="0"/>
                <a:cs typeface="Times New Roman" pitchFamily="18" charset="0"/>
              </a:rPr>
              <a:t> =20 см, </a:t>
            </a:r>
            <a:r>
              <a:rPr lang="ru-RU" altLang="ru-RU" sz="3200" b="1" i="1" dirty="0">
                <a:solidFill>
                  <a:schemeClr val="tx2"/>
                </a:solidFill>
                <a:ea typeface="Times New Roman" pitchFamily="18" charset="0"/>
                <a:cs typeface="Times New Roman" pitchFamily="18" charset="0"/>
              </a:rPr>
              <a:t>l</a:t>
            </a:r>
            <a:r>
              <a:rPr lang="ru-RU" altLang="ru-RU" sz="3200" b="1" baseline="-30000" dirty="0">
                <a:solidFill>
                  <a:schemeClr val="tx2"/>
                </a:solidFill>
                <a:ea typeface="Times New Roman" pitchFamily="18" charset="0"/>
                <a:cs typeface="Times New Roman" pitchFamily="18" charset="0"/>
              </a:rPr>
              <a:t>2</a:t>
            </a:r>
            <a:r>
              <a:rPr lang="ru-RU" altLang="ru-RU" sz="3200" b="1" dirty="0">
                <a:solidFill>
                  <a:schemeClr val="tx2"/>
                </a:solidFill>
                <a:ea typeface="Times New Roman" pitchFamily="18" charset="0"/>
                <a:cs typeface="Times New Roman" pitchFamily="18" charset="0"/>
              </a:rPr>
              <a:t> =1 м?</a:t>
            </a:r>
            <a:endParaRPr lang="ru-RU" sz="3200" dirty="0">
              <a:solidFill>
                <a:schemeClr val="tx2"/>
              </a:solidFill>
            </a:endParaRPr>
          </a:p>
        </p:txBody>
      </p:sp>
      <mc:AlternateContent xmlns:mc="http://schemas.openxmlformats.org/markup-compatibility/2006" xmlns:a14="http://schemas.microsoft.com/office/drawing/2010/main">
        <mc:Choice Requires="a14">
          <p:sp>
            <p:nvSpPr>
              <p:cNvPr id="6" name="Объект 5"/>
              <p:cNvSpPr>
                <a:spLocks noGrp="1"/>
              </p:cNvSpPr>
              <p:nvPr>
                <p:ph sz="half" idx="1"/>
              </p:nvPr>
            </p:nvSpPr>
            <p:spPr>
              <a:xfrm>
                <a:off x="611560" y="2132856"/>
                <a:ext cx="3733800" cy="4470400"/>
              </a:xfrm>
            </p:spPr>
            <p:txBody>
              <a:bodyPr numCol="1">
                <a:normAutofit/>
              </a:bodyPr>
              <a:lstStyle/>
              <a:p>
                <a:pPr marL="0" indent="0" algn="ctr" fontAlgn="t">
                  <a:buNone/>
                </a:pPr>
                <a:r>
                  <a:rPr lang="ru-RU" sz="3600" b="1" u="sng" dirty="0"/>
                  <a:t>Дано:</a:t>
                </a:r>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𝑭</m:t>
                          </m:r>
                        </m:e>
                        <m:sub>
                          <m:r>
                            <a:rPr lang="ru-RU" sz="3600">
                              <a:latin typeface="Cambria Math"/>
                            </a:rPr>
                            <m:t>𝟐</m:t>
                          </m:r>
                        </m:sub>
                      </m:sSub>
                      <m:r>
                        <a:rPr lang="ru-RU" sz="3600">
                          <a:latin typeface="Cambria Math"/>
                        </a:rPr>
                        <m:t>=</m:t>
                      </m:r>
                      <m:r>
                        <a:rPr lang="ru-RU" sz="3600">
                          <a:latin typeface="Cambria Math"/>
                        </a:rPr>
                        <m:t>𝟏𝟎</m:t>
                      </m:r>
                      <m:r>
                        <a:rPr lang="ru-RU" sz="3600">
                          <a:latin typeface="Cambria Math"/>
                        </a:rPr>
                        <m:t>Н</m:t>
                      </m:r>
                    </m:oMath>
                  </m:oMathPara>
                </a14:m>
                <a:endParaRPr lang="ru-RU" sz="3600" dirty="0"/>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𝒍</m:t>
                          </m:r>
                        </m:e>
                        <m:sub>
                          <m:r>
                            <a:rPr lang="ru-RU" sz="3600">
                              <a:latin typeface="Cambria Math"/>
                            </a:rPr>
                            <m:t>𝟏</m:t>
                          </m:r>
                        </m:sub>
                      </m:sSub>
                      <m:r>
                        <a:rPr lang="ru-RU" sz="3600">
                          <a:latin typeface="Cambria Math"/>
                        </a:rPr>
                        <m:t>=</m:t>
                      </m:r>
                      <m:r>
                        <a:rPr lang="ru-RU" sz="3600">
                          <a:latin typeface="Cambria Math"/>
                        </a:rPr>
                        <m:t>𝟐𝟎</m:t>
                      </m:r>
                      <m:r>
                        <a:rPr lang="ru-RU" sz="3600">
                          <a:latin typeface="Cambria Math"/>
                        </a:rPr>
                        <m:t> см</m:t>
                      </m:r>
                    </m:oMath>
                  </m:oMathPara>
                </a14:m>
                <a:endParaRPr lang="ru-RU" sz="3600" dirty="0"/>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𝒍</m:t>
                          </m:r>
                        </m:e>
                        <m:sub>
                          <m:r>
                            <a:rPr lang="en-US" sz="3600">
                              <a:latin typeface="Cambria Math"/>
                            </a:rPr>
                            <m:t>𝟐</m:t>
                          </m:r>
                        </m:sub>
                      </m:sSub>
                      <m:r>
                        <a:rPr lang="ru-RU" sz="3600">
                          <a:latin typeface="Cambria Math"/>
                        </a:rPr>
                        <m:t>=</m:t>
                      </m:r>
                      <m:r>
                        <a:rPr lang="ru-RU" sz="3600">
                          <a:latin typeface="Cambria Math"/>
                        </a:rPr>
                        <m:t>𝟏</m:t>
                      </m:r>
                      <m:r>
                        <a:rPr lang="ru-RU" sz="3600">
                          <a:latin typeface="Cambria Math"/>
                        </a:rPr>
                        <m:t> м</m:t>
                      </m:r>
                    </m:oMath>
                  </m:oMathPara>
                </a14:m>
                <a:endParaRPr lang="ru-RU" sz="3600" dirty="0"/>
              </a:p>
              <a:p>
                <a:pPr marL="0" indent="0" algn="ctr" fontAlgn="t">
                  <a:buNone/>
                </a:pPr>
                <a:r>
                  <a:rPr lang="ru-RU" sz="3600" b="1" u="sng" dirty="0"/>
                  <a:t>Найти:</a:t>
                </a:r>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𝑭</m:t>
                          </m:r>
                        </m:e>
                        <m:sub>
                          <m:r>
                            <a:rPr lang="ru-RU" sz="3600">
                              <a:latin typeface="Cambria Math"/>
                            </a:rPr>
                            <m:t>𝟏</m:t>
                          </m:r>
                        </m:sub>
                      </m:sSub>
                      <m:r>
                        <a:rPr lang="ru-RU" sz="3600">
                          <a:latin typeface="Cambria Math"/>
                        </a:rPr>
                        <m:t>= ?</m:t>
                      </m:r>
                    </m:oMath>
                  </m:oMathPara>
                </a14:m>
                <a:endParaRPr lang="ru-RU" sz="3600" dirty="0"/>
              </a:p>
              <a:p>
                <a:endParaRPr lang="ru-RU" dirty="0"/>
              </a:p>
            </p:txBody>
          </p:sp>
        </mc:Choice>
        <mc:Fallback xmlns="">
          <p:sp>
            <p:nvSpPr>
              <p:cNvPr id="6" name="Объект 5"/>
              <p:cNvSpPr>
                <a:spLocks noGrp="1" noRot="1" noChangeAspect="1" noMove="1" noResize="1" noEditPoints="1" noAdjustHandles="1" noChangeArrowheads="1" noChangeShapeType="1" noTextEdit="1"/>
              </p:cNvSpPr>
              <p:nvPr>
                <p:ph sz="half" idx="1"/>
              </p:nvPr>
            </p:nvSpPr>
            <p:spPr>
              <a:xfrm>
                <a:off x="611560" y="2132856"/>
                <a:ext cx="3733800" cy="4470400"/>
              </a:xfrm>
              <a:blipFill rotWithShape="1">
                <a:blip r:embed="rId2" cstate="print"/>
                <a:stretch>
                  <a:fillRect t="-2183"/>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7" name="Объект 6"/>
              <p:cNvSpPr>
                <a:spLocks noGrp="1"/>
              </p:cNvSpPr>
              <p:nvPr>
                <p:ph sz="half" idx="2"/>
              </p:nvPr>
            </p:nvSpPr>
            <p:spPr>
              <a:xfrm>
                <a:off x="4139952" y="2132856"/>
                <a:ext cx="4824536" cy="4470400"/>
              </a:xfrm>
            </p:spPr>
            <p:txBody>
              <a:bodyPr>
                <a:normAutofit/>
              </a:bodyPr>
              <a:lstStyle/>
              <a:p>
                <a:pPr marL="0" indent="0" algn="ctr" fontAlgn="t">
                  <a:buNone/>
                </a:pPr>
                <a:r>
                  <a:rPr lang="ru-RU" sz="3200" b="1" u="sng" dirty="0"/>
                  <a:t>Решение:</a:t>
                </a:r>
              </a:p>
              <a:p>
                <a:pPr marL="0" indent="0" fontAlgn="t">
                  <a:buNone/>
                </a:pPr>
                <a14:m>
                  <m:oMathPara xmlns:m="http://schemas.openxmlformats.org/officeDocument/2006/math">
                    <m:oMathParaPr>
                      <m:jc m:val="centerGroup"/>
                    </m:oMathParaPr>
                    <m:oMath xmlns:m="http://schemas.openxmlformats.org/officeDocument/2006/math">
                      <m:f>
                        <m:fPr>
                          <m:ctrlPr>
                            <a:rPr lang="ru-RU" sz="2800" i="1">
                              <a:latin typeface="Cambria Math" panose="02040503050406030204" pitchFamily="18" charset="0"/>
                            </a:rPr>
                          </m:ctrlPr>
                        </m:fPr>
                        <m:num>
                          <m:sSub>
                            <m:sSubPr>
                              <m:ctrlPr>
                                <a:rPr lang="ru-RU" sz="2800" i="1">
                                  <a:latin typeface="Cambria Math" panose="02040503050406030204" pitchFamily="18" charset="0"/>
                                </a:rPr>
                              </m:ctrlPr>
                            </m:sSubPr>
                            <m:e>
                              <m:r>
                                <a:rPr lang="en-US" sz="2800">
                                  <a:latin typeface="Cambria Math"/>
                                </a:rPr>
                                <m:t>𝑭</m:t>
                              </m:r>
                            </m:e>
                            <m:sub>
                              <m:r>
                                <a:rPr lang="ru-RU" sz="2800">
                                  <a:latin typeface="Cambria Math"/>
                                </a:rPr>
                                <m:t>𝟏</m:t>
                              </m:r>
                            </m:sub>
                          </m:sSub>
                        </m:num>
                        <m:den>
                          <m:sSub>
                            <m:sSubPr>
                              <m:ctrlPr>
                                <a:rPr lang="ru-RU" sz="2800" i="1">
                                  <a:latin typeface="Cambria Math" panose="02040503050406030204" pitchFamily="18" charset="0"/>
                                </a:rPr>
                              </m:ctrlPr>
                            </m:sSubPr>
                            <m:e>
                              <m:r>
                                <a:rPr lang="ru-RU" sz="2800">
                                  <a:latin typeface="Cambria Math"/>
                                </a:rPr>
                                <m:t>𝑭</m:t>
                              </m:r>
                            </m:e>
                            <m:sub>
                              <m:r>
                                <a:rPr lang="ru-RU" sz="2800">
                                  <a:latin typeface="Cambria Math"/>
                                </a:rPr>
                                <m:t>𝟐</m:t>
                              </m:r>
                            </m:sub>
                          </m:sSub>
                        </m:den>
                      </m:f>
                      <m:r>
                        <a:rPr lang="ru-RU" sz="2800">
                          <a:latin typeface="Cambria Math"/>
                        </a:rPr>
                        <m:t>=</m:t>
                      </m:r>
                      <m:f>
                        <m:fPr>
                          <m:ctrlPr>
                            <a:rPr lang="ru-RU" sz="2800" i="1">
                              <a:latin typeface="Cambria Math" panose="02040503050406030204" pitchFamily="18" charset="0"/>
                            </a:rPr>
                          </m:ctrlPr>
                        </m:fPr>
                        <m:num>
                          <m:sSub>
                            <m:sSubPr>
                              <m:ctrlPr>
                                <a:rPr lang="ru-RU" sz="2800" i="1">
                                  <a:latin typeface="Cambria Math" panose="02040503050406030204" pitchFamily="18" charset="0"/>
                                </a:rPr>
                              </m:ctrlPr>
                            </m:sSubPr>
                            <m:e>
                              <m:r>
                                <a:rPr lang="en-US" sz="2800">
                                  <a:latin typeface="Cambria Math"/>
                                </a:rPr>
                                <m:t>𝒍</m:t>
                              </m:r>
                            </m:e>
                            <m:sub>
                              <m:r>
                                <a:rPr lang="ru-RU" sz="2800">
                                  <a:latin typeface="Cambria Math"/>
                                </a:rPr>
                                <m:t>𝟐</m:t>
                              </m:r>
                            </m:sub>
                          </m:sSub>
                        </m:num>
                        <m:den>
                          <m:sSub>
                            <m:sSubPr>
                              <m:ctrlPr>
                                <a:rPr lang="ru-RU" sz="2800" i="1">
                                  <a:latin typeface="Cambria Math" panose="02040503050406030204" pitchFamily="18" charset="0"/>
                                </a:rPr>
                              </m:ctrlPr>
                            </m:sSubPr>
                            <m:e>
                              <m:r>
                                <a:rPr lang="ru-RU" sz="2800">
                                  <a:latin typeface="Cambria Math"/>
                                </a:rPr>
                                <m:t>𝒍</m:t>
                              </m:r>
                            </m:e>
                            <m:sub>
                              <m:r>
                                <a:rPr lang="ru-RU" sz="2800">
                                  <a:latin typeface="Cambria Math"/>
                                </a:rPr>
                                <m:t>𝟏</m:t>
                              </m:r>
                            </m:sub>
                          </m:sSub>
                        </m:den>
                      </m:f>
                    </m:oMath>
                  </m:oMathPara>
                </a14:m>
                <a:endParaRPr lang="ru-RU" sz="2800" dirty="0"/>
              </a:p>
              <a:p>
                <a:pPr marL="0" indent="0" fontAlgn="t">
                  <a:buNone/>
                </a:pPr>
                <a:endParaRPr lang="ru-RU" sz="2800" dirty="0"/>
              </a:p>
              <a:p>
                <a:pPr marL="0" indent="0" fontAlgn="t">
                  <a:buNone/>
                </a:pPr>
                <a14:m>
                  <m:oMathPara xmlns:m="http://schemas.openxmlformats.org/officeDocument/2006/math">
                    <m:oMathParaPr>
                      <m:jc m:val="centerGroup"/>
                    </m:oMathParaPr>
                    <m:oMath xmlns:m="http://schemas.openxmlformats.org/officeDocument/2006/math">
                      <m:sSub>
                        <m:sSubPr>
                          <m:ctrlPr>
                            <a:rPr lang="ru-RU" sz="2800" b="1" i="1">
                              <a:latin typeface="Cambria Math" panose="02040503050406030204" pitchFamily="18" charset="0"/>
                            </a:rPr>
                          </m:ctrlPr>
                        </m:sSubPr>
                        <m:e>
                          <m:r>
                            <a:rPr lang="en-US" sz="2800" b="1" i="1">
                              <a:latin typeface="Cambria Math"/>
                            </a:rPr>
                            <m:t>𝑭</m:t>
                          </m:r>
                        </m:e>
                        <m:sub>
                          <m:r>
                            <a:rPr lang="ru-RU" sz="2800" b="1" i="1">
                              <a:latin typeface="Cambria Math"/>
                            </a:rPr>
                            <m:t>𝟏</m:t>
                          </m:r>
                        </m:sub>
                      </m:sSub>
                      <m:r>
                        <a:rPr lang="ru-RU" sz="2800" b="1" i="1">
                          <a:latin typeface="Cambria Math"/>
                        </a:rPr>
                        <m:t>= </m:t>
                      </m:r>
                      <m:f>
                        <m:fPr>
                          <m:ctrlPr>
                            <a:rPr lang="ru-RU" sz="2800" b="1" i="1">
                              <a:latin typeface="Cambria Math" panose="02040503050406030204" pitchFamily="18" charset="0"/>
                            </a:rPr>
                          </m:ctrlPr>
                        </m:fPr>
                        <m:num>
                          <m:sSub>
                            <m:sSubPr>
                              <m:ctrlPr>
                                <a:rPr lang="ru-RU" sz="2800" b="1" i="1">
                                  <a:latin typeface="Cambria Math" panose="02040503050406030204" pitchFamily="18" charset="0"/>
                                </a:rPr>
                              </m:ctrlPr>
                            </m:sSubPr>
                            <m:e>
                              <m:r>
                                <a:rPr lang="ru-RU" sz="2800" b="1" i="1">
                                  <a:latin typeface="Cambria Math"/>
                                </a:rPr>
                                <m:t>𝑭</m:t>
                              </m:r>
                            </m:e>
                            <m:sub>
                              <m:r>
                                <a:rPr lang="ru-RU" sz="2800" b="1" i="1">
                                  <a:latin typeface="Cambria Math"/>
                                </a:rPr>
                                <m:t>𝟐</m:t>
                              </m:r>
                            </m:sub>
                          </m:sSub>
                          <m:r>
                            <a:rPr lang="ru-RU" sz="2800" b="1" i="1">
                              <a:latin typeface="Cambria Math"/>
                            </a:rPr>
                            <m:t>∙</m:t>
                          </m:r>
                          <m:sSub>
                            <m:sSubPr>
                              <m:ctrlPr>
                                <a:rPr lang="ru-RU" sz="2800" b="1" i="1">
                                  <a:latin typeface="Cambria Math" panose="02040503050406030204" pitchFamily="18" charset="0"/>
                                </a:rPr>
                              </m:ctrlPr>
                            </m:sSubPr>
                            <m:e>
                              <m:r>
                                <a:rPr lang="ru-RU" sz="2800" b="1" i="1">
                                  <a:latin typeface="Cambria Math"/>
                                </a:rPr>
                                <m:t>𝒍</m:t>
                              </m:r>
                            </m:e>
                            <m:sub>
                              <m:r>
                                <a:rPr lang="ru-RU" sz="2800" b="1" i="1">
                                  <a:latin typeface="Cambria Math"/>
                                </a:rPr>
                                <m:t>𝟐</m:t>
                              </m:r>
                            </m:sub>
                          </m:sSub>
                        </m:num>
                        <m:den>
                          <m:sSub>
                            <m:sSubPr>
                              <m:ctrlPr>
                                <a:rPr lang="ru-RU" sz="2800" b="1" i="1">
                                  <a:latin typeface="Cambria Math" panose="02040503050406030204" pitchFamily="18" charset="0"/>
                                </a:rPr>
                              </m:ctrlPr>
                            </m:sSubPr>
                            <m:e>
                              <m:r>
                                <a:rPr lang="ru-RU" sz="2800" b="1" i="1">
                                  <a:latin typeface="Cambria Math"/>
                                </a:rPr>
                                <m:t>𝒍</m:t>
                              </m:r>
                            </m:e>
                            <m:sub>
                              <m:r>
                                <a:rPr lang="ru-RU" sz="2800" b="1" i="1">
                                  <a:latin typeface="Cambria Math"/>
                                </a:rPr>
                                <m:t>𝟏</m:t>
                              </m:r>
                            </m:sub>
                          </m:sSub>
                        </m:den>
                      </m:f>
                      <m:r>
                        <a:rPr lang="ru-RU" sz="2800" b="1" i="1">
                          <a:latin typeface="Cambria Math"/>
                        </a:rPr>
                        <m:t>=</m:t>
                      </m:r>
                      <m:f>
                        <m:fPr>
                          <m:ctrlPr>
                            <a:rPr lang="ru-RU" sz="2800" b="1" i="1">
                              <a:latin typeface="Cambria Math" panose="02040503050406030204" pitchFamily="18" charset="0"/>
                            </a:rPr>
                          </m:ctrlPr>
                        </m:fPr>
                        <m:num>
                          <m:r>
                            <a:rPr lang="ru-RU" sz="2800" b="1" i="1">
                              <a:latin typeface="Cambria Math"/>
                            </a:rPr>
                            <m:t>𝟏𝟎</m:t>
                          </m:r>
                          <m:r>
                            <a:rPr lang="ru-RU" sz="2800" b="1" i="1">
                              <a:latin typeface="Cambria Math"/>
                            </a:rPr>
                            <m:t> Н∙</m:t>
                          </m:r>
                          <m:r>
                            <a:rPr lang="ru-RU" sz="2800" b="1" i="1">
                              <a:latin typeface="Cambria Math"/>
                            </a:rPr>
                            <m:t>𝟏</m:t>
                          </m:r>
                          <m:r>
                            <a:rPr lang="ru-RU" sz="2800" b="1" i="1">
                              <a:latin typeface="Cambria Math"/>
                            </a:rPr>
                            <m:t> м</m:t>
                          </m:r>
                        </m:num>
                        <m:den>
                          <m:r>
                            <a:rPr lang="ru-RU" sz="2800" b="1" i="1">
                              <a:latin typeface="Cambria Math"/>
                            </a:rPr>
                            <m:t>𝟎</m:t>
                          </m:r>
                          <m:r>
                            <a:rPr lang="ru-RU" sz="2800" b="1" i="1">
                              <a:latin typeface="Cambria Math"/>
                            </a:rPr>
                            <m:t>,</m:t>
                          </m:r>
                          <m:r>
                            <a:rPr lang="ru-RU" sz="2800" b="1" i="1">
                              <a:latin typeface="Cambria Math"/>
                            </a:rPr>
                            <m:t>𝟐</m:t>
                          </m:r>
                          <m:r>
                            <a:rPr lang="ru-RU" sz="2800" b="1" i="1">
                              <a:latin typeface="Cambria Math"/>
                            </a:rPr>
                            <m:t> м</m:t>
                          </m:r>
                        </m:den>
                      </m:f>
                    </m:oMath>
                  </m:oMathPara>
                </a14:m>
                <a:endParaRPr lang="ru-RU" sz="2800" dirty="0"/>
              </a:p>
              <a:p>
                <a:pPr marL="0" indent="0" algn="ctr" fontAlgn="t">
                  <a:buNone/>
                </a:pPr>
                <a:r>
                  <a:rPr lang="ru-RU" sz="3600" b="1" dirty="0"/>
                  <a:t>Ответ: 50 Н</a:t>
                </a:r>
                <a:endParaRPr lang="ru-RU" sz="3200" b="1" dirty="0"/>
              </a:p>
            </p:txBody>
          </p:sp>
        </mc:Choice>
        <mc:Fallback xmlns="">
          <p:sp>
            <p:nvSpPr>
              <p:cNvPr id="7" name="Объект 6"/>
              <p:cNvSpPr>
                <a:spLocks noGrp="1" noRot="1" noChangeAspect="1" noMove="1" noResize="1" noEditPoints="1" noAdjustHandles="1" noChangeArrowheads="1" noChangeShapeType="1" noTextEdit="1"/>
              </p:cNvSpPr>
              <p:nvPr>
                <p:ph sz="half" idx="2"/>
              </p:nvPr>
            </p:nvSpPr>
            <p:spPr>
              <a:xfrm>
                <a:off x="4139952" y="2132856"/>
                <a:ext cx="4824536" cy="4470400"/>
              </a:xfrm>
              <a:blipFill rotWithShape="1">
                <a:blip r:embed="rId3" cstate="print"/>
                <a:stretch>
                  <a:fillRect t="-1910"/>
                </a:stretch>
              </a:blipFill>
            </p:spPr>
            <p:txBody>
              <a:bodyPr/>
              <a:lstStyle/>
              <a:p>
                <a:r>
                  <a:rPr lang="ru-RU">
                    <a:noFill/>
                  </a:rPr>
                  <a:t> </a:t>
                </a:r>
              </a:p>
            </p:txBody>
          </p:sp>
        </mc:Fallback>
      </mc:AlternateContent>
    </p:spTree>
    <p:extLst>
      <p:ext uri="{BB962C8B-B14F-4D97-AF65-F5344CB8AC3E}">
        <p14:creationId xmlns:p14="http://schemas.microsoft.com/office/powerpoint/2010/main" val="4009347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3851920" y="188640"/>
            <a:ext cx="5040560" cy="6120680"/>
          </a:xfrm>
        </p:spPr>
        <p:txBody>
          <a:bodyPr>
            <a:noAutofit/>
          </a:bodyPr>
          <a:lstStyle/>
          <a:p>
            <a:pPr marL="0" indent="0" algn="just">
              <a:buNone/>
            </a:pPr>
            <a:r>
              <a:rPr lang="ru-RU" sz="3000" dirty="0">
                <a:solidFill>
                  <a:schemeClr val="tx2"/>
                </a:solidFill>
              </a:rPr>
              <a:t>Пете нечего было делать. От скуки Петя, чтобы провести свободное время, подсунул швабру под шкаф, надавил на ручку и, совершенно неожиданно для самого себя, опрокинул шкаф на пол. Как называют физики швабру, подсунутую под шкаф? </a:t>
            </a:r>
          </a:p>
        </p:txBody>
      </p:sp>
      <p:pic>
        <p:nvPicPr>
          <p:cNvPr id="307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16632"/>
            <a:ext cx="3600400" cy="6452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043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6200"/>
            <a:ext cx="8352928" cy="1397000"/>
          </a:xfrm>
        </p:spPr>
        <p:txBody>
          <a:bodyPr>
            <a:noAutofit/>
          </a:bodyPr>
          <a:lstStyle/>
          <a:p>
            <a:pPr lvl="0"/>
            <a:r>
              <a:rPr lang="ru-RU" sz="3200" b="1" dirty="0"/>
              <a:t>Меньшая сила, действующая на рычаг, равна 5 Н. Найдите большую силу, если плечи рычага 0,1 м и 0,3 м.</a:t>
            </a:r>
          </a:p>
        </p:txBody>
      </p:sp>
      <mc:AlternateContent xmlns:mc="http://schemas.openxmlformats.org/markup-compatibility/2006" xmlns:a14="http://schemas.microsoft.com/office/drawing/2010/main">
        <mc:Choice Requires="a14">
          <p:sp>
            <p:nvSpPr>
              <p:cNvPr id="3" name="Объект 2"/>
              <p:cNvSpPr>
                <a:spLocks noGrp="1"/>
              </p:cNvSpPr>
              <p:nvPr>
                <p:ph sz="half" idx="1"/>
              </p:nvPr>
            </p:nvSpPr>
            <p:spPr/>
            <p:txBody>
              <a:bodyPr/>
              <a:lstStyle/>
              <a:p>
                <a:pPr marL="0" indent="0" algn="ctr" fontAlgn="t">
                  <a:buNone/>
                </a:pPr>
                <a:r>
                  <a:rPr lang="ru-RU" sz="3600" b="1" u="sng" dirty="0"/>
                  <a:t>Дано:</a:t>
                </a:r>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𝑭</m:t>
                          </m:r>
                        </m:e>
                        <m:sub>
                          <m:r>
                            <a:rPr lang="ru-RU" sz="3600">
                              <a:latin typeface="Cambria Math"/>
                            </a:rPr>
                            <m:t>𝟐</m:t>
                          </m:r>
                        </m:sub>
                      </m:sSub>
                      <m:r>
                        <a:rPr lang="ru-RU" sz="3600">
                          <a:latin typeface="Cambria Math"/>
                        </a:rPr>
                        <m:t>=</m:t>
                      </m:r>
                      <m:r>
                        <a:rPr lang="ru-RU" sz="3600" b="0" i="0" smtClean="0">
                          <a:latin typeface="Cambria Math"/>
                        </a:rPr>
                        <m:t>5 </m:t>
                      </m:r>
                      <m:r>
                        <a:rPr lang="ru-RU" sz="3600">
                          <a:latin typeface="Cambria Math"/>
                        </a:rPr>
                        <m:t>Н</m:t>
                      </m:r>
                    </m:oMath>
                  </m:oMathPara>
                </a14:m>
                <a:endParaRPr lang="ru-RU" sz="3600" dirty="0"/>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𝒍</m:t>
                          </m:r>
                        </m:e>
                        <m:sub>
                          <m:r>
                            <a:rPr lang="ru-RU" sz="3600">
                              <a:latin typeface="Cambria Math"/>
                            </a:rPr>
                            <m:t>𝟏</m:t>
                          </m:r>
                        </m:sub>
                      </m:sSub>
                      <m:r>
                        <a:rPr lang="ru-RU" sz="3600">
                          <a:latin typeface="Cambria Math"/>
                        </a:rPr>
                        <m:t>=</m:t>
                      </m:r>
                      <m:r>
                        <a:rPr lang="ru-RU" sz="3600" b="0" i="0" smtClean="0">
                          <a:latin typeface="Cambria Math"/>
                        </a:rPr>
                        <m:t>0,1 </m:t>
                      </m:r>
                      <m:r>
                        <a:rPr lang="ru-RU" sz="3600">
                          <a:latin typeface="Cambria Math"/>
                        </a:rPr>
                        <m:t>м</m:t>
                      </m:r>
                    </m:oMath>
                  </m:oMathPara>
                </a14:m>
                <a:endParaRPr lang="ru-RU" sz="3600" dirty="0"/>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𝒍</m:t>
                          </m:r>
                        </m:e>
                        <m:sub>
                          <m:r>
                            <a:rPr lang="en-US" sz="3600">
                              <a:latin typeface="Cambria Math"/>
                            </a:rPr>
                            <m:t>𝟐</m:t>
                          </m:r>
                        </m:sub>
                      </m:sSub>
                      <m:r>
                        <a:rPr lang="ru-RU" sz="3600">
                          <a:latin typeface="Cambria Math"/>
                        </a:rPr>
                        <m:t>=</m:t>
                      </m:r>
                      <m:r>
                        <a:rPr lang="ru-RU" sz="3600" b="0" i="0" smtClean="0">
                          <a:latin typeface="Cambria Math"/>
                        </a:rPr>
                        <m:t>0,3</m:t>
                      </m:r>
                      <m:r>
                        <a:rPr lang="ru-RU" sz="3600">
                          <a:latin typeface="Cambria Math"/>
                        </a:rPr>
                        <m:t> м</m:t>
                      </m:r>
                    </m:oMath>
                  </m:oMathPara>
                </a14:m>
                <a:endParaRPr lang="ru-RU" sz="3600" dirty="0"/>
              </a:p>
              <a:p>
                <a:pPr marL="0" indent="0" algn="ctr" fontAlgn="t">
                  <a:buNone/>
                </a:pPr>
                <a:r>
                  <a:rPr lang="ru-RU" sz="3600" b="1" u="sng" dirty="0"/>
                  <a:t>Найти:</a:t>
                </a:r>
              </a:p>
              <a:p>
                <a:pPr marL="0" indent="0" algn="ctr" fontAlgn="t">
                  <a:buNone/>
                </a:pPr>
                <a14:m>
                  <m:oMathPara xmlns:m="http://schemas.openxmlformats.org/officeDocument/2006/math">
                    <m:oMathParaPr>
                      <m:jc m:val="centerGroup"/>
                    </m:oMathParaPr>
                    <m:oMath xmlns:m="http://schemas.openxmlformats.org/officeDocument/2006/math">
                      <m:sSub>
                        <m:sSubPr>
                          <m:ctrlPr>
                            <a:rPr lang="ru-RU" sz="3600" i="1">
                              <a:latin typeface="Cambria Math" panose="02040503050406030204" pitchFamily="18" charset="0"/>
                            </a:rPr>
                          </m:ctrlPr>
                        </m:sSubPr>
                        <m:e>
                          <m:r>
                            <a:rPr lang="en-US" sz="3600">
                              <a:latin typeface="Cambria Math"/>
                            </a:rPr>
                            <m:t>𝑭</m:t>
                          </m:r>
                        </m:e>
                        <m:sub>
                          <m:r>
                            <a:rPr lang="ru-RU" sz="3600">
                              <a:latin typeface="Cambria Math"/>
                            </a:rPr>
                            <m:t>𝟏</m:t>
                          </m:r>
                        </m:sub>
                      </m:sSub>
                      <m:r>
                        <a:rPr lang="ru-RU" sz="3600">
                          <a:latin typeface="Cambria Math"/>
                        </a:rPr>
                        <m:t>= ?</m:t>
                      </m:r>
                    </m:oMath>
                  </m:oMathPara>
                </a14:m>
                <a:endParaRPr lang="ru-RU" sz="3600" dirty="0"/>
              </a:p>
              <a:p>
                <a:pPr marL="0" indent="0">
                  <a:buNone/>
                </a:pPr>
                <a:endParaRPr lang="ru-RU" dirty="0"/>
              </a:p>
            </p:txBody>
          </p:sp>
        </mc:Choice>
        <mc:Fallback xmlns="">
          <p:sp>
            <p:nvSpPr>
              <p:cNvPr id="3" name="Объект 2"/>
              <p:cNvSpPr>
                <a:spLocks noGrp="1" noRot="1" noChangeAspect="1" noMove="1" noResize="1" noEditPoints="1" noAdjustHandles="1" noChangeArrowheads="1" noChangeShapeType="1" noTextEdit="1"/>
              </p:cNvSpPr>
              <p:nvPr>
                <p:ph sz="half" idx="1"/>
              </p:nvPr>
            </p:nvSpPr>
            <p:spPr>
              <a:blipFill rotWithShape="1">
                <a:blip r:embed="rId2" cstate="print"/>
                <a:stretch>
                  <a:fillRect t="-204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Объект 3"/>
              <p:cNvSpPr>
                <a:spLocks noGrp="1"/>
              </p:cNvSpPr>
              <p:nvPr>
                <p:ph sz="half" idx="2"/>
              </p:nvPr>
            </p:nvSpPr>
            <p:spPr>
              <a:xfrm>
                <a:off x="4283968" y="1701800"/>
                <a:ext cx="4608512" cy="4470400"/>
              </a:xfrm>
            </p:spPr>
            <p:txBody>
              <a:bodyPr>
                <a:normAutofit/>
              </a:bodyPr>
              <a:lstStyle/>
              <a:p>
                <a:pPr marL="0" indent="0" algn="ctr" fontAlgn="t">
                  <a:buNone/>
                </a:pPr>
                <a:r>
                  <a:rPr lang="ru-RU" sz="3000" b="1" u="sng" dirty="0"/>
                  <a:t>Решение:</a:t>
                </a:r>
              </a:p>
              <a:p>
                <a:pPr marL="0" indent="0" fontAlgn="t">
                  <a:buNone/>
                </a:pPr>
                <a14:m>
                  <m:oMathPara xmlns:m="http://schemas.openxmlformats.org/officeDocument/2006/math">
                    <m:oMathParaPr>
                      <m:jc m:val="centerGroup"/>
                    </m:oMathParaPr>
                    <m:oMath xmlns:m="http://schemas.openxmlformats.org/officeDocument/2006/math">
                      <m:f>
                        <m:fPr>
                          <m:ctrlPr>
                            <a:rPr lang="ru-RU" sz="3000" i="1">
                              <a:latin typeface="Cambria Math" panose="02040503050406030204" pitchFamily="18" charset="0"/>
                            </a:rPr>
                          </m:ctrlPr>
                        </m:fPr>
                        <m:num>
                          <m:sSub>
                            <m:sSubPr>
                              <m:ctrlPr>
                                <a:rPr lang="ru-RU" sz="3000" i="1">
                                  <a:latin typeface="Cambria Math" panose="02040503050406030204" pitchFamily="18" charset="0"/>
                                </a:rPr>
                              </m:ctrlPr>
                            </m:sSubPr>
                            <m:e>
                              <m:r>
                                <a:rPr lang="en-US" sz="3000">
                                  <a:latin typeface="Cambria Math"/>
                                </a:rPr>
                                <m:t>𝑭</m:t>
                              </m:r>
                            </m:e>
                            <m:sub>
                              <m:r>
                                <a:rPr lang="ru-RU" sz="3000">
                                  <a:latin typeface="Cambria Math"/>
                                </a:rPr>
                                <m:t>𝟏</m:t>
                              </m:r>
                            </m:sub>
                          </m:sSub>
                        </m:num>
                        <m:den>
                          <m:sSub>
                            <m:sSubPr>
                              <m:ctrlPr>
                                <a:rPr lang="ru-RU" sz="3000" i="1">
                                  <a:latin typeface="Cambria Math" panose="02040503050406030204" pitchFamily="18" charset="0"/>
                                </a:rPr>
                              </m:ctrlPr>
                            </m:sSubPr>
                            <m:e>
                              <m:r>
                                <a:rPr lang="ru-RU" sz="3000">
                                  <a:latin typeface="Cambria Math"/>
                                </a:rPr>
                                <m:t>𝑭</m:t>
                              </m:r>
                            </m:e>
                            <m:sub>
                              <m:r>
                                <a:rPr lang="ru-RU" sz="3000">
                                  <a:latin typeface="Cambria Math"/>
                                </a:rPr>
                                <m:t>𝟐</m:t>
                              </m:r>
                            </m:sub>
                          </m:sSub>
                        </m:den>
                      </m:f>
                      <m:r>
                        <a:rPr lang="ru-RU" sz="3000">
                          <a:latin typeface="Cambria Math"/>
                        </a:rPr>
                        <m:t>=</m:t>
                      </m:r>
                      <m:f>
                        <m:fPr>
                          <m:ctrlPr>
                            <a:rPr lang="ru-RU" sz="3000" i="1">
                              <a:latin typeface="Cambria Math" panose="02040503050406030204" pitchFamily="18" charset="0"/>
                            </a:rPr>
                          </m:ctrlPr>
                        </m:fPr>
                        <m:num>
                          <m:sSub>
                            <m:sSubPr>
                              <m:ctrlPr>
                                <a:rPr lang="ru-RU" sz="3000" i="1">
                                  <a:latin typeface="Cambria Math" panose="02040503050406030204" pitchFamily="18" charset="0"/>
                                </a:rPr>
                              </m:ctrlPr>
                            </m:sSubPr>
                            <m:e>
                              <m:r>
                                <a:rPr lang="en-US" sz="3000">
                                  <a:latin typeface="Cambria Math"/>
                                </a:rPr>
                                <m:t>𝒍</m:t>
                              </m:r>
                            </m:e>
                            <m:sub>
                              <m:r>
                                <a:rPr lang="ru-RU" sz="3000">
                                  <a:latin typeface="Cambria Math"/>
                                </a:rPr>
                                <m:t>𝟐</m:t>
                              </m:r>
                            </m:sub>
                          </m:sSub>
                        </m:num>
                        <m:den>
                          <m:sSub>
                            <m:sSubPr>
                              <m:ctrlPr>
                                <a:rPr lang="ru-RU" sz="3000" i="1">
                                  <a:latin typeface="Cambria Math" panose="02040503050406030204" pitchFamily="18" charset="0"/>
                                </a:rPr>
                              </m:ctrlPr>
                            </m:sSubPr>
                            <m:e>
                              <m:r>
                                <a:rPr lang="ru-RU" sz="3000">
                                  <a:latin typeface="Cambria Math"/>
                                </a:rPr>
                                <m:t>𝒍</m:t>
                              </m:r>
                            </m:e>
                            <m:sub>
                              <m:r>
                                <a:rPr lang="ru-RU" sz="3000">
                                  <a:latin typeface="Cambria Math"/>
                                </a:rPr>
                                <m:t>𝟏</m:t>
                              </m:r>
                            </m:sub>
                          </m:sSub>
                        </m:den>
                      </m:f>
                    </m:oMath>
                  </m:oMathPara>
                </a14:m>
                <a:endParaRPr lang="ru-RU" sz="3000" dirty="0"/>
              </a:p>
              <a:p>
                <a:pPr marL="0" indent="0" fontAlgn="t">
                  <a:buNone/>
                </a:pPr>
                <a:endParaRPr lang="ru-RU" sz="3000" dirty="0"/>
              </a:p>
              <a:p>
                <a:pPr marL="0" indent="0" fontAlgn="t">
                  <a:buNone/>
                </a:pPr>
                <a14:m>
                  <m:oMathPara xmlns:m="http://schemas.openxmlformats.org/officeDocument/2006/math">
                    <m:oMathParaPr>
                      <m:jc m:val="centerGroup"/>
                    </m:oMathParaPr>
                    <m:oMath xmlns:m="http://schemas.openxmlformats.org/officeDocument/2006/math">
                      <m:sSub>
                        <m:sSubPr>
                          <m:ctrlPr>
                            <a:rPr lang="ru-RU" sz="3000" b="1" i="1">
                              <a:latin typeface="Cambria Math" panose="02040503050406030204" pitchFamily="18" charset="0"/>
                            </a:rPr>
                          </m:ctrlPr>
                        </m:sSubPr>
                        <m:e>
                          <m:r>
                            <a:rPr lang="en-US" sz="3000" b="1" i="1">
                              <a:latin typeface="Cambria Math"/>
                            </a:rPr>
                            <m:t>𝑭</m:t>
                          </m:r>
                        </m:e>
                        <m:sub>
                          <m:r>
                            <a:rPr lang="ru-RU" sz="3000" b="1" i="1">
                              <a:latin typeface="Cambria Math"/>
                            </a:rPr>
                            <m:t>𝟏</m:t>
                          </m:r>
                        </m:sub>
                      </m:sSub>
                      <m:r>
                        <a:rPr lang="ru-RU" sz="3000" b="1" i="1">
                          <a:latin typeface="Cambria Math"/>
                        </a:rPr>
                        <m:t>= </m:t>
                      </m:r>
                      <m:f>
                        <m:fPr>
                          <m:ctrlPr>
                            <a:rPr lang="ru-RU" sz="3000" b="1" i="1">
                              <a:latin typeface="Cambria Math" panose="02040503050406030204" pitchFamily="18" charset="0"/>
                            </a:rPr>
                          </m:ctrlPr>
                        </m:fPr>
                        <m:num>
                          <m:sSub>
                            <m:sSubPr>
                              <m:ctrlPr>
                                <a:rPr lang="ru-RU" sz="3000" b="1" i="1">
                                  <a:latin typeface="Cambria Math" panose="02040503050406030204" pitchFamily="18" charset="0"/>
                                </a:rPr>
                              </m:ctrlPr>
                            </m:sSubPr>
                            <m:e>
                              <m:r>
                                <a:rPr lang="ru-RU" sz="3000" b="1" i="1">
                                  <a:latin typeface="Cambria Math"/>
                                </a:rPr>
                                <m:t>𝑭</m:t>
                              </m:r>
                            </m:e>
                            <m:sub>
                              <m:r>
                                <a:rPr lang="ru-RU" sz="3000" b="1" i="1">
                                  <a:latin typeface="Cambria Math"/>
                                </a:rPr>
                                <m:t>𝟐</m:t>
                              </m:r>
                            </m:sub>
                          </m:sSub>
                          <m:r>
                            <a:rPr lang="ru-RU" sz="3000" b="1" i="1">
                              <a:latin typeface="Cambria Math"/>
                            </a:rPr>
                            <m:t>∙</m:t>
                          </m:r>
                          <m:sSub>
                            <m:sSubPr>
                              <m:ctrlPr>
                                <a:rPr lang="ru-RU" sz="3000" b="1" i="1">
                                  <a:latin typeface="Cambria Math" panose="02040503050406030204" pitchFamily="18" charset="0"/>
                                </a:rPr>
                              </m:ctrlPr>
                            </m:sSubPr>
                            <m:e>
                              <m:r>
                                <a:rPr lang="ru-RU" sz="3000" b="1" i="1">
                                  <a:latin typeface="Cambria Math"/>
                                </a:rPr>
                                <m:t>𝒍</m:t>
                              </m:r>
                            </m:e>
                            <m:sub>
                              <m:r>
                                <a:rPr lang="ru-RU" sz="3000" b="1" i="1">
                                  <a:latin typeface="Cambria Math"/>
                                </a:rPr>
                                <m:t>𝟐</m:t>
                              </m:r>
                            </m:sub>
                          </m:sSub>
                        </m:num>
                        <m:den>
                          <m:sSub>
                            <m:sSubPr>
                              <m:ctrlPr>
                                <a:rPr lang="ru-RU" sz="3000" b="1" i="1">
                                  <a:latin typeface="Cambria Math" panose="02040503050406030204" pitchFamily="18" charset="0"/>
                                </a:rPr>
                              </m:ctrlPr>
                            </m:sSubPr>
                            <m:e>
                              <m:r>
                                <a:rPr lang="ru-RU" sz="3000" b="1" i="1">
                                  <a:latin typeface="Cambria Math"/>
                                </a:rPr>
                                <m:t>𝒍</m:t>
                              </m:r>
                            </m:e>
                            <m:sub>
                              <m:r>
                                <a:rPr lang="ru-RU" sz="3000" b="1" i="1">
                                  <a:latin typeface="Cambria Math"/>
                                </a:rPr>
                                <m:t>𝟏</m:t>
                              </m:r>
                            </m:sub>
                          </m:sSub>
                        </m:den>
                      </m:f>
                      <m:r>
                        <a:rPr lang="ru-RU" sz="3000" b="1" i="1">
                          <a:latin typeface="Cambria Math"/>
                        </a:rPr>
                        <m:t>=</m:t>
                      </m:r>
                      <m:f>
                        <m:fPr>
                          <m:ctrlPr>
                            <a:rPr lang="ru-RU" sz="3000" b="1" i="1">
                              <a:latin typeface="Cambria Math" panose="02040503050406030204" pitchFamily="18" charset="0"/>
                            </a:rPr>
                          </m:ctrlPr>
                        </m:fPr>
                        <m:num>
                          <m:r>
                            <a:rPr lang="ru-RU" sz="3000" b="1" i="1" smtClean="0">
                              <a:latin typeface="Cambria Math"/>
                            </a:rPr>
                            <m:t>𝟓</m:t>
                          </m:r>
                          <m:r>
                            <a:rPr lang="ru-RU" sz="3000" b="1" i="1">
                              <a:latin typeface="Cambria Math"/>
                            </a:rPr>
                            <m:t> Н∙</m:t>
                          </m:r>
                          <m:r>
                            <a:rPr lang="ru-RU" sz="3000" b="1" i="1" smtClean="0">
                              <a:latin typeface="Cambria Math"/>
                            </a:rPr>
                            <m:t>𝟎</m:t>
                          </m:r>
                          <m:r>
                            <a:rPr lang="ru-RU" sz="3000" b="1" i="1" smtClean="0">
                              <a:latin typeface="Cambria Math"/>
                            </a:rPr>
                            <m:t>,</m:t>
                          </m:r>
                          <m:r>
                            <a:rPr lang="ru-RU" sz="3000" b="1" i="1" smtClean="0">
                              <a:latin typeface="Cambria Math"/>
                            </a:rPr>
                            <m:t>𝟑</m:t>
                          </m:r>
                          <m:r>
                            <a:rPr lang="ru-RU" sz="3000" b="1" i="1">
                              <a:latin typeface="Cambria Math"/>
                            </a:rPr>
                            <m:t> м</m:t>
                          </m:r>
                        </m:num>
                        <m:den>
                          <m:r>
                            <a:rPr lang="ru-RU" sz="3000" b="1" i="1">
                              <a:latin typeface="Cambria Math"/>
                            </a:rPr>
                            <m:t>𝟎</m:t>
                          </m:r>
                          <m:r>
                            <a:rPr lang="ru-RU" sz="3000" b="1" i="1">
                              <a:latin typeface="Cambria Math"/>
                            </a:rPr>
                            <m:t>,</m:t>
                          </m:r>
                          <m:r>
                            <a:rPr lang="ru-RU" sz="3000" b="1" i="1" smtClean="0">
                              <a:latin typeface="Cambria Math"/>
                            </a:rPr>
                            <m:t>𝟏</m:t>
                          </m:r>
                          <m:r>
                            <a:rPr lang="ru-RU" sz="3000" b="1" i="1" smtClean="0">
                              <a:latin typeface="Cambria Math"/>
                            </a:rPr>
                            <m:t> м</m:t>
                          </m:r>
                        </m:den>
                      </m:f>
                    </m:oMath>
                  </m:oMathPara>
                </a14:m>
                <a:endParaRPr lang="ru-RU" sz="3000" dirty="0"/>
              </a:p>
              <a:p>
                <a:pPr marL="0" indent="0" algn="ctr" fontAlgn="t">
                  <a:buNone/>
                </a:pPr>
                <a:r>
                  <a:rPr lang="ru-RU" sz="3000" b="1" dirty="0"/>
                  <a:t>Ответ: 15 Н</a:t>
                </a:r>
                <a:endParaRPr lang="ru-RU" sz="3000" dirty="0"/>
              </a:p>
            </p:txBody>
          </p:sp>
        </mc:Choice>
        <mc:Fallback xmlns="">
          <p:sp>
            <p:nvSpPr>
              <p:cNvPr id="4" name="Объект 3"/>
              <p:cNvSpPr>
                <a:spLocks noGrp="1" noRot="1" noChangeAspect="1" noMove="1" noResize="1" noEditPoints="1" noAdjustHandles="1" noChangeArrowheads="1" noChangeShapeType="1" noTextEdit="1"/>
              </p:cNvSpPr>
              <p:nvPr>
                <p:ph sz="half" idx="2"/>
              </p:nvPr>
            </p:nvSpPr>
            <p:spPr>
              <a:xfrm>
                <a:off x="4283968" y="1701800"/>
                <a:ext cx="4608512" cy="4470400"/>
              </a:xfrm>
              <a:blipFill rotWithShape="1">
                <a:blip r:embed="rId3"/>
                <a:stretch>
                  <a:fillRect t="-1635"/>
                </a:stretch>
              </a:blipFill>
            </p:spPr>
            <p:txBody>
              <a:bodyPr/>
              <a:lstStyle/>
              <a:p>
                <a:r>
                  <a:rPr lang="ru-RU">
                    <a:noFill/>
                  </a:rPr>
                  <a:t> </a:t>
                </a:r>
              </a:p>
            </p:txBody>
          </p:sp>
        </mc:Fallback>
      </mc:AlternateContent>
    </p:spTree>
    <p:extLst>
      <p:ext uri="{BB962C8B-B14F-4D97-AF65-F5344CB8AC3E}">
        <p14:creationId xmlns:p14="http://schemas.microsoft.com/office/powerpoint/2010/main" val="2378027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pPr algn="ctr"/>
            <a:r>
              <a:rPr lang="ru-RU" sz="5400" b="1" dirty="0"/>
              <a:t>Домашнее задание</a:t>
            </a:r>
          </a:p>
        </p:txBody>
      </p:sp>
      <p:sp>
        <p:nvSpPr>
          <p:cNvPr id="6" name="Объект 5"/>
          <p:cNvSpPr>
            <a:spLocks noGrp="1"/>
          </p:cNvSpPr>
          <p:nvPr>
            <p:ph idx="1"/>
          </p:nvPr>
        </p:nvSpPr>
        <p:spPr/>
        <p:txBody>
          <a:bodyPr/>
          <a:lstStyle/>
          <a:p>
            <a:pPr lvl="0"/>
            <a:r>
              <a:rPr lang="ru-RU" sz="4400" dirty="0"/>
              <a:t>§ 58, читать, учить формулы. Домашняя лабораторная работа.</a:t>
            </a:r>
          </a:p>
          <a:p>
            <a:endParaRPr lang="ru-RU" dirty="0"/>
          </a:p>
        </p:txBody>
      </p:sp>
    </p:spTree>
    <p:extLst>
      <p:ext uri="{BB962C8B-B14F-4D97-AF65-F5344CB8AC3E}">
        <p14:creationId xmlns:p14="http://schemas.microsoft.com/office/powerpoint/2010/main" val="333570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2" descr="15e-i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4380" y="4725144"/>
            <a:ext cx="3889226" cy="194461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Объект 4"/>
          <p:cNvGraphicFramePr>
            <a:graphicFrameLocks noChangeAspect="1"/>
          </p:cNvGraphicFramePr>
          <p:nvPr>
            <p:extLst>
              <p:ext uri="{D42A27DB-BD31-4B8C-83A1-F6EECF244321}">
                <p14:modId xmlns:p14="http://schemas.microsoft.com/office/powerpoint/2010/main" val="1424340916"/>
              </p:ext>
            </p:extLst>
          </p:nvPr>
        </p:nvGraphicFramePr>
        <p:xfrm>
          <a:off x="446752" y="4195160"/>
          <a:ext cx="3386291" cy="2474597"/>
        </p:xfrm>
        <a:graphic>
          <a:graphicData uri="http://schemas.openxmlformats.org/presentationml/2006/ole">
            <mc:AlternateContent xmlns:mc="http://schemas.openxmlformats.org/markup-compatibility/2006">
              <mc:Choice xmlns:v="urn:schemas-microsoft-com:vml" Requires="v">
                <p:oleObj spid="_x0000_s1067" name="Точечный рисунок" r:id="rId4" imgW="6047619" imgH="4458322" progId="PBrush">
                  <p:embed/>
                </p:oleObj>
              </mc:Choice>
              <mc:Fallback>
                <p:oleObj name="Точечный рисунок" r:id="rId4" imgW="6047619" imgH="4458322" progId="PBrush">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752" y="4195160"/>
                        <a:ext cx="3386291" cy="24745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26"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849" y="2255090"/>
            <a:ext cx="2736304" cy="271509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5955" y="332656"/>
            <a:ext cx="3022372"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Здесь должен быть рисунок"/>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10316" y="251205"/>
            <a:ext cx="3317354" cy="1990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304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additive="base">
                                        <p:cTn id="7" dur="500" fill="hold"/>
                                        <p:tgtEl>
                                          <p:spTgt spid="1025"/>
                                        </p:tgtEl>
                                        <p:attrNameLst>
                                          <p:attrName>ppt_x</p:attrName>
                                        </p:attrNameLst>
                                      </p:cBhvr>
                                      <p:tavLst>
                                        <p:tav tm="0">
                                          <p:val>
                                            <p:strVal val="#ppt_x"/>
                                          </p:val>
                                        </p:tav>
                                        <p:tav tm="100000">
                                          <p:val>
                                            <p:strVal val="#ppt_x"/>
                                          </p:val>
                                        </p:tav>
                                      </p:tavLst>
                                    </p:anim>
                                    <p:anim calcmode="lin" valueType="num">
                                      <p:cBhvr additive="base">
                                        <p:cTn id="8" dur="500" fill="hold"/>
                                        <p:tgtEl>
                                          <p:spTgt spid="10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Effect transition="in" filter="circle(in)">
                                      <p:cBhvr>
                                        <p:cTn id="25" dur="20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39552" y="1701800"/>
            <a:ext cx="8280920" cy="3311376"/>
          </a:xfrm>
        </p:spPr>
        <p:txBody>
          <a:bodyPr>
            <a:normAutofit/>
          </a:bodyPr>
          <a:lstStyle/>
          <a:p>
            <a:pPr lvl="0" algn="ctr"/>
            <a:r>
              <a:rPr lang="ru-RU" sz="4800" dirty="0"/>
              <a:t> Простые автоматы </a:t>
            </a:r>
          </a:p>
          <a:p>
            <a:pPr lvl="0" algn="ctr"/>
            <a:r>
              <a:rPr lang="ru-RU" sz="4800" dirty="0"/>
              <a:t> Простые механизмы </a:t>
            </a:r>
          </a:p>
          <a:p>
            <a:pPr lvl="0" algn="ctr"/>
            <a:r>
              <a:rPr lang="ru-RU" sz="4800" dirty="0"/>
              <a:t> Простые приборы</a:t>
            </a:r>
          </a:p>
        </p:txBody>
      </p:sp>
    </p:spTree>
    <p:extLst>
      <p:ext uri="{BB962C8B-B14F-4D97-AF65-F5344CB8AC3E}">
        <p14:creationId xmlns:p14="http://schemas.microsoft.com/office/powerpoint/2010/main" val="210499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1" end="1"/>
                                            </p:txEl>
                                          </p:spTgt>
                                        </p:tgtEl>
                                        <p:attrNameLst>
                                          <p:attrName>style.color</p:attrName>
                                        </p:attrNameLst>
                                      </p:cBhvr>
                                      <p:to>
                                        <p:clrVal>
                                          <a:srgbClr val="FF0000"/>
                                        </p:clrVal>
                                      </p:to>
                                    </p:set>
                                    <p:set>
                                      <p:cBhvr>
                                        <p:cTn id="7" dur="500" fill="hold"/>
                                        <p:tgtEl>
                                          <p:spTgt spid="3">
                                            <p:txEl>
                                              <p:pRg st="1" end="1"/>
                                            </p:txEl>
                                          </p:spTgt>
                                        </p:tgtEl>
                                        <p:attrNameLst>
                                          <p:attrName>fillcolor</p:attrName>
                                        </p:attrNameLst>
                                      </p:cBhvr>
                                      <p:to>
                                        <p:clrVal>
                                          <a:srgbClr val="FF0000"/>
                                        </p:clrVal>
                                      </p:to>
                                    </p:set>
                                    <p:set>
                                      <p:cBhvr>
                                        <p:cTn id="8" dur="500" fill="hold"/>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00808"/>
            <a:ext cx="8229600" cy="2808312"/>
          </a:xfrm>
        </p:spPr>
        <p:txBody>
          <a:bodyPr>
            <a:normAutofit/>
          </a:bodyPr>
          <a:lstStyle/>
          <a:p>
            <a:pPr algn="ctr"/>
            <a:r>
              <a:rPr lang="ru-RU" sz="6600" b="1" dirty="0"/>
              <a:t>Изучить…</a:t>
            </a:r>
            <a:br>
              <a:rPr lang="ru-RU" sz="6600" b="1" dirty="0"/>
            </a:br>
            <a:br>
              <a:rPr lang="ru-RU" sz="6600" b="1" dirty="0"/>
            </a:br>
            <a:r>
              <a:rPr lang="ru-RU" sz="6600" b="1" dirty="0"/>
              <a:t>Рассмотреть…</a:t>
            </a:r>
          </a:p>
        </p:txBody>
      </p:sp>
    </p:spTree>
    <p:extLst>
      <p:ext uri="{BB962C8B-B14F-4D97-AF65-F5344CB8AC3E}">
        <p14:creationId xmlns:p14="http://schemas.microsoft.com/office/powerpoint/2010/main" val="343574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5" name="Объект 4"/>
          <p:cNvSpPr>
            <a:spLocks noGrp="1"/>
          </p:cNvSpPr>
          <p:nvPr>
            <p:ph idx="1"/>
          </p:nvPr>
        </p:nvSpPr>
        <p:spPr/>
        <p:txBody>
          <a:bodyPr/>
          <a:lstStyle/>
          <a:p>
            <a:endParaRPr lang="ru-RU" dirty="0"/>
          </a:p>
        </p:txBody>
      </p:sp>
      <p:pic>
        <p:nvPicPr>
          <p:cNvPr id="2050" name="Рисунок 19" descr="Изображение4 002"/>
          <p:cNvPicPr>
            <a:picLocks noChangeAspect="1" noChangeArrowheads="1"/>
          </p:cNvPicPr>
          <p:nvPr/>
        </p:nvPicPr>
        <p:blipFill>
          <a:blip r:embed="rId2" cstate="print">
            <a:extLst>
              <a:ext uri="{28A0092B-C50C-407E-A947-70E740481C1C}">
                <a14:useLocalDpi xmlns:a14="http://schemas.microsoft.com/office/drawing/2010/main" val="0"/>
              </a:ext>
            </a:extLst>
          </a:blip>
          <a:srcRect l="19769" t="4005" r="7373" b="73392"/>
          <a:stretch>
            <a:fillRect/>
          </a:stretch>
        </p:blipFill>
        <p:spPr bwMode="auto">
          <a:xfrm>
            <a:off x="3062943" y="3481392"/>
            <a:ext cx="3217565" cy="3376608"/>
          </a:xfrm>
          <a:prstGeom prst="rect">
            <a:avLst/>
          </a:prstGeom>
          <a:noFill/>
          <a:extLst>
            <a:ext uri="{909E8E84-426E-40DD-AFC4-6F175D3DCCD1}">
              <a14:hiddenFill xmlns:a14="http://schemas.microsoft.com/office/drawing/2010/main">
                <a:solidFill>
                  <a:srgbClr val="FFFFFF"/>
                </a:solidFill>
              </a14:hiddenFill>
            </a:ext>
          </a:extLst>
        </p:spPr>
      </p:pic>
      <p:pic>
        <p:nvPicPr>
          <p:cNvPr id="2054" name="Рисунок 15" descr="1328085951_123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58" y="0"/>
            <a:ext cx="3013813" cy="301381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V="1">
            <a:off x="6210726" y="24694"/>
            <a:ext cx="2933273" cy="261221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594" y="4044051"/>
            <a:ext cx="2831107" cy="2813949"/>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21881" y="3717032"/>
            <a:ext cx="3022120" cy="314096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Здесь должен быть рисунок"/>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04227" y="980728"/>
            <a:ext cx="3692922" cy="22157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84116" y="2138953"/>
            <a:ext cx="576064" cy="707886"/>
          </a:xfrm>
          <a:prstGeom prst="rect">
            <a:avLst/>
          </a:prstGeom>
          <a:noFill/>
        </p:spPr>
        <p:txBody>
          <a:bodyPr wrap="square" rtlCol="0">
            <a:spAutoFit/>
          </a:bodyPr>
          <a:lstStyle/>
          <a:p>
            <a:r>
              <a:rPr lang="ru-RU" sz="4000" b="1" dirty="0">
                <a:solidFill>
                  <a:schemeClr val="tx2"/>
                </a:solidFill>
              </a:rPr>
              <a:t>1</a:t>
            </a:r>
          </a:p>
        </p:txBody>
      </p:sp>
      <p:sp>
        <p:nvSpPr>
          <p:cNvPr id="14" name="TextBox 13"/>
          <p:cNvSpPr txBox="1"/>
          <p:nvPr/>
        </p:nvSpPr>
        <p:spPr>
          <a:xfrm>
            <a:off x="4671725" y="2340777"/>
            <a:ext cx="576064" cy="707886"/>
          </a:xfrm>
          <a:prstGeom prst="rect">
            <a:avLst/>
          </a:prstGeom>
          <a:noFill/>
        </p:spPr>
        <p:txBody>
          <a:bodyPr wrap="square" rtlCol="0">
            <a:spAutoFit/>
          </a:bodyPr>
          <a:lstStyle/>
          <a:p>
            <a:r>
              <a:rPr lang="ru-RU" sz="4000" b="1" dirty="0">
                <a:solidFill>
                  <a:schemeClr val="tx2"/>
                </a:solidFill>
              </a:rPr>
              <a:t>2</a:t>
            </a:r>
          </a:p>
        </p:txBody>
      </p:sp>
      <p:sp>
        <p:nvSpPr>
          <p:cNvPr id="15" name="TextBox 14"/>
          <p:cNvSpPr txBox="1"/>
          <p:nvPr/>
        </p:nvSpPr>
        <p:spPr>
          <a:xfrm>
            <a:off x="8316416" y="1929026"/>
            <a:ext cx="576064" cy="707886"/>
          </a:xfrm>
          <a:prstGeom prst="rect">
            <a:avLst/>
          </a:prstGeom>
          <a:noFill/>
        </p:spPr>
        <p:txBody>
          <a:bodyPr wrap="square" rtlCol="0">
            <a:spAutoFit/>
          </a:bodyPr>
          <a:lstStyle/>
          <a:p>
            <a:r>
              <a:rPr lang="ru-RU" sz="4000" b="1" dirty="0">
                <a:solidFill>
                  <a:schemeClr val="tx2"/>
                </a:solidFill>
              </a:rPr>
              <a:t>3</a:t>
            </a:r>
          </a:p>
        </p:txBody>
      </p:sp>
      <p:sp>
        <p:nvSpPr>
          <p:cNvPr id="16" name="TextBox 15"/>
          <p:cNvSpPr txBox="1"/>
          <p:nvPr/>
        </p:nvSpPr>
        <p:spPr>
          <a:xfrm>
            <a:off x="2311637" y="4055768"/>
            <a:ext cx="576064" cy="707886"/>
          </a:xfrm>
          <a:prstGeom prst="rect">
            <a:avLst/>
          </a:prstGeom>
          <a:noFill/>
        </p:spPr>
        <p:txBody>
          <a:bodyPr wrap="square" rtlCol="0">
            <a:spAutoFit/>
          </a:bodyPr>
          <a:lstStyle/>
          <a:p>
            <a:r>
              <a:rPr lang="ru-RU" sz="4000" b="1" dirty="0">
                <a:solidFill>
                  <a:schemeClr val="tx2"/>
                </a:solidFill>
              </a:rPr>
              <a:t>4</a:t>
            </a:r>
          </a:p>
        </p:txBody>
      </p:sp>
      <p:sp>
        <p:nvSpPr>
          <p:cNvPr id="17" name="TextBox 16"/>
          <p:cNvSpPr txBox="1"/>
          <p:nvPr/>
        </p:nvSpPr>
        <p:spPr>
          <a:xfrm>
            <a:off x="5274594" y="3530954"/>
            <a:ext cx="576064" cy="707886"/>
          </a:xfrm>
          <a:prstGeom prst="rect">
            <a:avLst/>
          </a:prstGeom>
          <a:noFill/>
        </p:spPr>
        <p:txBody>
          <a:bodyPr wrap="square" rtlCol="0">
            <a:spAutoFit/>
          </a:bodyPr>
          <a:lstStyle/>
          <a:p>
            <a:r>
              <a:rPr lang="ru-RU" sz="4000" b="1" dirty="0">
                <a:solidFill>
                  <a:schemeClr val="tx2"/>
                </a:solidFill>
              </a:rPr>
              <a:t>5</a:t>
            </a:r>
          </a:p>
        </p:txBody>
      </p:sp>
      <p:sp>
        <p:nvSpPr>
          <p:cNvPr id="18" name="TextBox 17"/>
          <p:cNvSpPr txBox="1"/>
          <p:nvPr/>
        </p:nvSpPr>
        <p:spPr>
          <a:xfrm>
            <a:off x="8565244" y="3751387"/>
            <a:ext cx="576064" cy="707886"/>
          </a:xfrm>
          <a:prstGeom prst="rect">
            <a:avLst/>
          </a:prstGeom>
          <a:noFill/>
        </p:spPr>
        <p:txBody>
          <a:bodyPr wrap="square" rtlCol="0">
            <a:spAutoFit/>
          </a:bodyPr>
          <a:lstStyle/>
          <a:p>
            <a:r>
              <a:rPr lang="ru-RU" sz="4000" b="1">
                <a:solidFill>
                  <a:schemeClr val="tx2"/>
                </a:solidFill>
              </a:rPr>
              <a:t>6</a:t>
            </a:r>
            <a:endParaRPr lang="ru-RU" sz="4000" b="1" dirty="0">
              <a:solidFill>
                <a:schemeClr val="tx2"/>
              </a:solidFill>
            </a:endParaRPr>
          </a:p>
        </p:txBody>
      </p:sp>
    </p:spTree>
    <p:extLst>
      <p:ext uri="{BB962C8B-B14F-4D97-AF65-F5344CB8AC3E}">
        <p14:creationId xmlns:p14="http://schemas.microsoft.com/office/powerpoint/2010/main" val="1647839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Рычаг.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cstate="print"/>
          <a:stretch>
            <a:fillRect/>
          </a:stretch>
        </p:blipFill>
        <p:spPr>
          <a:xfrm>
            <a:off x="0" y="9965"/>
            <a:ext cx="9144000" cy="6011323"/>
          </a:xfrm>
        </p:spPr>
      </p:pic>
    </p:spTree>
    <p:extLst>
      <p:ext uri="{BB962C8B-B14F-4D97-AF65-F5344CB8AC3E}">
        <p14:creationId xmlns:p14="http://schemas.microsoft.com/office/powerpoint/2010/main" val="273067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42910" y="785794"/>
            <a:ext cx="5429288" cy="5000660"/>
          </a:xfrm>
        </p:spPr>
        <p:txBody>
          <a:bodyPr>
            <a:normAutofit/>
          </a:bodyPr>
          <a:lstStyle/>
          <a:p>
            <a:pPr algn="ctr"/>
            <a:r>
              <a:rPr lang="ru-RU" sz="6000" b="1" dirty="0"/>
              <a:t>«Простые механизмы. Рычаг. Равновесие сил на рычаге»</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1"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548680"/>
            <a:ext cx="9150251" cy="594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098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6600" b="1" dirty="0"/>
              <a:t>Рычаг – это….</a:t>
            </a:r>
          </a:p>
        </p:txBody>
      </p:sp>
      <p:sp>
        <p:nvSpPr>
          <p:cNvPr id="3" name="Объект 2"/>
          <p:cNvSpPr>
            <a:spLocks noGrp="1"/>
          </p:cNvSpPr>
          <p:nvPr>
            <p:ph idx="1"/>
          </p:nvPr>
        </p:nvSpPr>
        <p:spPr/>
        <p:txBody>
          <a:bodyPr>
            <a:normAutofit/>
          </a:bodyPr>
          <a:lstStyle/>
          <a:p>
            <a:pPr lvl="0"/>
            <a:r>
              <a:rPr lang="ru-RU" sz="4000" dirty="0"/>
              <a:t>твердое тело </a:t>
            </a:r>
          </a:p>
          <a:p>
            <a:pPr lvl="0"/>
            <a:r>
              <a:rPr lang="ru-RU" sz="4000" dirty="0"/>
              <a:t>твердое тело, имеющее неподвижную опору</a:t>
            </a:r>
          </a:p>
          <a:p>
            <a:pPr lvl="0"/>
            <a:r>
              <a:rPr lang="ru-RU" sz="4000" dirty="0"/>
              <a:t>твердое тело, способное вращаться вокруг неподвижной опоры</a:t>
            </a:r>
          </a:p>
        </p:txBody>
      </p:sp>
    </p:spTree>
    <p:extLst>
      <p:ext uri="{BB962C8B-B14F-4D97-AF65-F5344CB8AC3E}">
        <p14:creationId xmlns:p14="http://schemas.microsoft.com/office/powerpoint/2010/main" val="2037677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3">
                                            <p:txEl>
                                              <p:pRg st="0" end="0"/>
                                            </p:txEl>
                                          </p:spTgt>
                                        </p:tgtEl>
                                      </p:cBhvr>
                                    </p:animEffect>
                                    <p:anim calcmode="lin" valueType="num">
                                      <p:cBhvr>
                                        <p:cTn id="7"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8" dur="1000"/>
                                        <p:tgtEl>
                                          <p:spTgt spid="3">
                                            <p:txEl>
                                              <p:pRg st="0" end="0"/>
                                            </p:txEl>
                                          </p:spTgt>
                                        </p:tgtEl>
                                        <p:attrNameLst>
                                          <p:attrName>ppt_y</p:attrName>
                                        </p:attrNameLst>
                                      </p:cBhvr>
                                      <p:tavLst>
                                        <p:tav tm="0">
                                          <p:val>
                                            <p:strVal val="ppt_y"/>
                                          </p:val>
                                        </p:tav>
                                        <p:tav tm="100000">
                                          <p:val>
                                            <p:strVal val="ppt_y+.1"/>
                                          </p:val>
                                        </p:tav>
                                      </p:tavLst>
                                    </p:anim>
                                    <p:set>
                                      <p:cBhvr>
                                        <p:cTn id="9" dur="1" fill="hold">
                                          <p:stCondLst>
                                            <p:cond delay="999"/>
                                          </p:stCondLst>
                                        </p:cTn>
                                        <p:tgtEl>
                                          <p:spTgt spid="3">
                                            <p:txEl>
                                              <p:pRg st="0" end="0"/>
                                            </p:txEl>
                                          </p:spTgt>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3">
                                            <p:txEl>
                                              <p:pRg st="1" end="1"/>
                                            </p:txEl>
                                          </p:spTgt>
                                        </p:tgtEl>
                                      </p:cBhvr>
                                    </p:animEffect>
                                    <p:anim calcmode="lin" valueType="num">
                                      <p:cBhvr>
                                        <p:cTn id="12" dur="1000"/>
                                        <p:tgtEl>
                                          <p:spTgt spid="3">
                                            <p:txEl>
                                              <p:pRg st="1" end="1"/>
                                            </p:txEl>
                                          </p:spTgt>
                                        </p:tgtEl>
                                        <p:attrNameLst>
                                          <p:attrName>ppt_x</p:attrName>
                                        </p:attrNameLst>
                                      </p:cBhvr>
                                      <p:tavLst>
                                        <p:tav tm="0">
                                          <p:val>
                                            <p:strVal val="ppt_x"/>
                                          </p:val>
                                        </p:tav>
                                        <p:tav tm="100000">
                                          <p:val>
                                            <p:strVal val="ppt_x"/>
                                          </p:val>
                                        </p:tav>
                                      </p:tavLst>
                                    </p:anim>
                                    <p:anim calcmode="lin" valueType="num">
                                      <p:cBhvr>
                                        <p:cTn id="13" dur="1000"/>
                                        <p:tgtEl>
                                          <p:spTgt spid="3">
                                            <p:txEl>
                                              <p:pRg st="1" end="1"/>
                                            </p:txEl>
                                          </p:spTgt>
                                        </p:tgtEl>
                                        <p:attrNameLst>
                                          <p:attrName>ppt_y</p:attrName>
                                        </p:attrNameLst>
                                      </p:cBhvr>
                                      <p:tavLst>
                                        <p:tav tm="0">
                                          <p:val>
                                            <p:strVal val="ppt_y"/>
                                          </p:val>
                                        </p:tav>
                                        <p:tav tm="100000">
                                          <p:val>
                                            <p:strVal val="ppt_y+.1"/>
                                          </p:val>
                                        </p:tav>
                                      </p:tavLst>
                                    </p:anim>
                                    <p:set>
                                      <p:cBhvr>
                                        <p:cTn id="14" dur="1" fill="hold">
                                          <p:stCondLst>
                                            <p:cond delay="999"/>
                                          </p:stCondLst>
                                        </p:cTn>
                                        <p:tgtEl>
                                          <p:spTgt spid="3">
                                            <p:txEl>
                                              <p:pRg st="1" end="1"/>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5" presetClass="emph" presetSubtype="0" nodeType="clickEffect">
                                  <p:stCondLst>
                                    <p:cond delay="0"/>
                                  </p:stCondLst>
                                  <p:iterate type="lt">
                                    <p:tmAbs val="25"/>
                                  </p:iterate>
                                  <p:childTnLst>
                                    <p:set>
                                      <p:cBhvr override="childStyle">
                                        <p:cTn id="18" dur="indefinite"/>
                                        <p:tgtEl>
                                          <p:spTgt spid="3">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Книги в формате 16 x 9">
  <a:themeElements>
    <a:clrScheme name="Books_16x9">
      <a:dk1>
        <a:srgbClr val="374C81"/>
      </a:dk1>
      <a:lt1>
        <a:srgbClr val="FFFFFF"/>
      </a:lt1>
      <a:dk2>
        <a:srgbClr val="000000"/>
      </a:dk2>
      <a:lt2>
        <a:srgbClr val="EDE5DF"/>
      </a:lt2>
      <a:accent1>
        <a:srgbClr val="414E77"/>
      </a:accent1>
      <a:accent2>
        <a:srgbClr val="70AAC4"/>
      </a:accent2>
      <a:accent3>
        <a:srgbClr val="8B6A94"/>
      </a:accent3>
      <a:accent4>
        <a:srgbClr val="61A796"/>
      </a:accent4>
      <a:accent5>
        <a:srgbClr val="4E5798"/>
      </a:accent5>
      <a:accent6>
        <a:srgbClr val="7E5C5C"/>
      </a:accent6>
      <a:hlink>
        <a:srgbClr val="0070C0"/>
      </a:hlink>
      <a:folHlink>
        <a:srgbClr val="7030A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extraClrSchemeLst/>
  <a:extLst>
    <a:ext uri="{05A4C25C-085E-4340-85A3-A5531E510DB2}">
      <thm15:themeFamily xmlns:thm15="http://schemas.microsoft.com/office/thememl/2012/main" name="Office_9412013_TF02787940_TF02787940.potx" id="{BDCEC835-C025-45C0-8AD5-9D778732CF6A}" vid="{4E9A813A-BC9F-4772-8185-0F17D630CF68}"/>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tf02787940_win32</Template>
  <TotalTime>361</TotalTime>
  <Words>372</Words>
  <Application>Microsoft Office PowerPoint</Application>
  <PresentationFormat>Экран (4:3)</PresentationFormat>
  <Paragraphs>80</Paragraphs>
  <Slides>19</Slides>
  <Notes>1</Notes>
  <HiddenSlides>0</HiddenSlides>
  <MMClips>1</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5" baseType="lpstr">
      <vt:lpstr>Arial</vt:lpstr>
      <vt:lpstr>Calibri</vt:lpstr>
      <vt:lpstr>Cambria Math</vt:lpstr>
      <vt:lpstr>Century Gothic</vt:lpstr>
      <vt:lpstr>Книги в формате 16 x 9</vt:lpstr>
      <vt:lpstr>Точечный рисунок</vt:lpstr>
      <vt:lpstr>Урок физики  7 класс</vt:lpstr>
      <vt:lpstr>Презентация PowerPoint</vt:lpstr>
      <vt:lpstr>Презентация PowerPoint</vt:lpstr>
      <vt:lpstr>Изучить…  Рассмотреть…</vt:lpstr>
      <vt:lpstr>Презентация PowerPoint</vt:lpstr>
      <vt:lpstr>Презентация PowerPoint</vt:lpstr>
      <vt:lpstr>«Простые механизмы. Рычаг. Равновесие сил на рычаге»</vt:lpstr>
      <vt:lpstr>Презентация PowerPoint</vt:lpstr>
      <vt:lpstr>Рычаг – это….</vt:lpstr>
      <vt:lpstr>Презентация PowerPoint</vt:lpstr>
      <vt:lpstr>Презентация PowerPoint</vt:lpstr>
      <vt:lpstr>Презентация PowerPoint</vt:lpstr>
      <vt:lpstr>Презентация PowerPoint</vt:lpstr>
      <vt:lpstr>Презентация PowerPoint</vt:lpstr>
      <vt:lpstr>Правило равновесия рычага</vt:lpstr>
      <vt:lpstr>Какая сила F1 действует на рычаг слева, если сила справа равна F2 =10Н, а расстояния l1 =20 см, l2 =1 м?</vt:lpstr>
      <vt:lpstr>Презентация PowerPoint</vt:lpstr>
      <vt:lpstr>Меньшая сила, действующая на рычаг, равна 5 Н. Найдите большую силу, если плечи рычага 0,1 м и 0,3 м.</vt:lpstr>
      <vt:lpstr>Домашнее задание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Урок физики 7 класс</dc:title>
  <cp:lastModifiedBy>Максимус Иванов</cp:lastModifiedBy>
  <cp:revision>43</cp:revision>
  <dcterms:modified xsi:type="dcterms:W3CDTF">2022-03-29T05:53:50Z</dcterms:modified>
</cp:coreProperties>
</file>