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63" r:id="rId6"/>
    <p:sldId id="265" r:id="rId7"/>
    <p:sldId id="259" r:id="rId8"/>
    <p:sldId id="260" r:id="rId9"/>
    <p:sldId id="266" r:id="rId10"/>
    <p:sldId id="267" r:id="rId11"/>
    <p:sldId id="261" r:id="rId12"/>
    <p:sldId id="262" r:id="rId13"/>
    <p:sldId id="268" r:id="rId14"/>
    <p:sldId id="272" r:id="rId15"/>
    <p:sldId id="269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74D6C6AF-B105-412E-8ED5-3798CEC5B3F2}">
          <p14:sldIdLst>
            <p14:sldId id="256"/>
            <p14:sldId id="257"/>
            <p14:sldId id="258"/>
            <p14:sldId id="259"/>
            <p14:sldId id="260"/>
            <p14:sldId id="26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9E9F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-9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3B9BB4-5405-4EE1-9528-E913E073D9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AD49372-290B-4770-8AB2-EF793B867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5D6DC3E-8D45-4DC5-BB42-0AE8186D6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7597-B5CB-43A5-899D-84DC89B02801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5EFCFC4-4E52-4C98-94B0-CC7AA1F05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FF99B61-C18B-48EB-AEAE-F2AC5C626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AE6FB-DFFD-49E5-8FAA-E94B2A5436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882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9C0530-913C-42AC-997C-B39F6BA76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A79FC26-3BF7-4EEB-BDDA-EF69C71687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2A82575-986B-4677-ADDC-3B4AB48D7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7597-B5CB-43A5-899D-84DC89B02801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45A109C-1317-43E7-AAEC-548012FE5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6B6A8AC-912E-4367-89E5-D75A4EF73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AE6FB-DFFD-49E5-8FAA-E94B2A5436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1328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A4C6B903-70BD-41F7-ACE1-D8554A80AA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34C4B88-802B-42DC-BDDD-00C9B064C9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EB4BC2C-96AD-4935-8966-41A7F0F93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7597-B5CB-43A5-899D-84DC89B02801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82E10E9-D607-482B-BFBD-4F412DB3F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5907167-24DB-4C10-BA92-173053F32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AE6FB-DFFD-49E5-8FAA-E94B2A5436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1821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3020EF-3754-4CE2-901F-0ACFD2AD9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82D248-E457-4EE4-8509-D49600315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723C4B0-1CE4-4FEF-9CF5-1024E6104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7597-B5CB-43A5-899D-84DC89B02801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02FAB67-4CC7-486C-A143-7A5E69643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3AA9313-04FD-41F3-A236-8F8FD2F33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AE6FB-DFFD-49E5-8FAA-E94B2A5436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7495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91CBE1-D137-40A8-8155-6BE3324F6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948660A-62D8-4DCF-AC2A-52CB6E2D47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2539C71-47A9-4A09-9230-21FB5F596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7597-B5CB-43A5-899D-84DC89B02801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942EF14-5349-4E06-A523-5BBE2830C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AFE4B11-E110-458B-88B9-B3DCF7BA1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AE6FB-DFFD-49E5-8FAA-E94B2A5436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7957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570D51-8681-474C-ACD2-00AF5EEC5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048AD54-EFA8-4480-A76C-686EB471F8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D315037-3C5D-49BB-95B9-B102B60AB5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D6E7F2D-7871-4D5A-8AD2-7BF5168AE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7597-B5CB-43A5-899D-84DC89B02801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58B1E2A-84F3-4079-8FC8-D5AAFE0BD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51C6A04-7F7C-4004-9195-47BD1B937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AE6FB-DFFD-49E5-8FAA-E94B2A5436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4011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D76F14-B386-4889-9F47-EECC8F8CB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0CB696C-1FD2-4417-B515-19CB5C8CAE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36EE0BA-B917-4CFA-BC86-AC91D26F1B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D732A8C-7B5C-4EDB-B714-BC91677565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23B0F90-6C31-49A4-A830-9A90811EEC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AD1493-83A5-42F9-8F19-BF4ECA46F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7597-B5CB-43A5-899D-84DC89B02801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BB2BC008-37B2-4920-8B57-667F66AEA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B7B141B7-65D7-495D-9EED-4B3CE5D6B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AE6FB-DFFD-49E5-8FAA-E94B2A5436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7966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566D248-A0F9-4420-BC3D-1E9DE7A7D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C5D74A9-FA68-479C-A5CE-A90B9A128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7597-B5CB-43A5-899D-84DC89B02801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8035477-9A01-4CEA-90FF-7E77E3E27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00FD792-1482-48D5-AD59-16A3219E8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AE6FB-DFFD-49E5-8FAA-E94B2A5436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97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68F510A1-1A8E-464B-9C82-5B4D5B77A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7597-B5CB-43A5-899D-84DC89B02801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A02BE45C-0143-458C-9836-A7DF99F9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54529EA-6061-429C-A2A3-68D4BA106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AE6FB-DFFD-49E5-8FAA-E94B2A5436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198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C42B67-9CB7-41BA-ADE2-03C51420B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D73F05A-616D-4CDB-AA79-DC57D47FE6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98CA0CA-23B7-4D4D-801D-7CDB51AAEC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5F7CC1C-A61E-4787-8A2F-017BB70B2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7597-B5CB-43A5-899D-84DC89B02801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603DB4A-C092-4C0F-8676-7A642244F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317BFE0-4DC6-43D1-9A6B-797775028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AE6FB-DFFD-49E5-8FAA-E94B2A5436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2165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2A2F97-7402-4C83-9616-A09C361A9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89C4E5D2-CA49-4792-860C-64E0F6D9D3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672704B-F5AD-4047-B1EE-00EF865640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ABF30D9-3F2F-4807-8C63-CAD40D615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7597-B5CB-43A5-899D-84DC89B02801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46285D7-AD81-47F9-8CCA-2D657DC7F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895C6D2-6379-4D2C-BBE9-2916B513C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AE6FB-DFFD-49E5-8FAA-E94B2A5436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2795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D26B29-C3E0-4D74-B061-046A5012D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8704D72-AD7A-42A1-9CC9-AEE9E9DAC4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EBD7149-B04C-4D38-8E48-5275739A2C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A7597-B5CB-43A5-899D-84DC89B02801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251A2D2-2FE7-41F3-AF38-0E54211E7E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AEE109B-38F1-4E87-B656-9B4E347EE7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AE6FB-DFFD-49E5-8FAA-E94B2A5436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8178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9;&#1095;&#1080;&#1090;&#1077;&#1083;&#1100;%20&#1075;&#1086;&#1076;&#1072;\&#1057;&#1082;&#1086;&#1088;&#1072;&#1103;.mp4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9;&#1095;&#1080;&#1090;&#1077;&#1083;&#1100;%20&#1075;&#1086;&#1076;&#1072;\&#1057;&#1082;&#1086;&#1088;&#1072;&#1103;.mp4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9;&#1095;&#1080;&#1090;&#1077;&#1083;&#1100;%20&#1075;&#1086;&#1076;&#1072;\0-02-05-4901cd206abf076551576e19f35e62b8f1a2821bf50fb35ddc9ccc5ed18790a9_31909f472e34426b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9;&#1095;&#1080;&#1090;&#1077;&#1083;&#1100;%20&#1075;&#1086;&#1076;&#1072;\&#1074;&#1080;&#1076;&#1077;&#1086;%202%20&#1095;&#1072;&#1089;&#1090;&#1100;%201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9;&#1095;&#1080;&#1090;&#1077;&#1083;&#1100;%20&#1075;&#1086;&#1076;&#1072;\&#1074;&#1080;&#1076;&#1077;&#1086;%202%20&#1095;&#1072;&#1089;&#1090;&#1100;%202.mp4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A054763-6771-44B7-930B-B4CBD24AA8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Авдеева Оксана Сергеевна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1180546-D027-4EDC-B346-B1C242EDC6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Учитель химии</a:t>
            </a:r>
          </a:p>
        </p:txBody>
      </p:sp>
    </p:spTree>
    <p:extLst>
      <p:ext uri="{BB962C8B-B14F-4D97-AF65-F5344CB8AC3E}">
        <p14:creationId xmlns:p14="http://schemas.microsoft.com/office/powerpoint/2010/main" xmlns="" val="368228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0" y="0"/>
            <a:ext cx="12192000" cy="6858000"/>
          </a:xfrm>
          <a:prstGeom prst="roundRect">
            <a:avLst/>
          </a:prstGeom>
          <a:solidFill>
            <a:srgbClr val="FFFFFF">
              <a:alpha val="6784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Поход (1)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778"/>
          <a:stretch>
            <a:fillRect/>
          </a:stretch>
        </p:blipFill>
        <p:spPr>
          <a:xfrm>
            <a:off x="366886" y="415636"/>
            <a:ext cx="5439219" cy="5818908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1066800" y="5084619"/>
            <a:ext cx="1122218" cy="1094508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82" name="Picture 2" descr="Российский Красный Крест — Википе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4507" y="5084618"/>
            <a:ext cx="1094511" cy="1094509"/>
          </a:xfrm>
          <a:prstGeom prst="rect">
            <a:avLst/>
          </a:prstGeom>
          <a:noFill/>
        </p:spPr>
      </p:pic>
      <p:pic>
        <p:nvPicPr>
          <p:cNvPr id="8" name="Рисунок 7" descr="Столовая (1)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056" r="5111"/>
          <a:stretch>
            <a:fillRect/>
          </a:stretch>
        </p:blipFill>
        <p:spPr>
          <a:xfrm>
            <a:off x="6001577" y="443345"/>
            <a:ext cx="5121386" cy="5818908"/>
          </a:xfrm>
          <a:prstGeom prst="rect">
            <a:avLst/>
          </a:prstGeom>
        </p:spPr>
      </p:pic>
      <p:sp>
        <p:nvSpPr>
          <p:cNvPr id="20484" name="AutoShape 4" descr="Волонтеры-медики РТ"/>
          <p:cNvSpPr>
            <a:spLocks noChangeAspect="1" noChangeArrowheads="1"/>
          </p:cNvSpPr>
          <p:nvPr/>
        </p:nvSpPr>
        <p:spPr bwMode="auto">
          <a:xfrm>
            <a:off x="202385" y="-98280"/>
            <a:ext cx="262129" cy="25861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Волонтеры-медики РТ"/>
          <p:cNvSpPr>
            <a:spLocks noChangeAspect="1" noChangeArrowheads="1"/>
          </p:cNvSpPr>
          <p:nvPr/>
        </p:nvSpPr>
        <p:spPr bwMode="auto">
          <a:xfrm>
            <a:off x="202385" y="-98280"/>
            <a:ext cx="262129" cy="25861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192982" y="5112327"/>
            <a:ext cx="1246909" cy="1122219"/>
          </a:xfrm>
          <a:prstGeom prst="ellipse">
            <a:avLst/>
          </a:prstGeom>
          <a:solidFill>
            <a:srgbClr val="FFFFFF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90" name="Picture 10" descr="Пресс-служба «Волонтеры-медики» – Волонтеры-Медики"/>
          <p:cNvPicPr>
            <a:picLocks noChangeAspect="1" noChangeArrowheads="1"/>
          </p:cNvPicPr>
          <p:nvPr/>
        </p:nvPicPr>
        <p:blipFill>
          <a:blip r:embed="rId5" cstate="print"/>
          <a:srcRect l="22987" t="2759" r="21013" b="49517"/>
          <a:stretch>
            <a:fillRect/>
          </a:stretch>
        </p:blipFill>
        <p:spPr bwMode="auto">
          <a:xfrm>
            <a:off x="6325965" y="5153891"/>
            <a:ext cx="1051175" cy="102523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6400800" y="665018"/>
            <a:ext cx="4100945" cy="4017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274619" y="623455"/>
            <a:ext cx="4100945" cy="4017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code_20240206173011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07727" y="658092"/>
            <a:ext cx="4191000" cy="408016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6" name="Рисунок 15" descr="code_20240206172942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46909" y="644237"/>
            <a:ext cx="4128655" cy="410787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EB577240-68C3-4859-B232-46F291918F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6251128"/>
              </p:ext>
            </p:extLst>
          </p:nvPr>
        </p:nvGraphicFramePr>
        <p:xfrm>
          <a:off x="1481026" y="1490254"/>
          <a:ext cx="10436654" cy="3352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36654">
                  <a:extLst>
                    <a:ext uri="{9D8B030D-6E8A-4147-A177-3AD203B41FA5}">
                      <a16:colId xmlns:a16="http://schemas.microsoft.com/office/drawing/2014/main" xmlns="" val="31443332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4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Что происходило? </a:t>
                      </a:r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(кто был травмирован)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4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Какие виды травм были?</a:t>
                      </a:r>
                    </a:p>
                    <a:p>
                      <a:r>
                        <a:rPr lang="ru-RU" sz="4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Кто за что отвечал?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4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Кому какую помощь оказали?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sz="4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Все ли получилось?</a:t>
                      </a:r>
                      <a:endParaRPr lang="ru-RU" sz="4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19640125"/>
                  </a:ext>
                </a:extLst>
              </a:tr>
            </a:tbl>
          </a:graphicData>
        </a:graphic>
      </p:graphicFrame>
      <p:sp>
        <p:nvSpPr>
          <p:cNvPr id="6" name="Крест 5">
            <a:hlinkClick r:id="" action="ppaction://hlinkshowjump?jump=nextslide"/>
          </p:cNvPr>
          <p:cNvSpPr/>
          <p:nvPr/>
        </p:nvSpPr>
        <p:spPr>
          <a:xfrm>
            <a:off x="9159240" y="5059680"/>
            <a:ext cx="1234440" cy="1234440"/>
          </a:xfrm>
          <a:prstGeom prst="plus">
            <a:avLst>
              <a:gd name="adj" fmla="val 33642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84ED364C-24AF-4BB0-9CF7-FC0D63B38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0922" y="140272"/>
            <a:ext cx="9974705" cy="1325563"/>
          </a:xfr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Georgia" pitchFamily="18" charset="0"/>
              </a:rPr>
              <a:t>Итог </a:t>
            </a:r>
            <a:br>
              <a:rPr lang="ru-RU" sz="6600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6600" dirty="0" smtClean="0">
                <a:solidFill>
                  <a:srgbClr val="C00000"/>
                </a:solidFill>
                <a:latin typeface="Georgia" pitchFamily="18" charset="0"/>
              </a:rPr>
              <a:t>работы в группе</a:t>
            </a:r>
            <a:endParaRPr lang="ru-RU" sz="6600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173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3ECF7D-C2BD-45E0-993B-17A0D46B2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кора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681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84ED364C-24AF-4BB0-9CF7-FC0D63B38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0922" y="140272"/>
            <a:ext cx="9974705" cy="1325563"/>
          </a:xfr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Georgia" pitchFamily="18" charset="0"/>
              </a:rPr>
              <a:t>Итог </a:t>
            </a:r>
            <a:br>
              <a:rPr lang="ru-RU" sz="6600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6600" dirty="0" smtClean="0">
                <a:solidFill>
                  <a:srgbClr val="C00000"/>
                </a:solidFill>
                <a:latin typeface="Georgia" pitchFamily="18" charset="0"/>
              </a:rPr>
              <a:t>работы в группе</a:t>
            </a:r>
            <a:endParaRPr lang="ru-RU" sz="6600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6" name="Крест 5">
            <a:hlinkClick r:id="rId2" action="ppaction://hlinksldjump"/>
          </p:cNvPr>
          <p:cNvSpPr/>
          <p:nvPr/>
        </p:nvSpPr>
        <p:spPr>
          <a:xfrm>
            <a:off x="9159240" y="5059680"/>
            <a:ext cx="1234440" cy="1234440"/>
          </a:xfrm>
          <a:prstGeom prst="plus">
            <a:avLst>
              <a:gd name="adj" fmla="val 33642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EB577240-68C3-4859-B232-46F291918F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6251128"/>
              </p:ext>
            </p:extLst>
          </p:nvPr>
        </p:nvGraphicFramePr>
        <p:xfrm>
          <a:off x="1481026" y="1490254"/>
          <a:ext cx="10436654" cy="3352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36654">
                  <a:extLst>
                    <a:ext uri="{9D8B030D-6E8A-4147-A177-3AD203B41FA5}">
                      <a16:colId xmlns:a16="http://schemas.microsoft.com/office/drawing/2014/main" xmlns="" val="31443332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4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Что происходило? </a:t>
                      </a:r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(кто был травмирован)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4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Какие виды травм были?</a:t>
                      </a:r>
                    </a:p>
                    <a:p>
                      <a:r>
                        <a:rPr lang="ru-RU" sz="4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Кто за что отвечал?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4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Кому какую помощь оказали?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sz="4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Все ли получилось?</a:t>
                      </a:r>
                      <a:endParaRPr lang="ru-RU" sz="4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19640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2173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3ECF7D-C2BD-45E0-993B-17A0D46B2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кора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681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1722" y="1149958"/>
            <a:ext cx="9727095" cy="2361868"/>
          </a:xfr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Что бы вы сделали, если бы оказались среди прохожих на видео?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84ED364C-24AF-4BB0-9CF7-FC0D63B38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209" y="0"/>
            <a:ext cx="10515600" cy="1325563"/>
          </a:xfr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Georgia" pitchFamily="18" charset="0"/>
              </a:rPr>
              <a:t>Рефлексия</a:t>
            </a:r>
            <a:endParaRPr lang="ru-RU" sz="6600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5" name="Сердце 4"/>
          <p:cNvSpPr/>
          <p:nvPr/>
        </p:nvSpPr>
        <p:spPr>
          <a:xfrm>
            <a:off x="470646" y="3496236"/>
            <a:ext cx="4612341" cy="3189642"/>
          </a:xfrm>
          <a:prstGeom prst="hear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r="10736" b="12152"/>
          <a:stretch>
            <a:fillRect/>
          </a:stretch>
        </p:blipFill>
        <p:spPr bwMode="auto">
          <a:xfrm>
            <a:off x="5655039" y="3180960"/>
            <a:ext cx="6536961" cy="3677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A054763-6771-44B7-930B-B4CBD24AA8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Авдеева Оксана Сергеевна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1180546-D027-4EDC-B346-B1C242EDC6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Учитель химии</a:t>
            </a:r>
          </a:p>
        </p:txBody>
      </p:sp>
    </p:spTree>
    <p:extLst>
      <p:ext uri="{BB962C8B-B14F-4D97-AF65-F5344CB8AC3E}">
        <p14:creationId xmlns:p14="http://schemas.microsoft.com/office/powerpoint/2010/main" xmlns="" val="368228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6AA4A3B-3065-4B28-A08A-9015E7933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0-02-05-4901cd206abf076551576e19f35e62b8f1a2821bf50fb35ddc9ccc5ed18790a9_31909f472e34426b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267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0143" y="267289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11500" dirty="0" smtClean="0">
                <a:solidFill>
                  <a:srgbClr val="FF0000"/>
                </a:solidFill>
                <a:latin typeface="AGRevueCyr" pitchFamily="34" charset="0"/>
              </a:rPr>
              <a:t>Равнодушие</a:t>
            </a:r>
            <a:endParaRPr lang="ru-RU" sz="11500" dirty="0">
              <a:solidFill>
                <a:srgbClr val="FF0000"/>
              </a:solidFill>
              <a:latin typeface="AGRevueCy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48AC36-170E-497D-B01E-272182FD4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видео 2 часть 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608943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127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7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видео 2 часть 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07343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65829"/>
            <a:ext cx="12192000" cy="1676174"/>
          </a:xfrm>
        </p:spPr>
        <p:txBody>
          <a:bodyPr>
            <a:noAutofit/>
          </a:bodyPr>
          <a:lstStyle/>
          <a:p>
            <a:pPr algn="ctr"/>
            <a:r>
              <a:rPr lang="ru-RU" sz="11500" dirty="0" smtClean="0">
                <a:solidFill>
                  <a:srgbClr val="FF0000"/>
                </a:solidFill>
                <a:latin typeface="AGRevueCyr" pitchFamily="34" charset="0"/>
              </a:rPr>
              <a:t>Неравнодушие</a:t>
            </a:r>
            <a:endParaRPr lang="ru-RU" sz="11500" dirty="0">
              <a:solidFill>
                <a:srgbClr val="FF0000"/>
              </a:solidFill>
              <a:latin typeface="AGRevueCy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6C669F3-86AB-4074-82A1-70C100A1C7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1943" y="-1"/>
            <a:ext cx="4832747" cy="6858001"/>
          </a:xfr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C9A0AF5F-F8F0-4B44-B5C7-8F253276E305}"/>
              </a:ext>
            </a:extLst>
          </p:cNvPr>
          <p:cNvSpPr/>
          <p:nvPr/>
        </p:nvSpPr>
        <p:spPr>
          <a:xfrm>
            <a:off x="3869652" y="0"/>
            <a:ext cx="4832747" cy="6858000"/>
          </a:xfrm>
          <a:prstGeom prst="roundRect">
            <a:avLst/>
          </a:prstGeom>
          <a:solidFill>
            <a:srgbClr val="FFFFFF">
              <a:alpha val="69020"/>
            </a:srgb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Объект 4">
            <a:extLst>
              <a:ext uri="{FF2B5EF4-FFF2-40B4-BE49-F238E27FC236}">
                <a16:creationId xmlns:a16="http://schemas.microsoft.com/office/drawing/2014/main" xmlns="" id="{E62232B8-BAD3-429D-B6C0-E5FF1C68B7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47" t="14863" r="18234" b="71585"/>
          <a:stretch/>
        </p:blipFill>
        <p:spPr>
          <a:xfrm>
            <a:off x="3387776" y="2338466"/>
            <a:ext cx="6157650" cy="1751257"/>
          </a:xfrm>
          <a:prstGeom prst="rect">
            <a:avLst/>
          </a:prstGeom>
        </p:spPr>
      </p:pic>
      <p:pic>
        <p:nvPicPr>
          <p:cNvPr id="4098" name="Picture 2" descr="https://sun9-70.userapi.com/impg/oKfJcrGysyGcszfRB2CPWJ5i_6p0wWDXxBX9GQ/72Vt-sDMUVU.jpg?size=2086x1382&amp;quality=95&amp;sign=b42d6c93cea00cf92d29d8b353078c4a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109" y="266845"/>
            <a:ext cx="3519055" cy="2331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https://sun9-15.userapi.com/impg/Tye2IBfFEKZPiNdf3sFmwA4BBjMCxudCPqf5wQ/AVbs9r-2IIU.jpg?size=2560x1500&amp;quality=95&amp;sign=593e07369758d291ee8b23002538d608&amp;type=album"/>
          <p:cNvPicPr>
            <a:picLocks noChangeAspect="1" noChangeArrowheads="1"/>
          </p:cNvPicPr>
          <p:nvPr/>
        </p:nvPicPr>
        <p:blipFill>
          <a:blip r:embed="rId4" cstate="print"/>
          <a:srcRect b="7361"/>
          <a:stretch>
            <a:fillRect/>
          </a:stretch>
        </p:blipFill>
        <p:spPr bwMode="auto">
          <a:xfrm>
            <a:off x="3948547" y="4084549"/>
            <a:ext cx="4752107" cy="2579487"/>
          </a:xfrm>
          <a:prstGeom prst="rect">
            <a:avLst/>
          </a:prstGeom>
          <a:noFill/>
        </p:spPr>
      </p:pic>
      <p:pic>
        <p:nvPicPr>
          <p:cNvPr id="4102" name="Picture 6" descr="https://sun9-14.userapi.com/impg/QoAsFckyiZVM6r2NnqLqeBMOWmZHQ01rrt4GOQ/nC7stEPPZ3E.jpg?size=2560x1695&amp;quality=95&amp;sign=5f4d6250b8b1344671be7465ff57a44c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80234" y="207819"/>
            <a:ext cx="3117804" cy="2064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4" name="Picture 8" descr="https://sun9-42.userapi.com/impg/3vCgVRb9BYyZNQKl69p93due507ldrNcTdy0dg/Sok55VVFoW0.jpg?size=2560x1696&amp;quality=95&amp;sign=304bdac348b662132e50767a4ab21387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3964" y="3976255"/>
            <a:ext cx="3534216" cy="23414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6" name="Picture 10" descr="https://sun9-3.userapi.com/impg/iT7tarQ1-6gkwKY9sjhnHoRZUGtdHn0cx8yuYw/rxrXXVrM6JA.jpg?size=2560x1696&amp;quality=95&amp;sign=b0700b805286fee21aa95a8ba28761a6&amp;type=album"/>
          <p:cNvPicPr>
            <a:picLocks noChangeAspect="1" noChangeArrowheads="1"/>
          </p:cNvPicPr>
          <p:nvPr/>
        </p:nvPicPr>
        <p:blipFill>
          <a:blip r:embed="rId7" cstate="print"/>
          <a:srcRect r="7596"/>
          <a:stretch>
            <a:fillRect/>
          </a:stretch>
        </p:blipFill>
        <p:spPr bwMode="auto">
          <a:xfrm>
            <a:off x="8908733" y="4031672"/>
            <a:ext cx="3089303" cy="2214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8766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7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7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7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9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9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9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1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1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1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1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1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1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0" y="0"/>
            <a:ext cx="12192000" cy="6858000"/>
          </a:xfrm>
          <a:prstGeom prst="roundRect">
            <a:avLst/>
          </a:prstGeom>
          <a:solidFill>
            <a:srgbClr val="FFFFFF">
              <a:alpha val="6784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B678D1-20F9-406A-8533-ECC5C75DF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3848" y="140272"/>
            <a:ext cx="9974705" cy="1325563"/>
          </a:xfr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Georgia" pitchFamily="18" charset="0"/>
              </a:rPr>
              <a:t>Алгоритм оказания </a:t>
            </a:r>
            <a:br>
              <a:rPr lang="ru-RU" sz="4000" dirty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4000" dirty="0">
                <a:solidFill>
                  <a:srgbClr val="C00000"/>
                </a:solidFill>
                <a:latin typeface="Georgia" pitchFamily="18" charset="0"/>
              </a:rPr>
              <a:t>Первой помощи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81891" y="2451357"/>
            <a:ext cx="5444836" cy="40011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Georgia" pitchFamily="18" charset="0"/>
              </a:rPr>
              <a:t>Определить наличие сознания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3594" y="5539272"/>
            <a:ext cx="5410677" cy="7078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 Провести оценку обстановки и обеспечить безопасность себе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73187" y="2249972"/>
            <a:ext cx="5451668" cy="7078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Georgia" pitchFamily="18" charset="0"/>
              </a:rPr>
              <a:t> Вызвать скорую медицинскую помощь по номерам 103, 03, 112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3495" y="1530854"/>
            <a:ext cx="5475578" cy="7078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Georgia" pitchFamily="18" charset="0"/>
              </a:rPr>
              <a:t> Восстановить проходимость дыхательных путей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1761" y="3046937"/>
            <a:ext cx="5410678" cy="7078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Georgia" pitchFamily="18" charset="0"/>
              </a:rPr>
              <a:t>Если нет сознания, начать проведение СЛР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02024" y="3902364"/>
            <a:ext cx="5439712" cy="1323439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Georgia" pitchFamily="18" charset="0"/>
              </a:rPr>
              <a:t>При </a:t>
            </a:r>
            <a:r>
              <a:rPr lang="ru-RU" sz="2000" b="1" dirty="0" smtClean="0">
                <a:latin typeface="Georgia" pitchFamily="18" charset="0"/>
              </a:rPr>
              <a:t>появлении признаков </a:t>
            </a:r>
            <a:r>
              <a:rPr lang="ru-RU" sz="2000" b="1" dirty="0" smtClean="0">
                <a:latin typeface="Georgia" pitchFamily="18" charset="0"/>
              </a:rPr>
              <a:t>жизни выполнить мероприятия по поддержанию проходимости дыхательных путей</a:t>
            </a:r>
            <a:endParaRPr lang="ru-RU" sz="2000" b="1" dirty="0"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17640" y="4077782"/>
            <a:ext cx="5410678" cy="7078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Georgia" pitchFamily="18" charset="0"/>
              </a:rPr>
              <a:t>Придать пострадавшему оптимальное положение тела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416564" y="5078276"/>
            <a:ext cx="5451668" cy="1015663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Georgia" pitchFamily="18" charset="0"/>
              </a:rPr>
              <a:t>Контролировать состояние пострадавшего и оказывать психологическую поддержку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389271" y="3182515"/>
            <a:ext cx="5410678" cy="7078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Georgia" pitchFamily="18" charset="0"/>
              </a:rPr>
              <a:t>Передать пострадавшего бригаде скорой медицинской помощи</a:t>
            </a:r>
            <a:endParaRPr lang="ru-RU" sz="2000" b="1" dirty="0">
              <a:latin typeface="Georg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51729" y="1596500"/>
            <a:ext cx="5485826" cy="40011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Безопасность пострадавшего</a:t>
            </a:r>
          </a:p>
        </p:txBody>
      </p:sp>
    </p:spTree>
    <p:extLst>
      <p:ext uri="{BB962C8B-B14F-4D97-AF65-F5344CB8AC3E}">
        <p14:creationId xmlns:p14="http://schemas.microsoft.com/office/powerpoint/2010/main" xmlns="" val="190674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0" y="0"/>
            <a:ext cx="12192000" cy="6858000"/>
          </a:xfrm>
          <a:prstGeom prst="roundRect">
            <a:avLst/>
          </a:prstGeom>
          <a:solidFill>
            <a:srgbClr val="FFFFFF">
              <a:alpha val="6784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02B678D1-20F9-406A-8533-ECC5C75DF38C}"/>
              </a:ext>
            </a:extLst>
          </p:cNvPr>
          <p:cNvSpPr txBox="1">
            <a:spLocks/>
          </p:cNvSpPr>
          <p:nvPr/>
        </p:nvSpPr>
        <p:spPr>
          <a:xfrm>
            <a:off x="1753848" y="140272"/>
            <a:ext cx="9974705" cy="132556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Алгоритм оказания </a:t>
            </a:r>
            <a:b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</a:br>
            <a: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Первой помощи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1941" y="2984757"/>
            <a:ext cx="5730313" cy="46166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3. Определить наличие сознания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0326" y="1419854"/>
            <a:ext cx="5763492" cy="83099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Bookman Old Style" pitchFamily="18" charset="0"/>
              </a:rPr>
              <a:t>1. Провести оценку обстановки и обеспечить безопасность себе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3979" y="4429754"/>
            <a:ext cx="5724421" cy="1200329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5. Вызвать скорую медицинскую помощь по номерам 103, 03, 112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2860" y="3521291"/>
            <a:ext cx="5735540" cy="83099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4. Восстановить проходимость дыхательных путей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4365" y="5750882"/>
            <a:ext cx="5676326" cy="83099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6. Если нет сознания, начать проведение СЛР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357243" y="1349432"/>
            <a:ext cx="5419253" cy="1938992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7. При появлении признаков жизни выполнить мероприятия по поддержанию проходимости дыхательных путей</a:t>
            </a:r>
            <a:endParaRPr lang="ru-RU" sz="2400" b="1" dirty="0">
              <a:latin typeface="Bookman Old Style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18477" y="3334814"/>
            <a:ext cx="5477283" cy="83099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8. Придать пострадавшему оптимальное положение тела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344838" y="4254625"/>
            <a:ext cx="5394713" cy="83099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9. Постоянно контролировать состояние </a:t>
            </a:r>
            <a:r>
              <a:rPr lang="ru-RU" sz="2400" b="1" dirty="0" smtClean="0">
                <a:latin typeface="Bookman Old Style" pitchFamily="18" charset="0"/>
              </a:rPr>
              <a:t>пострадавшего</a:t>
            </a:r>
            <a:endParaRPr lang="ru-RU" sz="2400" b="1" dirty="0" smtClean="0">
              <a:latin typeface="Bookman Old Style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53542" y="5207191"/>
            <a:ext cx="5343653" cy="1200329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10. Передать пострадавшего бригаде скорой медицинской помощи</a:t>
            </a:r>
            <a:endParaRPr lang="ru-RU" sz="2400" b="1" dirty="0">
              <a:latin typeface="Bookman Old Style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8051" y="2409298"/>
            <a:ext cx="5789621" cy="46166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Bookman Old Style" pitchFamily="18" charset="0"/>
              </a:rPr>
              <a:t>2. Безопасность пострадавшего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238</Words>
  <Application>Microsoft Office PowerPoint</Application>
  <PresentationFormat>Произвольный</PresentationFormat>
  <Paragraphs>42</Paragraphs>
  <Slides>16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Авдеева Оксана Сергеевна</vt:lpstr>
      <vt:lpstr>Слайд 2</vt:lpstr>
      <vt:lpstr>Равнодушие</vt:lpstr>
      <vt:lpstr>Слайд 4</vt:lpstr>
      <vt:lpstr>Слайд 5</vt:lpstr>
      <vt:lpstr>Неравнодушие</vt:lpstr>
      <vt:lpstr>Слайд 7</vt:lpstr>
      <vt:lpstr>Алгоритм оказания  Первой помощи</vt:lpstr>
      <vt:lpstr>Слайд 9</vt:lpstr>
      <vt:lpstr>Слайд 10</vt:lpstr>
      <vt:lpstr>Итог  работы в группе</vt:lpstr>
      <vt:lpstr>Слайд 12</vt:lpstr>
      <vt:lpstr>Итог  работы в группе</vt:lpstr>
      <vt:lpstr>Слайд 14</vt:lpstr>
      <vt:lpstr>Рефлексия</vt:lpstr>
      <vt:lpstr>Авдеева Оксана Сергеевна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Авдеева Оксана Сергеевна</dc:title>
  <dc:creator>301</dc:creator>
  <cp:lastModifiedBy>Rabota</cp:lastModifiedBy>
  <cp:revision>41</cp:revision>
  <dcterms:created xsi:type="dcterms:W3CDTF">2024-02-02T08:10:56Z</dcterms:created>
  <dcterms:modified xsi:type="dcterms:W3CDTF">2024-02-07T05:33:06Z</dcterms:modified>
</cp:coreProperties>
</file>