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61" r:id="rId5"/>
    <p:sldId id="259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4" r:id="rId18"/>
    <p:sldId id="273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76" autoAdjust="0"/>
    <p:restoredTop sz="94660"/>
  </p:normalViewPr>
  <p:slideViewPr>
    <p:cSldViewPr>
      <p:cViewPr varScale="1">
        <p:scale>
          <a:sx n="69" d="100"/>
          <a:sy n="69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D64BD-F8DB-4086-A687-085C37261F80}" type="datetimeFigureOut">
              <a:rPr lang="ru-RU" smtClean="0"/>
              <a:t>23.04.2025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76120-14E7-4DC5-9AC0-7D96FCD7DB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08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D64BD-F8DB-4086-A687-085C37261F80}" type="datetimeFigureOut">
              <a:rPr lang="ru-RU" smtClean="0"/>
              <a:t>23.04.2025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76120-14E7-4DC5-9AC0-7D96FCD7DB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6377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D64BD-F8DB-4086-A687-085C37261F80}" type="datetimeFigureOut">
              <a:rPr lang="ru-RU" smtClean="0"/>
              <a:t>23.04.2025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76120-14E7-4DC5-9AC0-7D96FCD7DB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4929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D64BD-F8DB-4086-A687-085C37261F80}" type="datetimeFigureOut">
              <a:rPr lang="ru-RU" smtClean="0"/>
              <a:t>23.04.2025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76120-14E7-4DC5-9AC0-7D96FCD7DB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6464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D64BD-F8DB-4086-A687-085C37261F80}" type="datetimeFigureOut">
              <a:rPr lang="ru-RU" smtClean="0"/>
              <a:t>23.04.2025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76120-14E7-4DC5-9AC0-7D96FCD7DB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9009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D64BD-F8DB-4086-A687-085C37261F80}" type="datetimeFigureOut">
              <a:rPr lang="ru-RU" smtClean="0"/>
              <a:t>23.04.2025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76120-14E7-4DC5-9AC0-7D96FCD7DB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25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D64BD-F8DB-4086-A687-085C37261F80}" type="datetimeFigureOut">
              <a:rPr lang="ru-RU" smtClean="0"/>
              <a:t>23.04.2025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76120-14E7-4DC5-9AC0-7D96FCD7DB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8081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D64BD-F8DB-4086-A687-085C37261F80}" type="datetimeFigureOut">
              <a:rPr lang="ru-RU" smtClean="0"/>
              <a:t>23.04.2025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76120-14E7-4DC5-9AC0-7D96FCD7DB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1955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D64BD-F8DB-4086-A687-085C37261F80}" type="datetimeFigureOut">
              <a:rPr lang="ru-RU" smtClean="0"/>
              <a:t>23.04.2025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76120-14E7-4DC5-9AC0-7D96FCD7DB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0056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D64BD-F8DB-4086-A687-085C37261F80}" type="datetimeFigureOut">
              <a:rPr lang="ru-RU" smtClean="0"/>
              <a:t>23.04.2025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76120-14E7-4DC5-9AC0-7D96FCD7DB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5761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D64BD-F8DB-4086-A687-085C37261F80}" type="datetimeFigureOut">
              <a:rPr lang="ru-RU" smtClean="0"/>
              <a:t>23.04.2025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76120-14E7-4DC5-9AC0-7D96FCD7DB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558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DD64BD-F8DB-4086-A687-085C37261F80}" type="datetimeFigureOut">
              <a:rPr lang="ru-RU" smtClean="0"/>
              <a:t>23.04.2025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376120-14E7-4DC5-9AC0-7D96FCD7DB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9681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7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8.png"/><Relationship Id="rId4" Type="http://schemas.openxmlformats.org/officeDocument/2006/relationships/image" Target="../media/image2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4.jpg"/><Relationship Id="rId7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10" Type="http://schemas.openxmlformats.org/officeDocument/2006/relationships/image" Target="../media/image7.jpeg"/><Relationship Id="rId4" Type="http://schemas.openxmlformats.org/officeDocument/2006/relationships/image" Target="../media/image35.jpg"/><Relationship Id="rId9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9.jpg"/><Relationship Id="rId7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1.jpg"/><Relationship Id="rId4" Type="http://schemas.openxmlformats.org/officeDocument/2006/relationships/image" Target="../media/image10.jpg"/><Relationship Id="rId9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4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5.jpeg"/><Relationship Id="rId7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Relationship Id="rId9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0.jpg"/><Relationship Id="rId7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8.pn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00076786_n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  <p:pic>
        <p:nvPicPr>
          <p:cNvPr id="5" name="Рисунок 4" descr="globe-1600x1031.jpg"/>
          <p:cNvPicPr>
            <a:picLocks noChangeAspect="1"/>
          </p:cNvPicPr>
          <p:nvPr/>
        </p:nvPicPr>
        <p:blipFill>
          <a:blip r:embed="rId3"/>
          <a:srcRect r="1408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00430" y="3214686"/>
            <a:ext cx="214314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9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Информационная безопасность</a:t>
            </a:r>
            <a:endParaRPr lang="ru-RU" sz="19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depositphotos_6794289-stock-illustration-seamless-technology-background.jpg"/>
          <p:cNvPicPr>
            <a:picLocks noChangeAspect="1"/>
          </p:cNvPicPr>
          <p:nvPr/>
        </p:nvPicPr>
        <p:blipFill>
          <a:blip r:embed="rId4"/>
          <a:srcRect l="12499" r="72919"/>
          <a:stretch>
            <a:fillRect/>
          </a:stretch>
        </p:blipFill>
        <p:spPr>
          <a:xfrm>
            <a:off x="8251850" y="0"/>
            <a:ext cx="928662" cy="6858000"/>
          </a:xfrm>
          <a:prstGeom prst="rect">
            <a:avLst/>
          </a:prstGeom>
        </p:spPr>
      </p:pic>
      <p:pic>
        <p:nvPicPr>
          <p:cNvPr id="9" name="Рисунок 8" descr="depositphotos_6794289-stock-illustration-seamless-technology-background.jpg"/>
          <p:cNvPicPr>
            <a:picLocks noChangeAspect="1"/>
          </p:cNvPicPr>
          <p:nvPr/>
        </p:nvPicPr>
        <p:blipFill>
          <a:blip r:embed="rId4"/>
          <a:srcRect l="12499" r="72919"/>
          <a:stretch>
            <a:fillRect/>
          </a:stretch>
        </p:blipFill>
        <p:spPr>
          <a:xfrm>
            <a:off x="0" y="0"/>
            <a:ext cx="928662" cy="6858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343" y="0"/>
            <a:ext cx="807049" cy="804197"/>
          </a:xfrm>
          <a:prstGeom prst="rect">
            <a:avLst/>
          </a:prstGeom>
          <a:effectLst>
            <a:glow rad="101600">
              <a:schemeClr val="bg1">
                <a:alpha val="40000"/>
              </a:schemeClr>
            </a:glo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5271" y="5520396"/>
            <a:ext cx="1296144" cy="1296144"/>
          </a:xfrm>
          <a:prstGeom prst="rect">
            <a:avLst/>
          </a:prstGeom>
          <a:effectLst>
            <a:glow rad="101600">
              <a:schemeClr val="bg1">
                <a:alpha val="37000"/>
              </a:schemeClr>
            </a:glo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0"/>
            <a:ext cx="764704" cy="76470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2" r="19243" b="5330"/>
          <a:stretch/>
        </p:blipFill>
        <p:spPr>
          <a:xfrm>
            <a:off x="1105974" y="5877272"/>
            <a:ext cx="739363" cy="582393"/>
          </a:xfrm>
          <a:prstGeom prst="rect">
            <a:avLst/>
          </a:prstGeom>
          <a:effectLst>
            <a:glow rad="190500">
              <a:schemeClr val="bg1">
                <a:alpha val="40000"/>
              </a:schemeClr>
            </a:glo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926757"/>
            <a:ext cx="7387754" cy="500448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27784" y="3789040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Безопасный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88024" y="3789040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ИНТЕРНЕТ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78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lobe-1600x1031.jpg"/>
          <p:cNvPicPr>
            <a:picLocks noChangeAspect="1"/>
          </p:cNvPicPr>
          <p:nvPr/>
        </p:nvPicPr>
        <p:blipFill>
          <a:blip r:embed="rId2"/>
          <a:srcRect r="1408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03648" y="-27384"/>
            <a:ext cx="63367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Злые люди в Интернете</a:t>
            </a: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Расставляют свои сети.</a:t>
            </a: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незнакомыми людьми</a:t>
            </a: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 на встречу не иди!</a:t>
            </a: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766355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встречайся с незнакомыми людьми из Интернета, расскажи родителям,  многие люди рассказывают о себе неправду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8" t="19643" r="29722" b="21173"/>
          <a:stretch/>
        </p:blipFill>
        <p:spPr bwMode="auto">
          <a:xfrm>
            <a:off x="1368152" y="1988840"/>
            <a:ext cx="6444208" cy="3604464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887841"/>
            <a:ext cx="1021831" cy="1021831"/>
          </a:xfrm>
          <a:prstGeom prst="rect">
            <a:avLst/>
          </a:prstGeom>
          <a:effectLst>
            <a:glow rad="101600">
              <a:schemeClr val="bg1">
                <a:alpha val="37000"/>
              </a:schemeClr>
            </a:glo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15" y="1268760"/>
            <a:ext cx="764704" cy="76470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2800" y="3513116"/>
            <a:ext cx="807049" cy="804197"/>
          </a:xfrm>
          <a:prstGeom prst="rect">
            <a:avLst/>
          </a:prstGeom>
          <a:effectLst>
            <a:glow rad="101600">
              <a:schemeClr val="bg1">
                <a:alpha val="40000"/>
              </a:schemeClr>
            </a:glo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2" r="19243" b="5330"/>
          <a:stretch/>
        </p:blipFill>
        <p:spPr>
          <a:xfrm>
            <a:off x="238347" y="4261223"/>
            <a:ext cx="739363" cy="582393"/>
          </a:xfrm>
          <a:prstGeom prst="rect">
            <a:avLst/>
          </a:prstGeom>
          <a:effectLst>
            <a:glow rad="190500">
              <a:schemeClr val="bg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11349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lobe-1600x1031.jpg"/>
          <p:cNvPicPr>
            <a:picLocks noChangeAspect="1"/>
          </p:cNvPicPr>
          <p:nvPr/>
        </p:nvPicPr>
        <p:blipFill>
          <a:blip r:embed="rId2"/>
          <a:srcRect r="1408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03648" y="-27384"/>
            <a:ext cx="63367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грубиянами в сети</a:t>
            </a: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Разговор не заводи.</a:t>
            </a: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 и сам не оплошай – </a:t>
            </a: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Никого не обижай</a:t>
            </a: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766355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обращай внимания на грубость и оскорбления. Сам будь вежлив и уважителен, высказывайся осторожно!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8" t="16071" r="29722" b="17659"/>
          <a:stretch/>
        </p:blipFill>
        <p:spPr bwMode="auto">
          <a:xfrm>
            <a:off x="1521533" y="1844824"/>
            <a:ext cx="6146811" cy="384974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998055"/>
            <a:ext cx="1021831" cy="1021831"/>
          </a:xfrm>
          <a:prstGeom prst="rect">
            <a:avLst/>
          </a:prstGeom>
          <a:effectLst>
            <a:glow rad="101600">
              <a:schemeClr val="bg1">
                <a:alpha val="37000"/>
              </a:schemeClr>
            </a:glo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15" y="1268760"/>
            <a:ext cx="764704" cy="76470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5273" y="3367595"/>
            <a:ext cx="807049" cy="804197"/>
          </a:xfrm>
          <a:prstGeom prst="rect">
            <a:avLst/>
          </a:prstGeom>
          <a:effectLst>
            <a:glow rad="101600">
              <a:schemeClr val="bg1">
                <a:alpha val="40000"/>
              </a:schemeClr>
            </a:glo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2" r="19243" b="5330"/>
          <a:stretch/>
        </p:blipFill>
        <p:spPr>
          <a:xfrm>
            <a:off x="395536" y="4226539"/>
            <a:ext cx="739363" cy="582393"/>
          </a:xfrm>
          <a:prstGeom prst="rect">
            <a:avLst/>
          </a:prstGeom>
          <a:effectLst>
            <a:glow rad="190500">
              <a:schemeClr val="bg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69999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lobe-1600x1031.jpg"/>
          <p:cNvPicPr>
            <a:picLocks noChangeAspect="1"/>
          </p:cNvPicPr>
          <p:nvPr/>
        </p:nvPicPr>
        <p:blipFill>
          <a:blip r:embed="rId2"/>
          <a:srcRect r="1408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03648" y="-27384"/>
            <a:ext cx="63367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вор к нам не пришёл</a:t>
            </a: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чужой нас не нашёл</a:t>
            </a: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 свой, адрес, фото </a:t>
            </a: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Интернет не размещай</a:t>
            </a: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661248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Старайся давать как можно меньше информации о себе в Интернете. 90% мошенничеств происходит из-за сообщения информации по вине самого человека.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4364" y="1772816"/>
            <a:ext cx="4855271" cy="3880171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452" y="1543072"/>
            <a:ext cx="1021831" cy="1021831"/>
          </a:xfrm>
          <a:prstGeom prst="rect">
            <a:avLst/>
          </a:prstGeom>
          <a:effectLst>
            <a:glow rad="101600">
              <a:schemeClr val="bg1">
                <a:alpha val="37000"/>
              </a:schemeClr>
            </a:glo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15" y="1268760"/>
            <a:ext cx="764704" cy="76470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9052" y="3712901"/>
            <a:ext cx="807049" cy="804197"/>
          </a:xfrm>
          <a:prstGeom prst="rect">
            <a:avLst/>
          </a:prstGeom>
          <a:effectLst>
            <a:glow rad="101600">
              <a:schemeClr val="bg1">
                <a:alpha val="40000"/>
              </a:schemeClr>
            </a:glo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2" r="19243" b="5330"/>
          <a:stretch/>
        </p:blipFill>
        <p:spPr>
          <a:xfrm>
            <a:off x="630036" y="4114327"/>
            <a:ext cx="739363" cy="582393"/>
          </a:xfrm>
          <a:prstGeom prst="rect">
            <a:avLst/>
          </a:prstGeom>
          <a:effectLst>
            <a:glow rad="190500">
              <a:schemeClr val="bg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17033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lobe-1600x1031.jpg"/>
          <p:cNvPicPr>
            <a:picLocks noChangeAspect="1"/>
          </p:cNvPicPr>
          <p:nvPr/>
        </p:nvPicPr>
        <p:blipFill>
          <a:blip r:embed="rId2"/>
          <a:srcRect r="1408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4016" y="836712"/>
            <a:ext cx="90364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заходи на незнакомые сайты, не переходи  по ссылкам от незнакомцев, чтобы они не обещали. 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сохраняй на компьютере незнакомые файлы из Интернета</a:t>
            </a:r>
            <a:endParaRPr lang="ru-RU" sz="1600" b="1" i="1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502" y="2551402"/>
            <a:ext cx="5256584" cy="3613902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03" r="20303"/>
          <a:stretch/>
        </p:blipFill>
        <p:spPr>
          <a:xfrm>
            <a:off x="6012160" y="2945482"/>
            <a:ext cx="2715491" cy="2571750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5479" y="1923651"/>
            <a:ext cx="1021831" cy="1021831"/>
          </a:xfrm>
          <a:prstGeom prst="rect">
            <a:avLst/>
          </a:prstGeom>
          <a:effectLst>
            <a:glow rad="101600">
              <a:schemeClr val="bg1">
                <a:alpha val="37000"/>
              </a:schemeClr>
            </a:glo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16" y="81866"/>
            <a:ext cx="764704" cy="76470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5763205"/>
            <a:ext cx="807049" cy="804197"/>
          </a:xfrm>
          <a:prstGeom prst="rect">
            <a:avLst/>
          </a:prstGeom>
          <a:effectLst>
            <a:glow rad="101600">
              <a:schemeClr val="bg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4007687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lobe-1600x1031.jpg"/>
          <p:cNvPicPr>
            <a:picLocks noChangeAspect="1"/>
          </p:cNvPicPr>
          <p:nvPr/>
        </p:nvPicPr>
        <p:blipFill>
          <a:blip r:embed="rId2"/>
          <a:srcRect r="1408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4016" y="836712"/>
            <a:ext cx="90364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где-то регистрируешься, придумывай сложные логин и пароль. Злоумышленники могут получить пароль от почты или аккаунтов социальных сетей. Пароль не говори никому</a:t>
            </a:r>
            <a:endParaRPr lang="ru-RU" sz="1600" b="1" i="1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8"/>
          <a:stretch/>
        </p:blipFill>
        <p:spPr>
          <a:xfrm>
            <a:off x="1786304" y="2348878"/>
            <a:ext cx="5571392" cy="3628175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2348878"/>
            <a:ext cx="1021831" cy="1021831"/>
          </a:xfrm>
          <a:prstGeom prst="rect">
            <a:avLst/>
          </a:prstGeom>
          <a:effectLst>
            <a:glow rad="101600">
              <a:schemeClr val="bg1">
                <a:alpha val="37000"/>
              </a:schemeClr>
            </a:glo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988357"/>
            <a:ext cx="764704" cy="76470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6375" y="4797152"/>
            <a:ext cx="807049" cy="804197"/>
          </a:xfrm>
          <a:prstGeom prst="rect">
            <a:avLst/>
          </a:prstGeom>
          <a:effectLst>
            <a:glow rad="101600">
              <a:schemeClr val="bg1">
                <a:alpha val="40000"/>
              </a:schemeClr>
            </a:glo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2" r="19243" b="5330"/>
          <a:stretch/>
        </p:blipFill>
        <p:spPr>
          <a:xfrm>
            <a:off x="323528" y="5310152"/>
            <a:ext cx="739363" cy="582393"/>
          </a:xfrm>
          <a:prstGeom prst="rect">
            <a:avLst/>
          </a:prstGeom>
          <a:effectLst>
            <a:glow rad="190500">
              <a:schemeClr val="bg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63608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lobe-1600x1031.jpg"/>
          <p:cNvPicPr>
            <a:picLocks noChangeAspect="1"/>
          </p:cNvPicPr>
          <p:nvPr/>
        </p:nvPicPr>
        <p:blipFill>
          <a:blip r:embed="rId2"/>
          <a:srcRect r="1408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054387"/>
            <a:ext cx="9036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отправляй СМС для получения доступа к информации без ведома взрослых</a:t>
            </a:r>
            <a:endParaRPr lang="ru-RU" sz="1600" b="1" i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03648" y="-27384"/>
            <a:ext cx="633670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Обещают всё на свете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Мошенники бесплатно детям: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Телефон, щенка, айпод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поездку на курорт.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условия не сложны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СМС отправить можно 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телефона мамы, папы</a:t>
            </a:r>
            <a:endParaRPr lang="ru-RU" sz="1600" b="1" i="1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8" t="9697" r="11667"/>
          <a:stretch/>
        </p:blipFill>
        <p:spPr>
          <a:xfrm>
            <a:off x="2598514" y="2678817"/>
            <a:ext cx="4133806" cy="3270463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436" y="2080775"/>
            <a:ext cx="1021831" cy="1021831"/>
          </a:xfrm>
          <a:prstGeom prst="rect">
            <a:avLst/>
          </a:prstGeom>
          <a:effectLst>
            <a:glow rad="101600">
              <a:schemeClr val="bg1">
                <a:alpha val="37000"/>
              </a:schemeClr>
            </a:glo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15" y="1268760"/>
            <a:ext cx="764704" cy="76470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645024"/>
            <a:ext cx="807049" cy="804197"/>
          </a:xfrm>
          <a:prstGeom prst="rect">
            <a:avLst/>
          </a:prstGeom>
          <a:effectLst>
            <a:glow rad="101600">
              <a:schemeClr val="bg1">
                <a:alpha val="40000"/>
              </a:schemeClr>
            </a:glo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2" r="19243" b="5330"/>
          <a:stretch/>
        </p:blipFill>
        <p:spPr>
          <a:xfrm>
            <a:off x="7055417" y="678523"/>
            <a:ext cx="739363" cy="582393"/>
          </a:xfrm>
          <a:prstGeom prst="rect">
            <a:avLst/>
          </a:prstGeom>
          <a:effectLst>
            <a:glow rad="190500">
              <a:schemeClr val="bg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784251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lobe-1600x1031.jpg"/>
          <p:cNvPicPr>
            <a:picLocks noChangeAspect="1"/>
          </p:cNvPicPr>
          <p:nvPr/>
        </p:nvPicPr>
        <p:blipFill>
          <a:blip r:embed="rId2"/>
          <a:srcRect r="1408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88640"/>
            <a:ext cx="90364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Общаться и вести себя в любых социальных сетях нужно также осторожно, как и в реальной жизни. Не оставляй в публичном доступе, не отправляй по почте незнакомцам никакую информацию про себя, свою семью и своих друзей</a:t>
            </a:r>
            <a:endParaRPr lang="ru-RU" sz="1600" b="1" i="1" dirty="0">
              <a:solidFill>
                <a:schemeClr val="bg1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115616" y="2420888"/>
            <a:ext cx="6608304" cy="3096344"/>
            <a:chOff x="1259632" y="2348880"/>
            <a:chExt cx="6608304" cy="3096344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350" t="55556" r="32176" b="14881"/>
            <a:stretch/>
          </p:blipFill>
          <p:spPr bwMode="auto">
            <a:xfrm>
              <a:off x="1259632" y="2348880"/>
              <a:ext cx="6608304" cy="3096344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5">
                  <a:satMod val="175000"/>
                  <a:alpha val="40000"/>
                </a:scheme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Знак запрета 5"/>
            <p:cNvSpPr/>
            <p:nvPr/>
          </p:nvSpPr>
          <p:spPr>
            <a:xfrm>
              <a:off x="3987552" y="2492896"/>
              <a:ext cx="1664568" cy="1664568"/>
            </a:xfrm>
            <a:prstGeom prst="noSmoking">
              <a:avLst>
                <a:gd name="adj" fmla="val 6721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2053988"/>
            <a:ext cx="1021831" cy="1021831"/>
          </a:xfrm>
          <a:prstGeom prst="rect">
            <a:avLst/>
          </a:prstGeom>
          <a:effectLst>
            <a:glow rad="101600">
              <a:schemeClr val="bg1">
                <a:alpha val="37000"/>
              </a:schemeClr>
            </a:glo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15" y="2004528"/>
            <a:ext cx="764704" cy="76470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4237071"/>
            <a:ext cx="807049" cy="804197"/>
          </a:xfrm>
          <a:prstGeom prst="rect">
            <a:avLst/>
          </a:prstGeom>
          <a:effectLst>
            <a:glow rad="101600">
              <a:schemeClr val="bg1">
                <a:alpha val="40000"/>
              </a:schemeClr>
            </a:glo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2" r="19243" b="5330"/>
          <a:stretch/>
        </p:blipFill>
        <p:spPr>
          <a:xfrm>
            <a:off x="595358" y="5805264"/>
            <a:ext cx="739363" cy="582393"/>
          </a:xfrm>
          <a:prstGeom prst="rect">
            <a:avLst/>
          </a:prstGeom>
          <a:effectLst>
            <a:glow rad="190500">
              <a:schemeClr val="bg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846442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lobe-1600x1031.jpg"/>
          <p:cNvPicPr>
            <a:picLocks noChangeAspect="1"/>
          </p:cNvPicPr>
          <p:nvPr/>
        </p:nvPicPr>
        <p:blipFill>
          <a:blip r:embed="rId2"/>
          <a:srcRect r="1408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88640"/>
            <a:ext cx="90364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Никогда не совершай покупки на незнакомых сайтах, особенно без ведома взрослых, это могут быть мошенники, которые похитят денежные средства </a:t>
            </a:r>
            <a:endParaRPr lang="ru-RU" sz="1600" b="1" i="1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152" y="1916832"/>
            <a:ext cx="6300192" cy="3543858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2053988"/>
            <a:ext cx="1021831" cy="1021831"/>
          </a:xfrm>
          <a:prstGeom prst="rect">
            <a:avLst/>
          </a:prstGeom>
          <a:effectLst>
            <a:glow rad="101600">
              <a:schemeClr val="bg1">
                <a:alpha val="37000"/>
              </a:schemeClr>
            </a:glo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4237071"/>
            <a:ext cx="807049" cy="804197"/>
          </a:xfrm>
          <a:prstGeom prst="rect">
            <a:avLst/>
          </a:prstGeom>
          <a:effectLst>
            <a:glow rad="101600">
              <a:schemeClr val="bg1">
                <a:alpha val="40000"/>
              </a:schemeClr>
            </a:glo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15" y="2004528"/>
            <a:ext cx="764704" cy="76470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2" r="19243" b="5330"/>
          <a:stretch/>
        </p:blipFill>
        <p:spPr>
          <a:xfrm>
            <a:off x="570563" y="5733256"/>
            <a:ext cx="739363" cy="582393"/>
          </a:xfrm>
          <a:prstGeom prst="rect">
            <a:avLst/>
          </a:prstGeom>
          <a:effectLst>
            <a:glow rad="190500">
              <a:schemeClr val="bg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61151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lobe-1600x1031.jpg"/>
          <p:cNvPicPr>
            <a:picLocks noChangeAspect="1"/>
          </p:cNvPicPr>
          <p:nvPr/>
        </p:nvPicPr>
        <p:blipFill>
          <a:blip r:embed="rId2"/>
          <a:srcRect r="1408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-27384"/>
            <a:ext cx="9036496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Детям следует вести себя осторожно и строго соблюдать все правила поведения в сети Интернет. Кроме хорошего и познавательного в виртуальном мире много плохого. Неправильное поведение в Интернете может принести вред не только тебе, но и твоим родным и близким</a:t>
            </a:r>
          </a:p>
          <a:p>
            <a:pPr algn="ctr"/>
            <a:endParaRPr lang="ru-RU" sz="1600" b="1" i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752" y="5982379"/>
            <a:ext cx="9036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Будь осторожен! 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Соблюдай все правила и расскажи о них своим друзья!</a:t>
            </a:r>
            <a:endParaRPr lang="ru-RU" sz="1600" b="1" i="1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4326" y="1983018"/>
            <a:ext cx="4031890" cy="3872211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2537" y="2407169"/>
            <a:ext cx="1021831" cy="1021831"/>
          </a:xfrm>
          <a:prstGeom prst="rect">
            <a:avLst/>
          </a:prstGeom>
          <a:effectLst>
            <a:glow rad="101600">
              <a:schemeClr val="bg1">
                <a:alpha val="37000"/>
              </a:schemeClr>
            </a:glo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67" y="2535732"/>
            <a:ext cx="764704" cy="76470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4221088"/>
            <a:ext cx="807049" cy="804197"/>
          </a:xfrm>
          <a:prstGeom prst="rect">
            <a:avLst/>
          </a:prstGeom>
          <a:effectLst>
            <a:glow rad="101600">
              <a:schemeClr val="bg1">
                <a:alpha val="40000"/>
              </a:schemeClr>
            </a:glo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2" r="19243" b="5330"/>
          <a:stretch/>
        </p:blipFill>
        <p:spPr>
          <a:xfrm>
            <a:off x="755576" y="4734088"/>
            <a:ext cx="739363" cy="582393"/>
          </a:xfrm>
          <a:prstGeom prst="rect">
            <a:avLst/>
          </a:prstGeom>
          <a:effectLst>
            <a:glow rad="190500">
              <a:schemeClr val="bg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68842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lobe-1600x1031.jpg"/>
          <p:cNvPicPr>
            <a:picLocks noChangeAspect="1"/>
          </p:cNvPicPr>
          <p:nvPr/>
        </p:nvPicPr>
        <p:blipFill>
          <a:blip r:embed="rId2"/>
          <a:srcRect r="1408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16632"/>
            <a:ext cx="9036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Полезен детям с ранних лет только</a:t>
            </a:r>
            <a:r>
              <a:rPr lang="ru-RU" sz="2400" b="1" i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безопасный Интернет</a:t>
            </a:r>
          </a:p>
          <a:p>
            <a:pPr algn="ctr"/>
            <a:endParaRPr lang="ru-RU" sz="1600" b="1" i="1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1347161"/>
            <a:ext cx="6048672" cy="4536504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5" name="TextBox 4"/>
          <p:cNvSpPr txBox="1"/>
          <p:nvPr/>
        </p:nvSpPr>
        <p:spPr>
          <a:xfrm>
            <a:off x="5076056" y="3718773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Безопасный Интернет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08720"/>
            <a:ext cx="2723404" cy="1883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1" t="7405" r="21514"/>
          <a:stretch/>
        </p:blipFill>
        <p:spPr>
          <a:xfrm>
            <a:off x="251520" y="2763555"/>
            <a:ext cx="2460639" cy="20335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05" t="5086" r="1"/>
          <a:stretch/>
        </p:blipFill>
        <p:spPr>
          <a:xfrm>
            <a:off x="251520" y="4797152"/>
            <a:ext cx="2509677" cy="18939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5926415"/>
            <a:ext cx="764704" cy="76470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555073"/>
            <a:ext cx="792088" cy="792088"/>
          </a:xfrm>
          <a:prstGeom prst="rect">
            <a:avLst/>
          </a:prstGeom>
          <a:effectLst>
            <a:glow rad="101600">
              <a:schemeClr val="bg1">
                <a:alpha val="37000"/>
              </a:schemeClr>
            </a:glo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549018"/>
            <a:ext cx="807049" cy="804197"/>
          </a:xfrm>
          <a:prstGeom prst="rect">
            <a:avLst/>
          </a:prstGeom>
          <a:effectLst>
            <a:glow rad="101600">
              <a:schemeClr val="bg1">
                <a:alpha val="40000"/>
              </a:schemeClr>
            </a:glo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2" r="19243" b="5330"/>
          <a:stretch/>
        </p:blipFill>
        <p:spPr>
          <a:xfrm>
            <a:off x="3084033" y="6017570"/>
            <a:ext cx="739363" cy="582393"/>
          </a:xfrm>
          <a:prstGeom prst="rect">
            <a:avLst/>
          </a:prstGeom>
          <a:effectLst>
            <a:glow rad="190500">
              <a:schemeClr val="bg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509228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globe-1600x1031.jpg"/>
          <p:cNvPicPr>
            <a:picLocks noChangeAspect="1"/>
          </p:cNvPicPr>
          <p:nvPr/>
        </p:nvPicPr>
        <p:blipFill>
          <a:blip r:embed="rId2"/>
          <a:srcRect r="1408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79" y="207520"/>
            <a:ext cx="4166041" cy="2805978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125" y="3277711"/>
            <a:ext cx="3570402" cy="3429000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3" name="TextBox 2"/>
          <p:cNvSpPr txBox="1"/>
          <p:nvPr/>
        </p:nvSpPr>
        <p:spPr>
          <a:xfrm>
            <a:off x="5220072" y="260648"/>
            <a:ext cx="316835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</a:t>
            </a:r>
          </a:p>
          <a:p>
            <a:pPr algn="ctr"/>
            <a:r>
              <a:rPr lang="ru-RU" sz="44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Интернете</a:t>
            </a:r>
            <a:endParaRPr lang="ru-RU" sz="4400" b="1" i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9105" y="3277711"/>
            <a:ext cx="3827363" cy="3271120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196" y="548680"/>
            <a:ext cx="1296144" cy="1296144"/>
          </a:xfrm>
          <a:prstGeom prst="rect">
            <a:avLst/>
          </a:prstGeom>
          <a:effectLst>
            <a:glow rad="101600">
              <a:schemeClr val="bg1">
                <a:alpha val="37000"/>
              </a:schemeClr>
            </a:glo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52465"/>
            <a:ext cx="764704" cy="76470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387" y="1442725"/>
            <a:ext cx="807049" cy="804197"/>
          </a:xfrm>
          <a:prstGeom prst="rect">
            <a:avLst/>
          </a:prstGeom>
          <a:effectLst>
            <a:glow rad="101600">
              <a:schemeClr val="bg1">
                <a:alpha val="40000"/>
              </a:schemeClr>
            </a:glo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2" r="19243" b="5330"/>
          <a:stretch/>
        </p:blipFill>
        <p:spPr>
          <a:xfrm>
            <a:off x="6417550" y="2492896"/>
            <a:ext cx="739363" cy="582393"/>
          </a:xfrm>
          <a:prstGeom prst="rect">
            <a:avLst/>
          </a:prstGeom>
          <a:effectLst>
            <a:glow rad="190500">
              <a:schemeClr val="bg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937569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0" y="-24"/>
            <a:ext cx="9144000" cy="6858000"/>
            <a:chOff x="-32" y="0"/>
            <a:chExt cx="9144000" cy="6858000"/>
          </a:xfrm>
        </p:grpSpPr>
        <p:pic>
          <p:nvPicPr>
            <p:cNvPr id="4" name="Рисунок 3" descr="img4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32" y="0"/>
              <a:ext cx="9144000" cy="6858000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5929322" y="642918"/>
              <a:ext cx="1071570" cy="7143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142976" y="980728"/>
            <a:ext cx="6286544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70C0"/>
                </a:solidFill>
              </a:rPr>
              <a:t>Как </a:t>
            </a:r>
            <a:r>
              <a:rPr lang="ru-RU" sz="3200" b="1" i="1" dirty="0">
                <a:solidFill>
                  <a:srgbClr val="0070C0"/>
                </a:solidFill>
              </a:rPr>
              <a:t>узнать про все на свете?</a:t>
            </a:r>
          </a:p>
          <a:p>
            <a:pPr algn="ctr"/>
            <a:r>
              <a:rPr lang="ru-RU" sz="3200" b="1" i="1" dirty="0">
                <a:solidFill>
                  <a:srgbClr val="0070C0"/>
                </a:solidFill>
              </a:rPr>
              <a:t>Ну конечно, в ИНТЕРНЕТЕ!</a:t>
            </a:r>
          </a:p>
          <a:p>
            <a:pPr algn="ctr"/>
            <a:r>
              <a:rPr lang="ru-RU" sz="3200" b="1" i="1" dirty="0">
                <a:solidFill>
                  <a:srgbClr val="0070C0"/>
                </a:solidFill>
              </a:rPr>
              <a:t>Там музеи, книги, игры,</a:t>
            </a:r>
          </a:p>
          <a:p>
            <a:pPr algn="ctr"/>
            <a:r>
              <a:rPr lang="ru-RU" sz="3200" b="1" i="1" dirty="0">
                <a:solidFill>
                  <a:srgbClr val="0070C0"/>
                </a:solidFill>
              </a:rPr>
              <a:t>Музыка, живые тигры!</a:t>
            </a:r>
          </a:p>
          <a:p>
            <a:pPr algn="ctr"/>
            <a:r>
              <a:rPr lang="ru-RU" sz="3200" b="1" i="1" dirty="0">
                <a:solidFill>
                  <a:srgbClr val="0070C0"/>
                </a:solidFill>
              </a:rPr>
              <a:t>Можно все, друзья, найти</a:t>
            </a:r>
          </a:p>
          <a:p>
            <a:pPr algn="ctr"/>
            <a:r>
              <a:rPr lang="ru-RU" sz="3200" b="1" i="1" dirty="0">
                <a:solidFill>
                  <a:srgbClr val="0070C0"/>
                </a:solidFill>
              </a:rPr>
              <a:t>В этой сказочной сети!</a:t>
            </a:r>
          </a:p>
          <a:p>
            <a:pPr algn="ctr"/>
            <a:endParaRPr lang="ru-RU" sz="3000" b="1" i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4634" y="627813"/>
            <a:ext cx="540497" cy="54049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3386" y="3850852"/>
            <a:ext cx="676514" cy="676514"/>
          </a:xfrm>
          <a:prstGeom prst="rect">
            <a:avLst/>
          </a:prstGeom>
          <a:effectLst>
            <a:glow rad="101600">
              <a:schemeClr val="bg1">
                <a:alpha val="37000"/>
              </a:schemeClr>
            </a:glo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507" y="1960735"/>
            <a:ext cx="807049" cy="804197"/>
          </a:xfrm>
          <a:prstGeom prst="rect">
            <a:avLst/>
          </a:prstGeom>
          <a:effectLst>
            <a:glow rad="101600">
              <a:schemeClr val="bg1">
                <a:alpha val="40000"/>
              </a:schemeClr>
            </a:glo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2" r="19243" b="5330"/>
          <a:stretch/>
        </p:blipFill>
        <p:spPr>
          <a:xfrm>
            <a:off x="2123728" y="3944973"/>
            <a:ext cx="739363" cy="582393"/>
          </a:xfrm>
          <a:prstGeom prst="rect">
            <a:avLst/>
          </a:prstGeom>
          <a:effectLst>
            <a:glow rad="190500">
              <a:schemeClr val="bg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82636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lobe-1600x1031.jpg"/>
          <p:cNvPicPr>
            <a:picLocks noChangeAspect="1"/>
          </p:cNvPicPr>
          <p:nvPr/>
        </p:nvPicPr>
        <p:blipFill>
          <a:blip r:embed="rId2"/>
          <a:srcRect r="1408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19672" y="620688"/>
            <a:ext cx="5616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4236" y="130479"/>
            <a:ext cx="554461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 бывает разным: </a:t>
            </a:r>
          </a:p>
          <a:p>
            <a:pPr algn="ctr"/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Другом верным иль опасным. </a:t>
            </a:r>
          </a:p>
          <a:p>
            <a:pPr algn="ctr"/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зависит это всё </a:t>
            </a:r>
          </a:p>
          <a:p>
            <a:pPr algn="ctr"/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тебя лишь одного. </a:t>
            </a:r>
          </a:p>
          <a:p>
            <a:pPr algn="ctr"/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будешь соблюдать </a:t>
            </a:r>
          </a:p>
          <a:p>
            <a:pPr algn="ctr"/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ты разные – </a:t>
            </a:r>
          </a:p>
          <a:p>
            <a:pPr algn="ctr"/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Значит, для тебя общение </a:t>
            </a:r>
          </a:p>
          <a:p>
            <a:pPr algn="ctr"/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нём будет безопасное! </a:t>
            </a:r>
          </a:p>
          <a:p>
            <a:pPr algn="ctr"/>
            <a:endParaRPr lang="ru-RU" b="1" i="1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68" b="6263"/>
          <a:stretch/>
        </p:blipFill>
        <p:spPr>
          <a:xfrm>
            <a:off x="5220072" y="260648"/>
            <a:ext cx="3591152" cy="2218509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645024"/>
            <a:ext cx="4176464" cy="2505878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09" t="20833" r="29722" b="21591"/>
          <a:stretch/>
        </p:blipFill>
        <p:spPr bwMode="auto">
          <a:xfrm>
            <a:off x="4464497" y="3645024"/>
            <a:ext cx="4571999" cy="2484477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9550" y="2600101"/>
            <a:ext cx="1021831" cy="1021831"/>
          </a:xfrm>
          <a:prstGeom prst="rect">
            <a:avLst/>
          </a:prstGeom>
          <a:effectLst>
            <a:glow rad="101600">
              <a:schemeClr val="bg1">
                <a:alpha val="37000"/>
              </a:schemeClr>
            </a:glo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15" y="1268760"/>
            <a:ext cx="764704" cy="76470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9276" y="2708919"/>
            <a:ext cx="807049" cy="804197"/>
          </a:xfrm>
          <a:prstGeom prst="rect">
            <a:avLst/>
          </a:prstGeom>
          <a:effectLst>
            <a:glow rad="101600">
              <a:schemeClr val="bg1">
                <a:alpha val="40000"/>
              </a:schemeClr>
            </a:glo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2" r="19243" b="5330"/>
          <a:stretch/>
        </p:blipFill>
        <p:spPr>
          <a:xfrm>
            <a:off x="204685" y="2762808"/>
            <a:ext cx="739363" cy="582393"/>
          </a:xfrm>
          <a:prstGeom prst="rect">
            <a:avLst/>
          </a:prstGeom>
          <a:effectLst>
            <a:glow rad="190500">
              <a:schemeClr val="bg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28702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lobe-1600x1031.jpg"/>
          <p:cNvPicPr>
            <a:picLocks noChangeAspect="1"/>
          </p:cNvPicPr>
          <p:nvPr/>
        </p:nvPicPr>
        <p:blipFill>
          <a:blip r:embed="rId2"/>
          <a:srcRect r="14083"/>
          <a:stretch>
            <a:fillRect/>
          </a:stretch>
        </p:blipFill>
        <p:spPr>
          <a:xfrm>
            <a:off x="0" y="27384"/>
            <a:ext cx="9144000" cy="6858000"/>
          </a:xfrm>
          <a:prstGeom prst="rect">
            <a:avLst/>
          </a:prstGeom>
        </p:spPr>
      </p:pic>
      <p:pic>
        <p:nvPicPr>
          <p:cNvPr id="3" name="Picture 2" descr="C:\Users\Таня\Desktop\ИЮЛЬ\03 Безопасность интернет\день інтнрнета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7"/>
          <a:stretch/>
        </p:blipFill>
        <p:spPr bwMode="auto">
          <a:xfrm>
            <a:off x="-22596" y="-27384"/>
            <a:ext cx="9166595" cy="5043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07704" y="476672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Опасности в сети Интернет</a:t>
            </a:r>
            <a:endParaRPr lang="ru-RU" sz="36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07704" y="5069502"/>
            <a:ext cx="475252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Нужно, чтобы Интернет </a:t>
            </a:r>
          </a:p>
          <a:p>
            <a:pPr algn="ctr"/>
            <a:r>
              <a:rPr lang="ru-RU" sz="27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Другом был нам много лет.</a:t>
            </a:r>
          </a:p>
          <a:p>
            <a:pPr algn="ctr"/>
            <a:r>
              <a:rPr lang="ru-RU" sz="27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не нарушай,</a:t>
            </a:r>
          </a:p>
          <a:p>
            <a:pPr algn="ctr"/>
            <a:r>
              <a:rPr lang="ru-RU" sz="27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Строго их ты соблюдай</a:t>
            </a:r>
            <a:endParaRPr lang="ru-RU" sz="27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3355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lobe-1600x1031.jpg"/>
          <p:cNvPicPr>
            <a:picLocks noChangeAspect="1"/>
          </p:cNvPicPr>
          <p:nvPr/>
        </p:nvPicPr>
        <p:blipFill>
          <a:blip r:embed="rId2"/>
          <a:srcRect r="1408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03648" y="178915"/>
            <a:ext cx="633670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что-то непонятно,</a:t>
            </a: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Страшно или неприятно,</a:t>
            </a: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Быстро к взрослым поспеши,</a:t>
            </a: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Расскажи и покажи</a:t>
            </a:r>
            <a:endParaRPr lang="ru-RU" sz="28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i="1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060847"/>
            <a:ext cx="3425075" cy="3425075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6001" y="2271796"/>
            <a:ext cx="3163416" cy="3163416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8" name="TextBox 7"/>
          <p:cNvSpPr txBox="1"/>
          <p:nvPr/>
        </p:nvSpPr>
        <p:spPr>
          <a:xfrm>
            <a:off x="395536" y="5733256"/>
            <a:ext cx="82089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 всех незнакомых вещах в интернете спроси у родителей, они расскажут, что безопасно, а что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</a:t>
            </a:r>
            <a:endParaRPr 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436" y="1221698"/>
            <a:ext cx="1021831" cy="1021831"/>
          </a:xfrm>
          <a:prstGeom prst="rect">
            <a:avLst/>
          </a:prstGeom>
          <a:effectLst>
            <a:glow rad="101600">
              <a:schemeClr val="bg1">
                <a:alpha val="37000"/>
              </a:schemeClr>
            </a:glo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15" y="1268760"/>
            <a:ext cx="764704" cy="76470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0923" y="405281"/>
            <a:ext cx="807049" cy="804197"/>
          </a:xfrm>
          <a:prstGeom prst="rect">
            <a:avLst/>
          </a:prstGeom>
          <a:effectLst>
            <a:glow rad="101600">
              <a:schemeClr val="bg1">
                <a:alpha val="40000"/>
              </a:schemeClr>
            </a:glo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2" r="19243" b="5330"/>
          <a:stretch/>
        </p:blipFill>
        <p:spPr>
          <a:xfrm>
            <a:off x="179512" y="5589240"/>
            <a:ext cx="739363" cy="582393"/>
          </a:xfrm>
          <a:prstGeom prst="rect">
            <a:avLst/>
          </a:prstGeom>
          <a:effectLst>
            <a:glow rad="190500">
              <a:schemeClr val="bg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635038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lobe-1600x1031.jpg"/>
          <p:cNvPicPr>
            <a:picLocks noChangeAspect="1"/>
          </p:cNvPicPr>
          <p:nvPr/>
        </p:nvPicPr>
        <p:blipFill>
          <a:blip r:embed="rId2"/>
          <a:srcRect r="1408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03648" y="-27384"/>
            <a:ext cx="633670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и всюду на планете,</a:t>
            </a: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опасность в Интернете.</a:t>
            </a: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опасность исключаем, </a:t>
            </a: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фильтры подключаем</a:t>
            </a:r>
            <a:endParaRPr lang="ru-RU" sz="28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i="1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3926" y="1844824"/>
            <a:ext cx="4112290" cy="4112290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5" name="TextBox 4"/>
          <p:cNvSpPr txBox="1"/>
          <p:nvPr/>
        </p:nvSpPr>
        <p:spPr>
          <a:xfrm>
            <a:off x="395536" y="5982379"/>
            <a:ext cx="8208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Обезопасить детей от нежелательной информации помогут специальные интернет - фильтры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286" y="2053987"/>
            <a:ext cx="1021831" cy="1021831"/>
          </a:xfrm>
          <a:prstGeom prst="rect">
            <a:avLst/>
          </a:prstGeom>
          <a:effectLst>
            <a:glow rad="101600">
              <a:schemeClr val="bg1">
                <a:alpha val="37000"/>
              </a:schemeClr>
            </a:glo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15" y="1268760"/>
            <a:ext cx="764704" cy="76470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9899" y="3900969"/>
            <a:ext cx="807049" cy="804197"/>
          </a:xfrm>
          <a:prstGeom prst="rect">
            <a:avLst/>
          </a:prstGeom>
          <a:effectLst>
            <a:glow rad="101600">
              <a:schemeClr val="bg1">
                <a:alpha val="40000"/>
              </a:schemeClr>
            </a:glo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2" r="19243" b="5330"/>
          <a:stretch/>
        </p:blipFill>
        <p:spPr>
          <a:xfrm>
            <a:off x="941368" y="4509120"/>
            <a:ext cx="739363" cy="582393"/>
          </a:xfrm>
          <a:prstGeom prst="rect">
            <a:avLst/>
          </a:prstGeom>
          <a:effectLst>
            <a:glow rad="190500">
              <a:schemeClr val="bg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686628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lobe-1600x1031.jpg"/>
          <p:cNvPicPr>
            <a:picLocks noChangeAspect="1"/>
          </p:cNvPicPr>
          <p:nvPr/>
        </p:nvPicPr>
        <p:blipFill>
          <a:blip r:embed="rId2"/>
          <a:srcRect r="1408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03648" y="-27384"/>
            <a:ext cx="633670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хочу попасть в беду – </a:t>
            </a: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Антивирус заведу!</a:t>
            </a: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Всем, кто ходит в Интернет </a:t>
            </a: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Будет нужен этот совет.</a:t>
            </a:r>
            <a:endParaRPr lang="ru-RU" sz="28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5517232"/>
            <a:ext cx="82089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работе в Интернете, антивирус должен работать и постоянно обновляться, так как постоянно встречаются заражённые вирусом сайты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844824"/>
            <a:ext cx="5142923" cy="3428616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452" y="1333908"/>
            <a:ext cx="1021831" cy="1021831"/>
          </a:xfrm>
          <a:prstGeom prst="rect">
            <a:avLst/>
          </a:prstGeom>
          <a:effectLst>
            <a:glow rad="101600">
              <a:schemeClr val="bg1">
                <a:alpha val="37000"/>
              </a:schemeClr>
            </a:glo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15" y="1268760"/>
            <a:ext cx="764704" cy="76470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7488" y="3513116"/>
            <a:ext cx="807049" cy="804197"/>
          </a:xfrm>
          <a:prstGeom prst="rect">
            <a:avLst/>
          </a:prstGeom>
          <a:effectLst>
            <a:glow rad="101600">
              <a:schemeClr val="bg1">
                <a:alpha val="40000"/>
              </a:schemeClr>
            </a:glo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2" r="19243" b="5330"/>
          <a:stretch/>
        </p:blipFill>
        <p:spPr>
          <a:xfrm>
            <a:off x="664285" y="4337811"/>
            <a:ext cx="739363" cy="582393"/>
          </a:xfrm>
          <a:prstGeom prst="rect">
            <a:avLst/>
          </a:prstGeom>
          <a:effectLst>
            <a:glow rad="190500">
              <a:schemeClr val="bg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631566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lobe-1600x1031.jpg"/>
          <p:cNvPicPr>
            <a:picLocks noChangeAspect="1"/>
          </p:cNvPicPr>
          <p:nvPr/>
        </p:nvPicPr>
        <p:blipFill>
          <a:blip r:embed="rId2"/>
          <a:srcRect r="1408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03648" y="-27384"/>
            <a:ext cx="633670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Иногда тебе в сети</a:t>
            </a: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Вдруг встречаются вруны</a:t>
            </a: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 мошенникам не верь,</a:t>
            </a: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Информацию проверь!</a:t>
            </a:r>
            <a:endParaRPr lang="ru-RU" sz="28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5766355"/>
            <a:ext cx="8208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Мошенники могут воспользоваться доверчивостью и обмануть на деньги или иные ценности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2" t="12303" r="29722" b="15493"/>
          <a:stretch/>
        </p:blipFill>
        <p:spPr bwMode="auto">
          <a:xfrm>
            <a:off x="1889956" y="1957568"/>
            <a:ext cx="5202324" cy="362588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8809" y="1078659"/>
            <a:ext cx="1021831" cy="1021831"/>
          </a:xfrm>
          <a:prstGeom prst="rect">
            <a:avLst/>
          </a:prstGeom>
          <a:effectLst>
            <a:glow rad="101600">
              <a:schemeClr val="bg1">
                <a:alpha val="37000"/>
              </a:schemeClr>
            </a:glo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15" y="1268760"/>
            <a:ext cx="764704" cy="76470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199" y="3111017"/>
            <a:ext cx="807049" cy="804197"/>
          </a:xfrm>
          <a:prstGeom prst="rect">
            <a:avLst/>
          </a:prstGeom>
          <a:effectLst>
            <a:glow rad="101600">
              <a:schemeClr val="bg1">
                <a:alpha val="40000"/>
              </a:schemeClr>
            </a:glo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2" r="19243" b="5330"/>
          <a:stretch/>
        </p:blipFill>
        <p:spPr>
          <a:xfrm>
            <a:off x="574367" y="4293096"/>
            <a:ext cx="739363" cy="582393"/>
          </a:xfrm>
          <a:prstGeom prst="rect">
            <a:avLst/>
          </a:prstGeom>
          <a:effectLst>
            <a:glow rad="190500">
              <a:schemeClr val="bg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4224918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</TotalTime>
  <Words>558</Words>
  <Application>Microsoft Office PowerPoint</Application>
  <PresentationFormat>Экран (4:3)</PresentationFormat>
  <Paragraphs>77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29</cp:revision>
  <dcterms:created xsi:type="dcterms:W3CDTF">2022-05-18T09:19:59Z</dcterms:created>
  <dcterms:modified xsi:type="dcterms:W3CDTF">2025-04-23T13:48:04Z</dcterms:modified>
</cp:coreProperties>
</file>