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69" r:id="rId2"/>
    <p:sldId id="270" r:id="rId3"/>
    <p:sldId id="258" r:id="rId4"/>
    <p:sldId id="264" r:id="rId5"/>
    <p:sldId id="263" r:id="rId6"/>
    <p:sldId id="257" r:id="rId7"/>
    <p:sldId id="259" r:id="rId8"/>
    <p:sldId id="260" r:id="rId9"/>
    <p:sldId id="261" r:id="rId10"/>
    <p:sldId id="262" r:id="rId11"/>
    <p:sldId id="265" r:id="rId12"/>
    <p:sldId id="266" r:id="rId13"/>
    <p:sldId id="271" r:id="rId14"/>
    <p:sldId id="268" r:id="rId15"/>
  </p:sldIdLst>
  <p:sldSz cx="12192000" cy="6858000"/>
  <p:notesSz cx="6858000" cy="9144000"/>
  <p:embeddedFontLst>
    <p:embeddedFont>
      <p:font typeface="Akrobat ExtraBold" panose="00000900000000000000" pitchFamily="50" charset="-52"/>
      <p:bold r:id="rId16"/>
    </p:embeddedFont>
    <p:embeddedFont>
      <p:font typeface="Akrobat" panose="00000600000000000000" pitchFamily="50" charset="-52"/>
      <p:regular r:id="rId1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DCC8"/>
    <a:srgbClr val="ECDEC8"/>
    <a:srgbClr val="FCFCFC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0" autoAdjust="0"/>
    <p:restoredTop sz="94660"/>
  </p:normalViewPr>
  <p:slideViewPr>
    <p:cSldViewPr>
      <p:cViewPr varScale="1">
        <p:scale>
          <a:sx n="63" d="100"/>
          <a:sy n="63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07.18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8508 4638 0,'0'25'484,"25"-25"-468,0 25-16,49-25 0,-49 25 0,49-25 16,-49 0-16,74 49 15,-74-49-15,0 0 16,0 0-16,-1 0 187,1 25-171,0-25-16,74 0 16,-74 0-16,99 0 15,-99 0 1,49 0-16,1 25 15,-50-25 17,-1 0 61,1 0-93,99 25 16,50-25 0,-149 0-16,99 0 15,-100 0-15,1 0 0,75 0 16,-76 0 0,1 0 46,0 0-62,0 0 16,0 0-16,49 0 15,-49 0-15,74 0 16,-74 0-16,74 0 16,-74 0-16,24 0 15,-24 0 1,0 0 46,0 0-62,0 0 16,-1 0-16,26 0 16,-25 0-1,0 0 1,-25-25 15,24 25-15,1 0-1,0 0 17,0 0-17,0 0 1,-1 0-1,1 0 1,0 0 0,25 0-1,-26 0 1,1 0 0,0 0-1,25 0 1,-25 0-1,-1 0 1,1 0 0,0 0-1,0 0 1,0 0 15,-1 0 0,1 0-15,0 0 15,0 0-15,0 0 0,-1 0-1,1 0 16,0 0-15,0 0 31,-25-25-31,25 25-1,-1 0 16,-24-25 266,25 25-234,0 0-32,0 0-31,0 0 16,-1 0 31,1 0-16,0 0-16,0 0 1,0 0 15,-1 0 79,1 0-17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41.06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15429 15925 0,'24'0'141,"1"0"-141,0 0 15,0 0-15,0 0 0,24 0 16,-24 0-16,74 0 15,100 0 1,49 0 0,-224 0-16,249 0 15,-248 0 1,174 0 0,-175 0-16,100 24 15,-99-24-15,0 0 0,25 0 16,-1 0-1,-24 0 32,0 0-31,0 0 0,-1 0-16,76 25 15,-26-25 1,0 0-1,1 0 1,-1 0 0,-49 0-1,0 0 1,0 0 15,0 0 0,-1 0-15,1 0 0,0 0-16,0 0 15,0 0 32,-1 0 16,1 0-16,0 0 93,-25-25-124,25 25-1,0 0 17,-1 0-17,-24-24 32,25 24-31,0 0 62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48.1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28079 16024 0,'25'0'360,"0"0"-360,-1 0 0,76 0 15,-51 0-15,125-25 16,-149 25-16,123 0 15,26 0 1,-25 0 0,-124 0-1,124 0 1,-125 0-16,26 0 16,-25 0-16,24 0 15,-24 0-15,0 0 0,25 0 16,49-25-1,-74 25-15,74 0 16,-74 0-16,-1 0 0,1 0 0,74 0 16,25 0-1,-99 0-15,74-25 16,-74 25-16,25 0 16,24 0-1,1 0 1,49 0-1,-25 0 1,-49 0 0,-26 0-1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14.62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3101 9798 0,'24'0'94,"1"0"0,0 0-94,25 0 16,24 0-1,25 49 1,-74-49-16,149 0 15,-125 0-15,75 0 16,100 25 0,-200-25-16,150 0 15,-149 0-15,49 0 16,25 0 0,1 25-1,-1-25 1,0 0 15,-25 0-15,1 25-1,-1-25 1,-49 0-16,74 0 16,-74 25-16,74-25 15,25 0 1,25 0-1,-124 0-15,99 0 16,-99 0-16,49 0 16,-49 0-16,49 0 15,-49 0-15,50 0 16,24 0 0,-74 0-16,49 0 15,-49 0 1,74 0-16,0 0 31,-74 0-31,50 0 16,-51 0-16,51 0 15,49 0 1,0 0 0,-99 0-16,99 0 15,-99 0-15,74 0 16,25 0-1,-99 0-15,99 0 16,-100 0-16,51 0 16,-50 0-16,49 0 15,-49 0-15,49 0 16,25 0 0,-24 0-1,-50 0-15,49 0 16,-49 0-1,74 0 1,25 0 0,-99 0-16,74 0 15,-74 0-15,99 24 16,25-24 0,-100 0-16,75 0 15,-74 0-15,24 0 16,1 0-1,-1 0 1,26 0 0,-51 0-1,1-24 1,-1 24 0,1 0-1,-25 0 1,0 0-16,-1 0 15,1 0 1,0 0 0,-25-25-1,0 0 267,25 25-282,0 0 78,-1 0-31,-24-25-1,25 25-46,0 0 47,0 0-31,0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17.71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2753 11708 0,'0'-25'31,"25"25"0,0 0 16,0 0-31,0 0 0,-1 0-1,1 0 1,0 0-16,25 50 15,-26-50-15,51 0 16,49 24 0,25-24-1,-25 25 1,24-25 0,-123 0-16,75 0 15,-76 0 1,26 0-16,49 0 15,-49 0 1,24 0 0,-49 0-1,-25 25 267,0 0-282,-25-25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20.42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6995 11757 0,'25'0'125,"0"0"-125,-1 0 15,26 50 1,0-25-1,24 0 1,50-1 0,99 1-1,50-25 1,-248 0-16,273 0 16,-274 0-1,1 0-15,124 0 16,-25 0-1,-99 0-15,74 0 16,-74 0-16,0 0 31,-25-25-15,99 25 0,-74 0-1,-1 0 1,1 0-1,0 0 1,0 0-16,49 0 16,-49 0-16,50 0 15,-26 0 1,-24 0-16,0 0 16,0 0 62,-1 0-78,1 0 47,0 0-32,0 0 16,0 0 1,-1 0-1,1 0-15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23.10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12923 11857 0,'25'0'78,"0"0"-63,-25-25 1,25 25 0,-1 0-16,51 0 15,-50 0-15,-1 0 16,51 0-16,49 0 31,-74 0-31,74 0 16,-100 0-16,1 0 0,124 0 15,-99 0-15,98 25 16,-98-25-16,-25 24 0,0-24 0,-1 0 0,51 0 16,49 0-1,-50 25 1,26-25-1,-26 50 1,-49-50-16,49 0 16,-49 0-16,0 0 0,24 0 15,26 0 1,-26 25 0,-24-25 109,0 0-16,0 0-93,-25-25 109,-25 25 343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25.39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18008 11807 0,'25'0'78,"0"0"-62,24 0-16,26 0 16,-50 0-16,49 0 15,-74 25-15,99-25 16,25 25 0,50-1-1,24 1 1,26 0-1,-200-25-15,175 0 16,-174 0 0,-1 25-16,125-25 15,50 0 1,-174 0-16,123 0 16,1 0-1,-124 0-15,49 0 16,-49 0-16,0 0 0,25 0 15,-1 0 1,1 0 0,-25 0-1,-1 0 95,-24-25-48,25 25-46,0 0-1,0 0 142,-25-25-126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30.20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5531 13841 0,'25'0'234,"0"25"-234,0-25 0,24 0 0,-24 0 16,99 0-16,-99 0 0,248 0 31,-248 0-31,24 0 0,-24 0 0,99 0 15,-99 0-15,173 0 16,-173 0-16,74 0 16,-49 0-1,-50 25-15,50-25 16,-26 0 0,1 0-1,50 0 1,-1 0-1,-24 0 1,-1 0 0,-24 0-1,0 0 32,0 0 156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32.71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9351 13692 0,'25'0'109,"0"0"-109,-25 25 16,25-25 0,49 0-1,1 25 1,-51-25-16,175 25 16,-174-25-16,-1 0 0,150 24 15,49-24 1,-198 0-16,149 0 15,-149 25-15,-1-25 0,76 0 16,-51 0 0,-24 0-16,0 25 15,0-25-15,-1 0 32,1 0-32,25 0 15,-25 0 1,-1 0-1,1 0 17,0 0-1,0 0-31,0 0 16,-1 25-1,1-25 1,0 0 15,0 0 0,-25 25-15,25-25-16,-1 0 16,1 0 46,0 0 63,0 0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6-03T15:12:37.11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2555 15751 0,'25'0'93,"-1"0"-61,1 0-32,0 0 15,99 0 1,50 50-1,24-50 1,-173 24-16,124 1 16,-124-25-16,-1 0 0,1 0 0,50 0 15,73 0 1,-23 0 0,-101 0-16,100 0 15,-99 0-15,0 0 16,25 0-16,-1 0 15,26 0 17,-51 0-17,1 0 17,0 0 14,0 0-14,0 0-17,-25 25 1,24-25-16,1 0 16,0 0-1,0 0-15,24 0 16,1 25-1,0-25 17,-1 0-17,-24 0 1,0 0 0,0 0-1,-1 0 16,1 0 48,0 0-48,0 0-16,0 0 95</inkml:trace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6/3/2021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10.emf"/><Relationship Id="rId18" Type="http://schemas.openxmlformats.org/officeDocument/2006/relationships/customXml" Target="../ink/ink9.xml"/><Relationship Id="rId3" Type="http://schemas.openxmlformats.org/officeDocument/2006/relationships/image" Target="../media/image5.emf"/><Relationship Id="rId21" Type="http://schemas.openxmlformats.org/officeDocument/2006/relationships/image" Target="../media/image14.emf"/><Relationship Id="rId7" Type="http://schemas.openxmlformats.org/officeDocument/2006/relationships/image" Target="../media/image7.emf"/><Relationship Id="rId12" Type="http://schemas.openxmlformats.org/officeDocument/2006/relationships/customXml" Target="../ink/ink6.xml"/><Relationship Id="rId17" Type="http://schemas.openxmlformats.org/officeDocument/2006/relationships/image" Target="../media/image12.emf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.xml"/><Relationship Id="rId11" Type="http://schemas.openxmlformats.org/officeDocument/2006/relationships/image" Target="../media/image9.emf"/><Relationship Id="rId5" Type="http://schemas.openxmlformats.org/officeDocument/2006/relationships/image" Target="../media/image6.emf"/><Relationship Id="rId15" Type="http://schemas.openxmlformats.org/officeDocument/2006/relationships/image" Target="../media/image11.emf"/><Relationship Id="rId23" Type="http://schemas.openxmlformats.org/officeDocument/2006/relationships/image" Target="../media/image15.emf"/><Relationship Id="rId10" Type="http://schemas.openxmlformats.org/officeDocument/2006/relationships/customXml" Target="../ink/ink5.xml"/><Relationship Id="rId19" Type="http://schemas.openxmlformats.org/officeDocument/2006/relationships/image" Target="../media/image13.emf"/><Relationship Id="rId4" Type="http://schemas.openxmlformats.org/officeDocument/2006/relationships/customXml" Target="../ink/ink2.xml"/><Relationship Id="rId9" Type="http://schemas.openxmlformats.org/officeDocument/2006/relationships/image" Target="../media/image8.emf"/><Relationship Id="rId14" Type="http://schemas.openxmlformats.org/officeDocument/2006/relationships/customXml" Target="../ink/ink7.xml"/><Relationship Id="rId22" Type="http://schemas.openxmlformats.org/officeDocument/2006/relationships/customXml" Target="../ink/ink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8166" y="1743189"/>
            <a:ext cx="6815669" cy="2163605"/>
          </a:xfrm>
        </p:spPr>
        <p:txBody>
          <a:bodyPr/>
          <a:lstStyle/>
          <a:p>
            <a:r>
              <a:rPr lang="ru-RU" sz="4400" dirty="0" smtClean="0"/>
              <a:t>Имя существительное. </a:t>
            </a:r>
            <a:r>
              <a:rPr lang="ru-RU" sz="4400" dirty="0"/>
              <a:t>Грамматические </a:t>
            </a:r>
            <a:r>
              <a:rPr lang="ru-RU" sz="4400" dirty="0" smtClean="0"/>
              <a:t>признаки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b="1" dirty="0" smtClean="0">
                <a:latin typeface="+mn-lt"/>
              </a:rPr>
              <a:t> </a:t>
            </a:r>
            <a:endParaRPr lang="ru-RU" sz="4000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23692" y="3623031"/>
            <a:ext cx="5544616" cy="672730"/>
          </a:xfrm>
        </p:spPr>
        <p:txBody>
          <a:bodyPr>
            <a:noAutofit/>
          </a:bodyPr>
          <a:lstStyle/>
          <a:p>
            <a:r>
              <a:rPr lang="ru-RU" sz="2800" dirty="0" smtClean="0"/>
              <a:t>Урок русского языка и развития речи</a:t>
            </a:r>
          </a:p>
          <a:p>
            <a:r>
              <a:rPr lang="ru-RU" sz="2800" dirty="0" smtClean="0"/>
              <a:t>8 класс 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7392144" y="5733256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00056" y="5821660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Подготовила: </a:t>
            </a:r>
            <a:r>
              <a:rPr lang="ru-RU" sz="2000" dirty="0" err="1" smtClean="0"/>
              <a:t>Щевелева</a:t>
            </a:r>
            <a:r>
              <a:rPr lang="ru-RU" sz="2000" dirty="0" smtClean="0"/>
              <a:t> Светлана Геннадьевна, </a:t>
            </a:r>
          </a:p>
          <a:p>
            <a:r>
              <a:rPr lang="ru-RU" sz="2000" dirty="0" smtClean="0"/>
              <a:t>учитель русского языка и чтения КГБОУ «РОШИ №1»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7765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99456" y="581258"/>
            <a:ext cx="6696744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РОД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00580" y="3795744"/>
            <a:ext cx="6696744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ЧИСЛО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99456" y="1636055"/>
            <a:ext cx="6696744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СКЛОНЕНИЕ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79035" y="4862726"/>
            <a:ext cx="6696744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ПАДЕЖ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18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9416" y="188640"/>
            <a:ext cx="1101722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r>
              <a:rPr lang="ru-RU" sz="3600" b="1" dirty="0"/>
              <a:t>Тест </a:t>
            </a:r>
            <a:endParaRPr lang="ru-RU" sz="3600" b="1" dirty="0" smtClean="0"/>
          </a:p>
          <a:p>
            <a:r>
              <a:rPr lang="ru-RU" sz="2400" b="1" dirty="0" smtClean="0"/>
              <a:t>1.Выбери </a:t>
            </a:r>
            <a:r>
              <a:rPr lang="ru-RU" sz="2400" b="1" dirty="0"/>
              <a:t>верное утверждение и подчеркни его</a:t>
            </a:r>
            <a:r>
              <a:rPr lang="ru-RU" sz="2400" b="1" dirty="0" smtClean="0"/>
              <a:t>:.</a:t>
            </a: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Имя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существительное –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это…</a:t>
            </a:r>
          </a:p>
          <a:p>
            <a:r>
              <a:rPr lang="ru-RU" sz="2400" dirty="0" smtClean="0"/>
              <a:t>1.часть слова     2. </a:t>
            </a:r>
            <a:r>
              <a:rPr lang="ru-RU" sz="2400" dirty="0"/>
              <a:t>часть </a:t>
            </a:r>
            <a:r>
              <a:rPr lang="ru-RU" sz="2400" dirty="0" smtClean="0"/>
              <a:t>речи     3. </a:t>
            </a:r>
            <a:r>
              <a:rPr lang="ru-RU" sz="2400" dirty="0"/>
              <a:t>член </a:t>
            </a:r>
            <a:r>
              <a:rPr lang="ru-RU" sz="2400" dirty="0" smtClean="0"/>
              <a:t>предложения</a:t>
            </a:r>
          </a:p>
          <a:p>
            <a:pPr lvl="0"/>
            <a:r>
              <a:rPr lang="ru-RU" sz="2400" b="1" dirty="0" smtClean="0"/>
              <a:t>2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 Выбери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верное утверждение и подчеркни его: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dirty="0"/>
              <a:t>Имя существительное – часть речи, которая обозначает…</a:t>
            </a:r>
          </a:p>
          <a:p>
            <a:r>
              <a:rPr lang="ru-RU" sz="2400" dirty="0"/>
              <a:t>1 признак предмета</a:t>
            </a:r>
          </a:p>
          <a:p>
            <a:r>
              <a:rPr lang="ru-RU" sz="2400" dirty="0"/>
              <a:t>2 действие предмета</a:t>
            </a:r>
          </a:p>
          <a:p>
            <a:r>
              <a:rPr lang="ru-RU" sz="2400" dirty="0"/>
              <a:t>3 обозначает предмет</a:t>
            </a:r>
          </a:p>
          <a:p>
            <a:r>
              <a:rPr lang="ru-RU" sz="2400" b="1" dirty="0"/>
              <a:t> 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3.Подчеркни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имена существительные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:</a:t>
            </a:r>
          </a:p>
          <a:p>
            <a:r>
              <a:rPr lang="ru-RU" sz="2400" dirty="0"/>
              <a:t>свет, бежать, доброта, </a:t>
            </a:r>
            <a:r>
              <a:rPr lang="ru-RU" sz="2400" dirty="0" smtClean="0"/>
              <a:t>зелёный</a:t>
            </a:r>
            <a:r>
              <a:rPr lang="ru-RU" sz="2400" dirty="0"/>
              <a:t>, лисица, рисует, печенье.</a:t>
            </a:r>
          </a:p>
          <a:p>
            <a:pPr lvl="0"/>
            <a:r>
              <a:rPr lang="ru-RU" sz="2400" b="1" dirty="0"/>
              <a:t> 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4.Подчеркни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имена существительные, отвечающие на вопрос  кто?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dirty="0"/>
              <a:t>встреча, клоун, игра, Павел, счастье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5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 Подчеркни имена существительные множественного числа: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dirty="0"/>
              <a:t>Ребята шли по лесной тропинке. Пахло грибами и листвой. Стайка  крикливых  дроздов слетела с рябины</a:t>
            </a:r>
            <a:r>
              <a:rPr lang="ru-RU" sz="2400" dirty="0" smtClean="0"/>
              <a:t>.</a:t>
            </a:r>
            <a:r>
              <a:rPr lang="ru-RU" sz="2000" b="1" dirty="0" smtClean="0"/>
              <a:t> </a:t>
            </a:r>
            <a:r>
              <a:rPr lang="ru-RU" b="1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911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9416" y="188640"/>
            <a:ext cx="11017224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r>
              <a:rPr lang="ru-RU" sz="3600" b="1" dirty="0"/>
              <a:t>Тест </a:t>
            </a:r>
            <a:endParaRPr lang="ru-RU" sz="3600" b="1" dirty="0" smtClean="0"/>
          </a:p>
          <a:p>
            <a:r>
              <a:rPr lang="ru-RU" sz="2400" b="1" dirty="0" smtClean="0"/>
              <a:t>1.Выбери </a:t>
            </a:r>
            <a:r>
              <a:rPr lang="ru-RU" sz="2400" b="1" dirty="0"/>
              <a:t>верное утверждение и подчеркни его</a:t>
            </a:r>
            <a:r>
              <a:rPr lang="ru-RU" sz="2400" b="1" dirty="0" smtClean="0"/>
              <a:t>:.</a:t>
            </a: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Имя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существительное –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это…</a:t>
            </a:r>
          </a:p>
          <a:p>
            <a:r>
              <a:rPr lang="ru-RU" sz="2400" dirty="0" smtClean="0"/>
              <a:t>1.часть слова     2. </a:t>
            </a:r>
            <a:r>
              <a:rPr lang="ru-RU" sz="2400" dirty="0"/>
              <a:t>часть </a:t>
            </a:r>
            <a:r>
              <a:rPr lang="ru-RU" sz="2400" dirty="0" smtClean="0"/>
              <a:t>речи     3. </a:t>
            </a:r>
            <a:r>
              <a:rPr lang="ru-RU" sz="2400" dirty="0"/>
              <a:t>член </a:t>
            </a:r>
            <a:r>
              <a:rPr lang="ru-RU" sz="2400" dirty="0" smtClean="0"/>
              <a:t>предложения</a:t>
            </a:r>
          </a:p>
          <a:p>
            <a:pPr lvl="0"/>
            <a:r>
              <a:rPr lang="ru-RU" sz="2400" b="1" dirty="0" smtClean="0"/>
              <a:t>2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 Выбери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верное утверждение и подчеркни его: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dirty="0"/>
              <a:t>Имя существительное – часть речи, которая обозначает…</a:t>
            </a:r>
          </a:p>
          <a:p>
            <a:r>
              <a:rPr lang="ru-RU" sz="2400" dirty="0"/>
              <a:t>1 признак предмета</a:t>
            </a:r>
          </a:p>
          <a:p>
            <a:r>
              <a:rPr lang="ru-RU" sz="2400" dirty="0"/>
              <a:t>2 действие предмета</a:t>
            </a:r>
          </a:p>
          <a:p>
            <a:r>
              <a:rPr lang="ru-RU" sz="2400" dirty="0"/>
              <a:t>3 обозначает предмет</a:t>
            </a:r>
          </a:p>
          <a:p>
            <a:r>
              <a:rPr lang="ru-RU" sz="2400" b="1" dirty="0"/>
              <a:t> 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3.Подчеркни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имена существительные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:</a:t>
            </a:r>
          </a:p>
          <a:p>
            <a:r>
              <a:rPr lang="ru-RU" sz="2400" dirty="0"/>
              <a:t>свет, бежать, доброта, </a:t>
            </a:r>
            <a:r>
              <a:rPr lang="ru-RU" sz="2400" dirty="0" smtClean="0"/>
              <a:t>зелёный</a:t>
            </a:r>
            <a:r>
              <a:rPr lang="ru-RU" sz="2400" dirty="0"/>
              <a:t>, лисица, рисует, печенье.</a:t>
            </a:r>
          </a:p>
          <a:p>
            <a:pPr lvl="0"/>
            <a:r>
              <a:rPr lang="ru-RU" sz="2400" b="1" dirty="0"/>
              <a:t> 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4.Подчеркни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имена существительные, отвечающие на вопрос  кто?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dirty="0"/>
              <a:t>встреча, клоун, игра, Павел, счастье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5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 Подчеркни имена существительные множественного числа: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dirty="0"/>
              <a:t>Ребята шли по лесной тропинке. Пахло грибами и листвой. Стайка  крикливых  дроздов слетела с рябины.</a:t>
            </a:r>
          </a:p>
          <a:p>
            <a:r>
              <a:rPr lang="ru-RU" sz="2000" b="1" dirty="0"/>
              <a:t>      </a:t>
            </a:r>
            <a:endParaRPr lang="ru-RU" sz="2000" dirty="0"/>
          </a:p>
          <a:p>
            <a:pPr>
              <a:lnSpc>
                <a:spcPct val="150000"/>
              </a:lnSpc>
            </a:pPr>
            <a:endParaRPr lang="ru-RU" sz="2000" dirty="0"/>
          </a:p>
          <a:p>
            <a:r>
              <a:rPr lang="ru-RU" sz="3600" dirty="0"/>
              <a:t> </a:t>
            </a:r>
          </a:p>
          <a:p>
            <a:pPr lvl="0"/>
            <a:r>
              <a:rPr lang="ru-RU" b="1" dirty="0"/>
              <a:t> </a:t>
            </a:r>
            <a:endParaRPr lang="ru-RU" sz="36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Рукописный ввод 1"/>
              <p14:cNvContentPartPr/>
              <p14:nvPr/>
            </p14:nvContentPartPr>
            <p14:xfrm>
              <a:off x="3062880" y="1669680"/>
              <a:ext cx="1223640" cy="72000"/>
            </p14:xfrm>
          </p:contentPart>
        </mc:Choice>
        <mc:Fallback xmlns="">
          <p:pic>
            <p:nvPicPr>
              <p:cNvPr id="2" name="Рукописный ввод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47040" y="1606320"/>
                <a:ext cx="1255320" cy="19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Рукописный ввод 3"/>
              <p14:cNvContentPartPr/>
              <p14:nvPr/>
            </p14:nvContentPartPr>
            <p14:xfrm>
              <a:off x="1116360" y="3527280"/>
              <a:ext cx="2331000" cy="62640"/>
            </p14:xfrm>
          </p:contentPart>
        </mc:Choice>
        <mc:Fallback xmlns="">
          <p:pic>
            <p:nvPicPr>
              <p:cNvPr id="4" name="Рукописный ввод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00160" y="3463560"/>
                <a:ext cx="2363040" cy="19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Рукописный ввод 4"/>
              <p14:cNvContentPartPr/>
              <p14:nvPr/>
            </p14:nvContentPartPr>
            <p14:xfrm>
              <a:off x="991080" y="4205880"/>
              <a:ext cx="473760" cy="54000"/>
            </p14:xfrm>
          </p:contentPart>
        </mc:Choice>
        <mc:Fallback xmlns="">
          <p:pic>
            <p:nvPicPr>
              <p:cNvPr id="5" name="Рукописный ввод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75240" y="4142520"/>
                <a:ext cx="505440" cy="18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Рукописный ввод 5"/>
              <p14:cNvContentPartPr/>
              <p14:nvPr/>
            </p14:nvContentPartPr>
            <p14:xfrm>
              <a:off x="2518200" y="4232520"/>
              <a:ext cx="857520" cy="54000"/>
            </p14:xfrm>
          </p:contentPart>
        </mc:Choice>
        <mc:Fallback xmlns="">
          <p:pic>
            <p:nvPicPr>
              <p:cNvPr id="6" name="Рукописный ввод 5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502360" y="4169160"/>
                <a:ext cx="88920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Рукописный ввод 6"/>
              <p14:cNvContentPartPr/>
              <p14:nvPr/>
            </p14:nvContentPartPr>
            <p14:xfrm>
              <a:off x="4652280" y="4259520"/>
              <a:ext cx="705960" cy="54000"/>
            </p14:xfrm>
          </p:contentPart>
        </mc:Choice>
        <mc:Fallback xmlns="">
          <p:pic>
            <p:nvPicPr>
              <p:cNvPr id="7" name="Рукописный ввод 6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636440" y="4195800"/>
                <a:ext cx="73764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8" name="Рукописный ввод 7"/>
              <p14:cNvContentPartPr/>
              <p14:nvPr/>
            </p14:nvContentPartPr>
            <p14:xfrm>
              <a:off x="6482880" y="4250520"/>
              <a:ext cx="884520" cy="54000"/>
            </p14:xfrm>
          </p:contentPart>
        </mc:Choice>
        <mc:Fallback xmlns="">
          <p:pic>
            <p:nvPicPr>
              <p:cNvPr id="8" name="Рукописный ввод 7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467040" y="4187160"/>
                <a:ext cx="916200" cy="18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" name="Рукописный ввод 8"/>
              <p14:cNvContentPartPr/>
              <p14:nvPr/>
            </p14:nvContentPartPr>
            <p14:xfrm>
              <a:off x="1991160" y="4982760"/>
              <a:ext cx="581040" cy="18360"/>
            </p14:xfrm>
          </p:contentPart>
        </mc:Choice>
        <mc:Fallback xmlns="">
          <p:pic>
            <p:nvPicPr>
              <p:cNvPr id="9" name="Рукописный ввод 8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975320" y="4919400"/>
                <a:ext cx="612720" cy="14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0" name="Рукописный ввод 9"/>
              <p14:cNvContentPartPr/>
              <p14:nvPr/>
            </p14:nvContentPartPr>
            <p14:xfrm>
              <a:off x="3366360" y="4929120"/>
              <a:ext cx="661320" cy="72000"/>
            </p14:xfrm>
          </p:contentPart>
        </mc:Choice>
        <mc:Fallback xmlns="">
          <p:pic>
            <p:nvPicPr>
              <p:cNvPr id="10" name="Рукописный ввод 9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350520" y="4865760"/>
                <a:ext cx="693000" cy="19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1" name="Рукописный ввод 10"/>
              <p14:cNvContentPartPr/>
              <p14:nvPr/>
            </p14:nvContentPartPr>
            <p14:xfrm>
              <a:off x="919800" y="5670360"/>
              <a:ext cx="786240" cy="54000"/>
            </p14:xfrm>
          </p:contentPart>
        </mc:Choice>
        <mc:Fallback xmlns="">
          <p:pic>
            <p:nvPicPr>
              <p:cNvPr id="11" name="Рукописный ввод 10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903960" y="5607000"/>
                <a:ext cx="817920" cy="18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2" name="Рукописный ввод 11"/>
              <p14:cNvContentPartPr/>
              <p14:nvPr/>
            </p14:nvContentPartPr>
            <p14:xfrm>
              <a:off x="5554440" y="5733000"/>
              <a:ext cx="893160" cy="18000"/>
            </p14:xfrm>
          </p:contentPart>
        </mc:Choice>
        <mc:Fallback xmlns="">
          <p:pic>
            <p:nvPicPr>
              <p:cNvPr id="12" name="Рукописный ввод 11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538240" y="5669280"/>
                <a:ext cx="925200" cy="14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3" name="Рукописный ввод 12"/>
              <p14:cNvContentPartPr/>
              <p14:nvPr/>
            </p14:nvContentPartPr>
            <p14:xfrm>
              <a:off x="10108440" y="5741640"/>
              <a:ext cx="893160" cy="27360"/>
            </p14:xfrm>
          </p:contentPart>
        </mc:Choice>
        <mc:Fallback xmlns="">
          <p:pic>
            <p:nvPicPr>
              <p:cNvPr id="13" name="Рукописный ввод 12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0092600" y="5678280"/>
                <a:ext cx="924840" cy="154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541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5700" y="1124744"/>
            <a:ext cx="540060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chemeClr val="accent3">
                    <a:lumMod val="75000"/>
                  </a:schemeClr>
                </a:solidFill>
              </a:rPr>
              <a:t>Грамматика</a:t>
            </a:r>
            <a:endParaRPr lang="ru-RU" sz="8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9516" y="2996952"/>
            <a:ext cx="871296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Грамматика – наука о законах языка. 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87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Урок 63. обобщение знаний об именах существительных - Русский язык - 3  класс - Российская электронная школ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476672"/>
            <a:ext cx="10297144" cy="582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92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7448" y="1052736"/>
            <a:ext cx="10225136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 </a:t>
            </a:r>
            <a:r>
              <a:rPr lang="ru-RU" sz="5400" dirty="0"/>
              <a:t>Я буду знать</a:t>
            </a:r>
            <a:r>
              <a:rPr lang="ru-RU" sz="5400" dirty="0" smtClean="0"/>
              <a:t>... </a:t>
            </a:r>
            <a:endParaRPr lang="ru-RU" sz="5400" dirty="0"/>
          </a:p>
          <a:p>
            <a:pPr>
              <a:lnSpc>
                <a:spcPct val="150000"/>
              </a:lnSpc>
            </a:pPr>
            <a:r>
              <a:rPr lang="ru-RU" sz="5400" dirty="0"/>
              <a:t>Я буду уметь</a:t>
            </a:r>
            <a:r>
              <a:rPr lang="ru-RU" sz="5400" dirty="0" smtClean="0"/>
              <a:t>...</a:t>
            </a:r>
            <a:endParaRPr lang="ru-RU" sz="5400" dirty="0"/>
          </a:p>
          <a:p>
            <a:pPr>
              <a:lnSpc>
                <a:spcPct val="150000"/>
              </a:lnSpc>
            </a:pPr>
            <a:r>
              <a:rPr lang="ru-RU" sz="5400" dirty="0"/>
              <a:t>Я буду учиться</a:t>
            </a:r>
            <a:r>
              <a:rPr lang="ru-RU" sz="5400" dirty="0" smtClean="0"/>
              <a:t>...</a:t>
            </a:r>
            <a:endParaRPr lang="ru-RU" sz="5400" dirty="0"/>
          </a:p>
          <a:p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03519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 rot="20855126">
            <a:off x="1709490" y="1427197"/>
            <a:ext cx="7745896" cy="5133268"/>
          </a:xfrm>
          <a:prstGeom prst="foldedCorner">
            <a:avLst>
              <a:gd name="adj" fmla="val 25468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Поздравляю! Вы попали в виртуальное пространство. Чтобы выйти из него, нужно собрать кодовое слово. Выполняйте задания и собирайте буквы. Из букв вы составите слово и сможете выйти из ловушки. Всего  6 заданий. </a:t>
            </a:r>
          </a:p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Ищите конверты с номерами.</a:t>
            </a:r>
          </a:p>
          <a:p>
            <a:pPr algn="ctr"/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Начинайте  с первого задания.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462165"/>
            <a:ext cx="12192000" cy="5405624"/>
          </a:xfrm>
          <a:prstGeom prst="rect">
            <a:avLst/>
          </a:prstGeom>
          <a:solidFill>
            <a:srgbClr val="E6DC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с вырезом 3"/>
          <p:cNvSpPr/>
          <p:nvPr/>
        </p:nvSpPr>
        <p:spPr>
          <a:xfrm rot="11895349">
            <a:off x="10000999" y="1187526"/>
            <a:ext cx="1353108" cy="756174"/>
          </a:xfrm>
          <a:prstGeom prst="notched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02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08" y="-387424"/>
            <a:ext cx="1152128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1300" b="1" dirty="0" smtClean="0">
                <a:solidFill>
                  <a:schemeClr val="accent3">
                    <a:lumMod val="75000"/>
                  </a:schemeClr>
                </a:solidFill>
              </a:rPr>
              <a:t>!</a:t>
            </a:r>
            <a:endParaRPr lang="ru-RU" sz="413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1844" y="4437112"/>
            <a:ext cx="7020780" cy="83099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dirty="0" smtClean="0"/>
              <a:t>Ищите конверты в классе!</a:t>
            </a:r>
            <a:endParaRPr lang="ru-RU" sz="4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51584" y="1988840"/>
            <a:ext cx="4680520" cy="1656184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</a:rPr>
              <a:t>Подсказка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Стрелка вправо с вырезом 5"/>
          <p:cNvSpPr/>
          <p:nvPr/>
        </p:nvSpPr>
        <p:spPr>
          <a:xfrm rot="4365305">
            <a:off x="3803815" y="846731"/>
            <a:ext cx="1042200" cy="643388"/>
          </a:xfrm>
          <a:prstGeom prst="notched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82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/>
          <p:cNvGrpSpPr/>
          <p:nvPr/>
        </p:nvGrpSpPr>
        <p:grpSpPr>
          <a:xfrm>
            <a:off x="361390" y="458197"/>
            <a:ext cx="11737304" cy="2031325"/>
            <a:chOff x="256357" y="500839"/>
            <a:chExt cx="11737304" cy="2031325"/>
          </a:xfrm>
        </p:grpSpPr>
        <p:sp>
          <p:nvSpPr>
            <p:cNvPr id="2" name="TextBox 1"/>
            <p:cNvSpPr txBox="1"/>
            <p:nvPr/>
          </p:nvSpPr>
          <p:spPr>
            <a:xfrm>
              <a:off x="256357" y="500839"/>
              <a:ext cx="1173730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600" b="1" spc="300" dirty="0" smtClean="0"/>
                <a:t>Библиотека</a:t>
              </a:r>
              <a:r>
                <a:rPr lang="ru-RU" sz="7200" b="1" spc="300" dirty="0" smtClean="0"/>
                <a:t> – </a:t>
              </a:r>
              <a:r>
                <a:rPr lang="ru-RU" sz="5400" b="1" spc="300" dirty="0" smtClean="0"/>
                <a:t>5 гл., 5 </a:t>
              </a:r>
              <a:r>
                <a:rPr lang="ru-RU" sz="5400" b="1" spc="300" dirty="0" err="1" smtClean="0"/>
                <a:t>согл</a:t>
              </a:r>
              <a:r>
                <a:rPr lang="ru-RU" sz="5400" b="1" spc="300" dirty="0" smtClean="0"/>
                <a:t>.,</a:t>
              </a:r>
            </a:p>
            <a:p>
              <a:r>
                <a:rPr lang="ru-RU" sz="5400" b="1" spc="300" dirty="0" smtClean="0"/>
                <a:t>10 букв, 10 звуков. </a:t>
              </a: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3512021" y="663330"/>
              <a:ext cx="72008" cy="288032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478292" y="2926255"/>
            <a:ext cx="11737304" cy="2261902"/>
            <a:chOff x="454696" y="3192256"/>
            <a:chExt cx="11737304" cy="2261902"/>
          </a:xfrm>
        </p:grpSpPr>
        <p:sp>
          <p:nvSpPr>
            <p:cNvPr id="13" name="TextBox 12"/>
            <p:cNvSpPr txBox="1"/>
            <p:nvPr/>
          </p:nvSpPr>
          <p:spPr>
            <a:xfrm>
              <a:off x="454696" y="3717032"/>
              <a:ext cx="117373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600" b="1" spc="300" dirty="0" smtClean="0"/>
                <a:t>Библиотека</a:t>
              </a:r>
              <a:endParaRPr lang="ru-RU" sz="5400" b="1" spc="300" dirty="0" smtClean="0"/>
            </a:p>
          </p:txBody>
        </p:sp>
        <p:sp>
          <p:nvSpPr>
            <p:cNvPr id="16" name="Дуга 15"/>
            <p:cNvSpPr/>
            <p:nvPr/>
          </p:nvSpPr>
          <p:spPr>
            <a:xfrm rot="17581350">
              <a:off x="565189" y="3211714"/>
              <a:ext cx="2261902" cy="2222986"/>
            </a:xfrm>
            <a:prstGeom prst="arc">
              <a:avLst>
                <a:gd name="adj1" fmla="val 16200000"/>
                <a:gd name="adj2" fmla="val 2837923"/>
              </a:avLst>
            </a:prstGeom>
            <a:ln w="571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Дуга 16"/>
            <p:cNvSpPr/>
            <p:nvPr/>
          </p:nvSpPr>
          <p:spPr>
            <a:xfrm rot="17365530">
              <a:off x="3458602" y="3594349"/>
              <a:ext cx="1476112" cy="1152983"/>
            </a:xfrm>
            <a:prstGeom prst="arc">
              <a:avLst>
                <a:gd name="adj1" fmla="val 16320080"/>
                <a:gd name="adj2" fmla="val 2837923"/>
              </a:avLst>
            </a:prstGeom>
            <a:ln w="571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3161410" y="4653136"/>
              <a:ext cx="432048" cy="0"/>
            </a:xfrm>
            <a:prstGeom prst="line">
              <a:avLst/>
            </a:prstGeom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Прямоугольник 19"/>
            <p:cNvSpPr/>
            <p:nvPr/>
          </p:nvSpPr>
          <p:spPr>
            <a:xfrm>
              <a:off x="4871864" y="4005064"/>
              <a:ext cx="648072" cy="648072"/>
            </a:xfrm>
            <a:prstGeom prst="rect">
              <a:avLst/>
            </a:prstGeom>
            <a:noFill/>
            <a:ln w="571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 flipH="1">
            <a:off x="623392" y="4939752"/>
            <a:ext cx="10657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cs typeface="Times New Roman" panose="02020603050405020304" pitchFamily="18" charset="0"/>
              </a:rPr>
              <a:t>Школьная библиотека, библиотечная книга, заботливый библиотекарь.</a:t>
            </a:r>
            <a:endParaRPr lang="ru-RU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74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07768" y="692696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БИБЛИОТЕКА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67408" y="1225689"/>
            <a:ext cx="15121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кот, </a:t>
            </a:r>
          </a:p>
          <a:p>
            <a:r>
              <a:rPr lang="ru-RU" sz="4000" dirty="0" smtClean="0"/>
              <a:t>ток, </a:t>
            </a:r>
          </a:p>
          <a:p>
            <a:r>
              <a:rPr lang="ru-RU" sz="4000" dirty="0" smtClean="0"/>
              <a:t>лик</a:t>
            </a:r>
          </a:p>
          <a:p>
            <a:r>
              <a:rPr lang="ru-RU" sz="4000" dirty="0" smtClean="0"/>
              <a:t>кит, </a:t>
            </a:r>
          </a:p>
          <a:p>
            <a:r>
              <a:rPr lang="ru-RU" sz="4000" dirty="0" smtClean="0"/>
              <a:t>тик</a:t>
            </a:r>
            <a:br>
              <a:rPr lang="ru-RU" sz="4000" dirty="0" smtClean="0"/>
            </a:br>
            <a:r>
              <a:rPr lang="ru-RU" sz="4000" dirty="0" smtClean="0"/>
              <a:t>бок,</a:t>
            </a:r>
          </a:p>
          <a:p>
            <a:r>
              <a:rPr lang="ru-RU" sz="4000" dirty="0" smtClean="0"/>
              <a:t>бот, </a:t>
            </a:r>
          </a:p>
          <a:p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763852" y="1313136"/>
            <a:ext cx="28803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кол, </a:t>
            </a:r>
            <a:endParaRPr lang="ru-RU" sz="4000" dirty="0"/>
          </a:p>
          <a:p>
            <a:r>
              <a:rPr lang="ru-RU" sz="4000" dirty="0" smtClean="0"/>
              <a:t>лоб</a:t>
            </a:r>
            <a:r>
              <a:rPr lang="ru-RU" sz="4000" dirty="0"/>
              <a:t>,</a:t>
            </a:r>
            <a:endParaRPr lang="ru-RU" sz="4000" dirty="0" smtClean="0"/>
          </a:p>
          <a:p>
            <a:r>
              <a:rPr lang="ru-RU" sz="4000" dirty="0" smtClean="0"/>
              <a:t>лот, </a:t>
            </a:r>
          </a:p>
          <a:p>
            <a:r>
              <a:rPr lang="ru-RU" sz="4000" dirty="0" smtClean="0"/>
              <a:t>блик, </a:t>
            </a:r>
          </a:p>
          <a:p>
            <a:r>
              <a:rPr lang="ru-RU" sz="4000" dirty="0" smtClean="0"/>
              <a:t>болт, </a:t>
            </a:r>
          </a:p>
          <a:p>
            <a:r>
              <a:rPr lang="ru-RU" sz="4000" dirty="0" smtClean="0"/>
              <a:t>толк, </a:t>
            </a:r>
          </a:p>
          <a:p>
            <a:r>
              <a:rPr lang="ru-RU" sz="4000" dirty="0" smtClean="0"/>
              <a:t>тело, </a:t>
            </a:r>
          </a:p>
          <a:p>
            <a:r>
              <a:rPr lang="ru-RU" sz="4000" dirty="0" smtClean="0"/>
              <a:t> </a:t>
            </a:r>
          </a:p>
          <a:p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8400256" y="1225689"/>
            <a:ext cx="28803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лето</a:t>
            </a:r>
            <a:r>
              <a:rPr lang="ru-RU" sz="4000" dirty="0"/>
              <a:t>, </a:t>
            </a:r>
          </a:p>
          <a:p>
            <a:r>
              <a:rPr lang="ru-RU" sz="4000" dirty="0" smtClean="0"/>
              <a:t>белок, </a:t>
            </a:r>
          </a:p>
          <a:p>
            <a:r>
              <a:rPr lang="ru-RU" sz="4000" dirty="0" smtClean="0"/>
              <a:t>колба, </a:t>
            </a:r>
          </a:p>
          <a:p>
            <a:r>
              <a:rPr lang="ru-RU" sz="4000" dirty="0" smtClean="0"/>
              <a:t>икота, </a:t>
            </a:r>
          </a:p>
          <a:p>
            <a:r>
              <a:rPr lang="ru-RU" sz="4000" dirty="0" smtClean="0"/>
              <a:t>облик, </a:t>
            </a:r>
          </a:p>
          <a:p>
            <a:r>
              <a:rPr lang="ru-RU" sz="4000" dirty="0" smtClean="0"/>
              <a:t>белка,</a:t>
            </a:r>
          </a:p>
          <a:p>
            <a:r>
              <a:rPr lang="ru-RU" sz="4000" dirty="0" smtClean="0"/>
              <a:t>колба. </a:t>
            </a:r>
          </a:p>
          <a:p>
            <a:r>
              <a:rPr lang="ru-RU" sz="4000" dirty="0" smtClean="0"/>
              <a:t> 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0595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1416416" y="428191"/>
            <a:ext cx="9793088" cy="5760640"/>
          </a:xfrm>
          <a:prstGeom prst="cloud">
            <a:avLst/>
          </a:prstGeom>
          <a:gradFill>
            <a:gsLst>
              <a:gs pos="0">
                <a:srgbClr val="00B0F0"/>
              </a:gs>
              <a:gs pos="74000">
                <a:schemeClr val="accent5">
                  <a:lumMod val="40000"/>
                  <a:lumOff val="60000"/>
                </a:schemeClr>
              </a:gs>
              <a:gs pos="83000">
                <a:schemeClr val="accent6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 rot="1221626">
            <a:off x="2691886" y="1810723"/>
            <a:ext cx="2360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белизна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 rot="18392699">
            <a:off x="2133843" y="3323924"/>
            <a:ext cx="2360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белый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 rot="18392699">
            <a:off x="6670346" y="2524254"/>
            <a:ext cx="2360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белеет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 rot="571972">
            <a:off x="3910611" y="4893567"/>
            <a:ext cx="2360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краснеть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8392699">
            <a:off x="8038212" y="3292476"/>
            <a:ext cx="2269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</a:rPr>
              <a:t>   дождь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571972">
            <a:off x="4700673" y="824379"/>
            <a:ext cx="2360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покрасить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 rot="571972">
            <a:off x="5371808" y="1686061"/>
            <a:ext cx="2360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цвет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 rot="571972">
            <a:off x="7299102" y="1215860"/>
            <a:ext cx="2360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радость</a:t>
            </a:r>
            <a:endParaRPr lang="ru-RU" sz="3600" i="1" dirty="0"/>
          </a:p>
        </p:txBody>
      </p:sp>
      <p:sp>
        <p:nvSpPr>
          <p:cNvPr id="13" name="TextBox 12"/>
          <p:cNvSpPr txBox="1"/>
          <p:nvPr/>
        </p:nvSpPr>
        <p:spPr>
          <a:xfrm rot="571972">
            <a:off x="5323110" y="3994243"/>
            <a:ext cx="23600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/>
              <a:t>берег</a:t>
            </a:r>
            <a:endParaRPr lang="ru-RU" sz="4400" i="1" dirty="0"/>
          </a:p>
        </p:txBody>
      </p:sp>
      <p:sp>
        <p:nvSpPr>
          <p:cNvPr id="14" name="TextBox 13"/>
          <p:cNvSpPr txBox="1"/>
          <p:nvPr/>
        </p:nvSpPr>
        <p:spPr>
          <a:xfrm rot="18392699">
            <a:off x="8090457" y="1559114"/>
            <a:ext cx="2360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цветной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1092105">
            <a:off x="2580711" y="1642847"/>
            <a:ext cx="2074675" cy="877288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092105">
            <a:off x="4825609" y="3834756"/>
            <a:ext cx="2074675" cy="877288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1092105">
            <a:off x="5079635" y="1570583"/>
            <a:ext cx="2074675" cy="877288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rot="1092105">
            <a:off x="6973199" y="1102068"/>
            <a:ext cx="2074675" cy="877288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 rot="18528175">
            <a:off x="7813861" y="3178660"/>
            <a:ext cx="2798444" cy="1034917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 rot="3273952">
            <a:off x="5802353" y="3682855"/>
            <a:ext cx="2813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радоваться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9629894">
            <a:off x="3493692" y="2866881"/>
            <a:ext cx="2813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002060"/>
                </a:solidFill>
              </a:rPr>
              <a:t>дождливый</a:t>
            </a:r>
            <a:endParaRPr lang="ru-RU" sz="36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58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67408" y="548680"/>
            <a:ext cx="3986009" cy="3888432"/>
            <a:chOff x="767408" y="548680"/>
            <a:chExt cx="3986009" cy="3888432"/>
          </a:xfrm>
        </p:grpSpPr>
        <p:sp>
          <p:nvSpPr>
            <p:cNvPr id="4" name="Овал 3"/>
            <p:cNvSpPr/>
            <p:nvPr/>
          </p:nvSpPr>
          <p:spPr>
            <a:xfrm>
              <a:off x="767408" y="764704"/>
              <a:ext cx="3096344" cy="3096344"/>
            </a:xfrm>
            <a:prstGeom prst="ellipse">
              <a:avLst/>
            </a:prstGeom>
            <a:solidFill>
              <a:srgbClr val="ECDEC8"/>
            </a:solidFill>
            <a:ln>
              <a:solidFill>
                <a:srgbClr val="E6D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305145" y="548680"/>
              <a:ext cx="2448272" cy="3888432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629540" y="729995"/>
            <a:ext cx="44025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Число – ед. ч., мн. ч.; 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629540" y="1427069"/>
            <a:ext cx="44025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Род – м. р, ж. р., ср. р.;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711624" y="2200508"/>
            <a:ext cx="8145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Склонение – 1-е </a:t>
            </a:r>
            <a:r>
              <a:rPr lang="ru-RU" sz="3200" b="1" dirty="0" err="1" smtClean="0"/>
              <a:t>скл</a:t>
            </a:r>
            <a:r>
              <a:rPr lang="ru-RU" sz="3200" b="1" dirty="0" smtClean="0"/>
              <a:t>., 2-е </a:t>
            </a:r>
            <a:r>
              <a:rPr lang="ru-RU" sz="3200" b="1" dirty="0" err="1" smtClean="0"/>
              <a:t>скл</a:t>
            </a:r>
            <a:r>
              <a:rPr lang="ru-RU" sz="3200" b="1" dirty="0" smtClean="0"/>
              <a:t>., 3-е </a:t>
            </a:r>
            <a:r>
              <a:rPr lang="ru-RU" sz="3200" b="1" dirty="0" err="1" smtClean="0"/>
              <a:t>скл</a:t>
            </a:r>
            <a:r>
              <a:rPr lang="ru-RU" sz="3200" b="1" dirty="0" smtClean="0"/>
              <a:t>.;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711624" y="3086246"/>
            <a:ext cx="81458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Падежи –     </a:t>
            </a:r>
            <a:r>
              <a:rPr lang="ru-RU" sz="3200" b="1" dirty="0" err="1" smtClean="0"/>
              <a:t>И.п</a:t>
            </a:r>
            <a:r>
              <a:rPr lang="ru-RU" sz="3200" b="1" dirty="0" smtClean="0"/>
              <a:t>. – кто? что? </a:t>
            </a:r>
          </a:p>
          <a:p>
            <a:r>
              <a:rPr lang="ru-RU" sz="3200" b="1" dirty="0"/>
              <a:t> </a:t>
            </a:r>
            <a:r>
              <a:rPr lang="ru-RU" sz="3200" b="1" dirty="0" smtClean="0"/>
              <a:t>                   </a:t>
            </a:r>
            <a:r>
              <a:rPr lang="ru-RU" sz="3200" b="1" dirty="0" err="1" smtClean="0"/>
              <a:t>Р.п</a:t>
            </a:r>
            <a:r>
              <a:rPr lang="ru-RU" sz="3200" b="1" dirty="0" smtClean="0"/>
              <a:t>. –  кого? чего?</a:t>
            </a:r>
          </a:p>
          <a:p>
            <a:r>
              <a:rPr lang="ru-RU" sz="3200" b="1" dirty="0"/>
              <a:t> </a:t>
            </a:r>
            <a:r>
              <a:rPr lang="ru-RU" sz="3200" b="1" dirty="0" smtClean="0"/>
              <a:t>                   </a:t>
            </a:r>
            <a:r>
              <a:rPr lang="ru-RU" sz="3200" b="1" dirty="0" err="1" smtClean="0"/>
              <a:t>Д.п</a:t>
            </a:r>
            <a:r>
              <a:rPr lang="ru-RU" sz="3200" b="1" dirty="0" smtClean="0"/>
              <a:t>. -  кому? чему?</a:t>
            </a:r>
          </a:p>
          <a:p>
            <a:r>
              <a:rPr lang="ru-RU" sz="3200" b="1" dirty="0"/>
              <a:t> </a:t>
            </a:r>
            <a:r>
              <a:rPr lang="ru-RU" sz="3200" b="1" dirty="0" smtClean="0"/>
              <a:t>                   </a:t>
            </a:r>
            <a:r>
              <a:rPr lang="ru-RU" sz="3200" b="1" dirty="0" err="1" smtClean="0"/>
              <a:t>В.п</a:t>
            </a:r>
            <a:r>
              <a:rPr lang="ru-RU" sz="3200" b="1" dirty="0" smtClean="0"/>
              <a:t>. –  кого? что?</a:t>
            </a:r>
          </a:p>
          <a:p>
            <a:r>
              <a:rPr lang="ru-RU" sz="3200" b="1" dirty="0"/>
              <a:t> </a:t>
            </a:r>
            <a:r>
              <a:rPr lang="ru-RU" sz="3200" b="1" dirty="0" smtClean="0"/>
              <a:t>                   Т.п. –  кем? чем? </a:t>
            </a:r>
          </a:p>
          <a:p>
            <a:r>
              <a:rPr lang="ru-RU" sz="3200" b="1" dirty="0"/>
              <a:t> </a:t>
            </a:r>
            <a:r>
              <a:rPr lang="ru-RU" sz="3200" b="1" dirty="0" smtClean="0"/>
              <a:t>                    </a:t>
            </a:r>
            <a:r>
              <a:rPr lang="ru-RU" sz="3200" b="1" dirty="0" err="1" smtClean="0"/>
              <a:t>П.п</a:t>
            </a:r>
            <a:r>
              <a:rPr lang="ru-RU" sz="3200" b="1" dirty="0" smtClean="0"/>
              <a:t>. – о ком? о чём?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62693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99456" y="581258"/>
            <a:ext cx="6696744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РОД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99456" y="1649033"/>
            <a:ext cx="6696744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ЧИСЛО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08606" y="2716808"/>
            <a:ext cx="6696744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СКЛОНЕНИЕ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44102" y="3789767"/>
            <a:ext cx="6696744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ВРЕМЯ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79035" y="4862726"/>
            <a:ext cx="6696744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ПАДЕЖ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04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Другая 1">
      <a:majorFont>
        <a:latin typeface="Akrobat ExtraBold"/>
        <a:ea typeface=""/>
        <a:cs typeface=""/>
      </a:majorFont>
      <a:minorFont>
        <a:latin typeface="Akrobat"/>
        <a:ea typeface=""/>
        <a:cs typeface="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221</TotalTime>
  <Words>381</Words>
  <Application>Microsoft Office PowerPoint</Application>
  <PresentationFormat>Широкоэкранный</PresentationFormat>
  <Paragraphs>110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Akrobat ExtraBold</vt:lpstr>
      <vt:lpstr>Times New Roman</vt:lpstr>
      <vt:lpstr>Akrobat</vt:lpstr>
      <vt:lpstr>Arial</vt:lpstr>
      <vt:lpstr>Натуральные материалы</vt:lpstr>
      <vt:lpstr>Имя существительное. Грамматические признаки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существительное. Грамматические признаки.</dc:title>
  <dc:creator>Пользователь Windows</dc:creator>
  <cp:lastModifiedBy>Пользователь Windows</cp:lastModifiedBy>
  <cp:revision>24</cp:revision>
  <dcterms:created xsi:type="dcterms:W3CDTF">2020-10-12T01:30:51Z</dcterms:created>
  <dcterms:modified xsi:type="dcterms:W3CDTF">2021-06-03T16:10:36Z</dcterms:modified>
</cp:coreProperties>
</file>