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1A987-30AB-47E0-B9FB-634BE98D7ACC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D3BB9-B575-46FD-8D56-10B2DE32AC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latin typeface="Monotype Corsiva" pitchFamily="66" charset="0"/>
              </a:rPr>
              <a:t>			«</a:t>
            </a:r>
            <a:r>
              <a:rPr lang="ru-RU" sz="5400" dirty="0">
                <a:latin typeface="Monotype Corsiva" pitchFamily="66" charset="0"/>
              </a:rPr>
              <a:t>Я услышал и узнал. </a:t>
            </a:r>
          </a:p>
          <a:p>
            <a:pPr>
              <a:buNone/>
            </a:pPr>
            <a:r>
              <a:rPr lang="ru-RU" sz="5400" dirty="0">
                <a:latin typeface="Monotype Corsiva" pitchFamily="66" charset="0"/>
              </a:rPr>
              <a:t>             </a:t>
            </a: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>
                <a:latin typeface="Monotype Corsiva" pitchFamily="66" charset="0"/>
              </a:rPr>
              <a:t>Я увидел и запомнил. </a:t>
            </a:r>
          </a:p>
          <a:p>
            <a:pPr>
              <a:buNone/>
            </a:pPr>
            <a:r>
              <a:rPr lang="ru-RU" sz="5400" dirty="0">
                <a:latin typeface="Monotype Corsiva" pitchFamily="66" charset="0"/>
              </a:rPr>
              <a:t>             </a:t>
            </a: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>
                <a:latin typeface="Monotype Corsiva" pitchFamily="66" charset="0"/>
              </a:rPr>
              <a:t>Я сделал и понял». </a:t>
            </a:r>
          </a:p>
          <a:p>
            <a:pPr>
              <a:buNone/>
            </a:pPr>
            <a:r>
              <a:rPr lang="ru-RU" sz="5400" dirty="0" smtClean="0">
                <a:latin typeface="Monotype Corsiva" pitchFamily="66" charset="0"/>
              </a:rPr>
              <a:t>						</a:t>
            </a:r>
            <a:r>
              <a:rPr lang="ru-RU" sz="3600" dirty="0" smtClean="0">
                <a:latin typeface="Monotype Corsiva" pitchFamily="66" charset="0"/>
              </a:rPr>
              <a:t>Чарльз </a:t>
            </a:r>
            <a:r>
              <a:rPr lang="ru-RU" sz="3600" dirty="0">
                <a:latin typeface="Monotype Corsiva" pitchFamily="66" charset="0"/>
              </a:rPr>
              <a:t>Беббидж</a:t>
            </a:r>
          </a:p>
          <a:p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3504" y="3643314"/>
            <a:ext cx="2786058" cy="2786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7224" y="3619763"/>
            <a:ext cx="3214710" cy="294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714612" y="214290"/>
            <a:ext cx="3577756" cy="3357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Выучить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основные понятия и определения по изученной теме.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Дополнительное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познакомиться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со способами создания графиков в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MS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2357430"/>
            <a:ext cx="7879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«Использование различных возможностей динамических (электронных) таблиц для выполнения учебных заданий из различных предметных  областей»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Освоить  основные операции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созданию, редактированию и оформлению электронных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Научиться практически применять изученный материал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Приобрести навыки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составлении таблиц разного типа, особенно имеющих профессиональную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направленность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Ответьте на вопросы: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электронная таблица?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ячейка и адрес ячейки?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чего нужна формула?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Каким образом осуществляется ввод формулы?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какие ячейки могут ссылаться формулы? </a:t>
            </a:r>
          </a:p>
          <a:p>
            <a:pPr lvl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92869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214422"/>
            <a:ext cx="421481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000" b="1" i="1" dirty="0"/>
              <a:t>По горизонтали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dirty="0"/>
              <a:t>3. Как называется функция для нахождения среднего арифметического значение чисел в заданном диапазоне ячеек</a:t>
            </a:r>
            <a:br>
              <a:rPr lang="ru-RU" sz="1000" dirty="0"/>
            </a:br>
            <a:r>
              <a:rPr lang="ru-RU" sz="1000" dirty="0"/>
              <a:t>7. Последовательность символов, в которую входят: цифры, знаки "+" и "-" вначале последовательности или "," , как разделитель целой и дробной части?</a:t>
            </a:r>
            <a:br>
              <a:rPr lang="ru-RU" sz="1000" dirty="0"/>
            </a:br>
            <a:r>
              <a:rPr lang="ru-RU" sz="1000" dirty="0"/>
              <a:t>8. Как называется функция позволяющая подсчитать количество ячеек, отвечающих определенному условию</a:t>
            </a:r>
            <a:br>
              <a:rPr lang="ru-RU" sz="1000" dirty="0"/>
            </a:br>
            <a:r>
              <a:rPr lang="ru-RU" sz="1000" dirty="0"/>
              <a:t>9. Тип ссылок </a:t>
            </a:r>
            <a:r>
              <a:rPr lang="ru-RU" sz="1000" dirty="0" err="1"/>
              <a:t>ms</a:t>
            </a:r>
            <a:r>
              <a:rPr lang="ru-RU" sz="1000" dirty="0"/>
              <a:t> </a:t>
            </a:r>
            <a:r>
              <a:rPr lang="ru-RU" sz="1000" dirty="0" err="1"/>
              <a:t>excel</a:t>
            </a:r>
            <a:r>
              <a:rPr lang="ru-RU" sz="1000" dirty="0"/>
              <a:t> содержащий знак $ перед ссылкой на имя столбца и номер строки</a:t>
            </a:r>
            <a:br>
              <a:rPr lang="ru-RU" sz="1000" dirty="0"/>
            </a:br>
            <a:r>
              <a:rPr lang="ru-RU" sz="1000" dirty="0"/>
              <a:t>12. То что образуется на пересечении строки и столбца</a:t>
            </a:r>
            <a:br>
              <a:rPr lang="ru-RU" sz="1000" dirty="0"/>
            </a:br>
            <a:r>
              <a:rPr lang="ru-RU" sz="1000" dirty="0"/>
              <a:t>14. При какой операции указатель должен принять вид белой стрелки</a:t>
            </a:r>
            <a:br>
              <a:rPr lang="ru-RU" sz="1000" dirty="0"/>
            </a:br>
            <a:r>
              <a:rPr lang="ru-RU" sz="1000" dirty="0"/>
              <a:t>15. При какой операции указатель должен принять вид белой стрелки</a:t>
            </a:r>
            <a:br>
              <a:rPr lang="ru-RU" sz="1000" dirty="0"/>
            </a:br>
            <a:r>
              <a:rPr lang="ru-RU" sz="1000" dirty="0"/>
              <a:t>20. Математический оператор</a:t>
            </a:r>
            <a:br>
              <a:rPr lang="ru-RU" sz="1000" dirty="0"/>
            </a:br>
            <a:r>
              <a:rPr lang="ru-RU" sz="1000" dirty="0"/>
              <a:t>21. Что является аргументом в формулах на отдельные ячейки?</a:t>
            </a:r>
            <a:br>
              <a:rPr lang="ru-RU" sz="1000" dirty="0"/>
            </a:br>
            <a:r>
              <a:rPr lang="ru-RU" sz="1000" dirty="0"/>
              <a:t>23. Прямоугольник, определяющий текущую ячейку</a:t>
            </a:r>
          </a:p>
          <a:p>
            <a:pPr marL="0" indent="0">
              <a:buNone/>
            </a:pPr>
            <a:r>
              <a:rPr lang="ru-RU" sz="1000" b="1" i="1" dirty="0"/>
              <a:t> </a:t>
            </a:r>
            <a:endParaRPr lang="ru-RU" sz="1000" dirty="0"/>
          </a:p>
          <a:p>
            <a:pPr marL="0" indent="0">
              <a:buNone/>
            </a:pPr>
            <a:r>
              <a:rPr lang="ru-RU" sz="1000" b="1" i="1" dirty="0"/>
              <a:t>По вертикали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dirty="0"/>
              <a:t>1. Формат числа в таблицах </a:t>
            </a:r>
            <a:r>
              <a:rPr lang="ru-RU" sz="1000" dirty="0" err="1"/>
              <a:t>excel</a:t>
            </a:r>
            <a:r>
              <a:rPr lang="ru-RU" sz="1000" dirty="0"/>
              <a:t> </a:t>
            </a:r>
            <a:br>
              <a:rPr lang="ru-RU" sz="1000" dirty="0"/>
            </a:br>
            <a:r>
              <a:rPr lang="ru-RU" sz="1000" dirty="0"/>
              <a:t>2. Массив строк и столбцов </a:t>
            </a:r>
            <a:br>
              <a:rPr lang="ru-RU" sz="1000" dirty="0"/>
            </a:br>
            <a:r>
              <a:rPr lang="ru-RU" sz="1000" dirty="0"/>
              <a:t>4. С помощью них записывается порядок выполнения операций </a:t>
            </a:r>
            <a:br>
              <a:rPr lang="ru-RU" sz="1000" dirty="0"/>
            </a:br>
            <a:r>
              <a:rPr lang="ru-RU" sz="1000" dirty="0"/>
              <a:t>5. В самом низу диалогового окна </a:t>
            </a:r>
            <a:r>
              <a:rPr lang="ru-RU" sz="1000" dirty="0" err="1"/>
              <a:t>Excel</a:t>
            </a:r>
            <a:r>
              <a:rPr lang="ru-RU" sz="1000" dirty="0"/>
              <a:t> располагается Строка </a:t>
            </a:r>
            <a:br>
              <a:rPr lang="ru-RU" sz="1000" dirty="0"/>
            </a:br>
            <a:r>
              <a:rPr lang="ru-RU" sz="1000" dirty="0"/>
              <a:t>6. Документ, созданный с помощью </a:t>
            </a:r>
            <a:r>
              <a:rPr lang="ru-RU" sz="1000" dirty="0" err="1"/>
              <a:t>Excel</a:t>
            </a:r>
            <a:r>
              <a:rPr lang="ru-RU" sz="1000" dirty="0"/>
              <a:t>, рабочая … </a:t>
            </a:r>
            <a:br>
              <a:rPr lang="ru-RU" sz="1000" dirty="0"/>
            </a:br>
            <a:r>
              <a:rPr lang="ru-RU" sz="1000" dirty="0"/>
              <a:t>10. Структурный элемент таблицы </a:t>
            </a:r>
            <a:br>
              <a:rPr lang="ru-RU" sz="1000" dirty="0"/>
            </a:br>
            <a:r>
              <a:rPr lang="ru-RU" sz="1000" dirty="0"/>
              <a:t>11. Функция если () относится к категории </a:t>
            </a:r>
            <a:br>
              <a:rPr lang="ru-RU" sz="1000" dirty="0"/>
            </a:br>
            <a:r>
              <a:rPr lang="ru-RU" sz="1000" dirty="0"/>
              <a:t>13. Один из типов диаграмм </a:t>
            </a:r>
            <a:br>
              <a:rPr lang="ru-RU" sz="1000" dirty="0"/>
            </a:br>
            <a:r>
              <a:rPr lang="ru-RU" sz="1000" dirty="0"/>
              <a:t>14. В виде какой фигуры ячейки охватываются в диапазоне </a:t>
            </a:r>
            <a:br>
              <a:rPr lang="ru-RU" sz="1000" dirty="0"/>
            </a:br>
            <a:r>
              <a:rPr lang="ru-RU" sz="1000" dirty="0"/>
              <a:t>16. Что можно изменить командой формат-строка-высота </a:t>
            </a:r>
            <a:br>
              <a:rPr lang="ru-RU" sz="1000" dirty="0"/>
            </a:br>
            <a:r>
              <a:rPr lang="ru-RU" sz="1000" dirty="0"/>
              <a:t>17. Как называется функция используется, если необходимо просуммировать значения диапазона, соответствующие указанному условию </a:t>
            </a:r>
            <a:br>
              <a:rPr lang="ru-RU" sz="1000" dirty="0"/>
            </a:br>
            <a:r>
              <a:rPr lang="ru-RU" sz="1000" dirty="0"/>
              <a:t>18. Арифметическое выражение, последовательность чисел </a:t>
            </a:r>
            <a:br>
              <a:rPr lang="ru-RU" sz="1000" dirty="0"/>
            </a:br>
            <a:r>
              <a:rPr lang="ru-RU" sz="1000" dirty="0"/>
              <a:t>19. Совокупность ячеек </a:t>
            </a:r>
            <a:br>
              <a:rPr lang="ru-RU" sz="1000" dirty="0"/>
            </a:br>
            <a:r>
              <a:rPr lang="ru-RU" sz="1000" dirty="0"/>
              <a:t>21. Обозначается арабскими цифрами </a:t>
            </a:r>
            <a:br>
              <a:rPr lang="ru-RU" sz="1000" dirty="0"/>
            </a:br>
            <a:r>
              <a:rPr lang="ru-RU" sz="1000" dirty="0"/>
              <a:t>22. Определяется названием (номером) столбца и номером строки </a:t>
            </a:r>
          </a:p>
        </p:txBody>
      </p:sp>
      <p:pic>
        <p:nvPicPr>
          <p:cNvPr id="4" name="idn-cross-img" descr="Кроссворд по предмету информатике - на тему 'Excel'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4286280" cy="502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dn-cross-img-fill" descr="Кроссворд по предмету информатике - на тему 'Excel'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00108"/>
            <a:ext cx="557216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Техника безопасности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следите за исправностью аппаратуры и немедленно прекращайте работу при появлении необычного звука или самопроизвольного отключения аппаратуры. Немедленно докладывайте об этом преподавателю;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плавно нажимайте на клавиши, не допуская резких ударов;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не пользуйтесь клавиатурой, если не подключено напряжение;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работайте на клавиатуре чистыми руками;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никогда не пытайтесь самостоятельно устранять неисправности в работе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аппаратуры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1. «Смета»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8309" r="48225" b="5927"/>
          <a:stretch>
            <a:fillRect/>
          </a:stretch>
        </p:blipFill>
        <p:spPr bwMode="auto">
          <a:xfrm>
            <a:off x="1428728" y="1285860"/>
            <a:ext cx="6239621" cy="51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2 «Табель»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5784" r="44980" b="10031"/>
          <a:stretch>
            <a:fillRect/>
          </a:stretch>
        </p:blipFill>
        <p:spPr bwMode="auto">
          <a:xfrm>
            <a:off x="1000100" y="1285860"/>
            <a:ext cx="7000924" cy="530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168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«Использование различных возможностей динамических (электронных) таблиц для выполнения учебных заданий из различных предметных  областей» </vt:lpstr>
      <vt:lpstr>Цели:</vt:lpstr>
      <vt:lpstr>Ответьте на вопросы:</vt:lpstr>
      <vt:lpstr>Кроссворд</vt:lpstr>
      <vt:lpstr>Ответы:</vt:lpstr>
      <vt:lpstr>Техника безопасности </vt:lpstr>
      <vt:lpstr>Задание 1. «Смета»</vt:lpstr>
      <vt:lpstr>Задание 2 «Табель»</vt:lpstr>
      <vt:lpstr>Слайд 10</vt:lpstr>
      <vt:lpstr>Домашнее задание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2019-11-22T07:18:41Z</dcterms:created>
  <dcterms:modified xsi:type="dcterms:W3CDTF">2019-11-22T07:51:19Z</dcterms:modified>
</cp:coreProperties>
</file>