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0066"/>
    <a:srgbClr val="6600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01119"/>
            <a:ext cx="7560840" cy="1893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spc="50" dirty="0">
                <a:solidFill>
                  <a:srgbClr val="660066"/>
                </a:solidFill>
                <a:latin typeface="Times New Roman"/>
                <a:ea typeface="Calibri"/>
                <a:cs typeface="Times New Roman"/>
              </a:rPr>
              <a:t>Исследовательский проект на тему </a:t>
            </a:r>
            <a:endParaRPr lang="ru-RU" sz="2800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spc="50" dirty="0">
                <a:solidFill>
                  <a:srgbClr val="660066"/>
                </a:solidFill>
                <a:latin typeface="Times New Roman"/>
                <a:ea typeface="Calibri"/>
                <a:cs typeface="Times New Roman"/>
              </a:rPr>
              <a:t>«Зачем человеку ресницы?»</a:t>
            </a:r>
            <a:endParaRPr lang="ru-RU" sz="2800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Образовательная область: физическое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развитие</a:t>
            </a:r>
            <a:endParaRPr lang="ru-RU" sz="2400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5884" y="6015849"/>
            <a:ext cx="1447576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kern="18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Пермь, 2019</a:t>
            </a:r>
            <a:endParaRPr lang="ru-RU" sz="1400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924944"/>
            <a:ext cx="57740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Автор работы:</a:t>
            </a:r>
            <a:endParaRPr lang="ru-RU" sz="20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Дружинина Варвара (6 лет)</a:t>
            </a:r>
            <a:endParaRPr lang="ru-RU" sz="2000" b="1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 algn="r"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Руководитель:</a:t>
            </a:r>
            <a:endParaRPr lang="ru-RU" sz="20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r"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 воспитатель МАДОУ «Детский сад № 390» </a:t>
            </a:r>
            <a:endParaRPr lang="ru-RU" sz="20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r" fontAlgn="base">
              <a:lnSpc>
                <a:spcPct val="150000"/>
              </a:lnSpc>
              <a:spcAft>
                <a:spcPts val="0"/>
              </a:spcAft>
            </a:pPr>
            <a:r>
              <a:rPr lang="ru-RU" sz="2000" b="1" dirty="0" err="1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Стародумова</a:t>
            </a:r>
            <a:r>
              <a:rPr lang="ru-RU" sz="20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 Наталья Александровна</a:t>
            </a:r>
            <a:endParaRPr lang="ru-RU" sz="2000" b="1" dirty="0">
              <a:solidFill>
                <a:srgbClr val="660066"/>
              </a:solidFill>
              <a:ea typeface="Calibri"/>
              <a:cs typeface="Times New Roman"/>
            </a:endParaRPr>
          </a:p>
        </p:txBody>
      </p:sp>
      <p:pic>
        <p:nvPicPr>
          <p:cNvPr id="6" name="Picture 2" descr="https://proglaza.ru/upload/resize_cache/iblock/542/270_270_2/542b786325b32d255d3030968291101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36" y="2698142"/>
            <a:ext cx="2592287" cy="2592288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4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</a:rPr>
              <a:t>Исследование: </a:t>
            </a:r>
          </a:p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</a:rPr>
              <a:t>у </a:t>
            </a: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</a:rPr>
              <a:t>кого  самые длинные ресницы в нашей </a:t>
            </a:r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</a:rPr>
              <a:t>семье? </a:t>
            </a:r>
            <a:endParaRPr lang="ru-RU" sz="2400" b="1" dirty="0">
              <a:solidFill>
                <a:srgbClr val="660066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533435"/>
              </p:ext>
            </p:extLst>
          </p:nvPr>
        </p:nvGraphicFramePr>
        <p:xfrm>
          <a:off x="2764056" y="1814005"/>
          <a:ext cx="6077585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2279015"/>
                <a:gridCol w="2019300"/>
                <a:gridCol w="1779270"/>
              </a:tblGrid>
              <a:tr h="0"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Члены семьи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Длина верхних ресниц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Длина нижних ресниц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Мама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Папа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Брат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33525" y="32496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160062"/>
            <a:ext cx="78488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Вывод:</a:t>
            </a: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b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самые длинные ресницы в нашей семье у папы.</a:t>
            </a:r>
            <a:endParaRPr lang="ru-RU" sz="2200" b="1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  <p:pic>
        <p:nvPicPr>
          <p:cNvPr id="8" name="Picture 6" descr="https://static5.depositphotos.com/1015530/510/i/950/depositphotos_5107482-stock-photo-curious-girl-is-looking-throug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61" y="1844824"/>
            <a:ext cx="1976683" cy="1887887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6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Может ли цвет ресниц отличаться от цвета волос?</a:t>
            </a:r>
            <a:endParaRPr lang="ru-RU" sz="2400" dirty="0">
              <a:solidFill>
                <a:srgbClr val="660066"/>
              </a:solidFill>
              <a:ea typeface="Calibri"/>
              <a:cs typeface="Times New Roman"/>
            </a:endParaRPr>
          </a:p>
        </p:txBody>
      </p:sp>
      <p:sp>
        <p:nvSpPr>
          <p:cNvPr id="3" name="AutoShape 8" descr="https://media.gettyimages.com/photos/portrait-of-a-beautiful-young-girl-with-huge-blue-eyes-picture-id161952087?b=1&amp;k=6&amp;m=161952087&amp;s=612x612&amp;w=0&amp;h=G5dALaJOK_JWrl7YRGbXjRfVirAj3cZ-CWA52KFBB9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https://media.gettyimages.com/photos/portrait-of-a-beautiful-young-girl-with-huge-blue-eyes-picture-id161952087?b=1&amp;k=6&amp;m=161952087&amp;s=612x612&amp;w=0&amp;h=G5dALaJOK_JWrl7YRGbXjRfVirAj3cZ-CWA52KFBB9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s://media.gettyimages.com/photos/portrait-of-a-beautiful-young-girl-with-huge-blue-eyes-picture-id161952087?b=1&amp;k=6&amp;m=161952087&amp;s=612x612&amp;w=0&amp;h=G5dALaJOK_JWrl7YRGbXjRfVirAj3cZ-CWA52KFBB9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4" name="Picture 14" descr="https://im0-tub-ru.yandex.net/i?id=269b39365d97a4b6a673d85ef0ae0c9b&amp;n=33&amp;w=225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913" y="1009737"/>
            <a:ext cx="3565519" cy="2377013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6" name="Picture 16" descr="https://millionstatusov.ru/pic/statpic/all4/5a66f13127cf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2" y="1049925"/>
            <a:ext cx="2328976" cy="2328976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Picture 18" descr="https://37.img.avito.st/avatar/social/1024x1024/37901546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2900418" cy="2900419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8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2614" y="404663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4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Итак, проведя исследования на тему «Зачем нужны человеку ресницы», я выяснила, что ресницы защищают глаза. Они на 97% ресницы состоят из белка и всего лишь на 3% из воды. Мужские ресницы длиннее, чем женские. Цвет ресниц может отличаться от цвета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волос.</a:t>
            </a:r>
          </a:p>
          <a:p>
            <a:pPr indent="450000" algn="just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Исследуя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проблему «Для чего человеку ресницы» я просмотрела большое количество литературы, и не только нашла ответы на свои вопросы, но и много интересных фактов о ресницах, а также примет, связанных с данным органом нашего тела. О них я расскажу в следующей главе.</a:t>
            </a:r>
          </a:p>
        </p:txBody>
      </p:sp>
    </p:spTree>
    <p:extLst>
      <p:ext uri="{BB962C8B-B14F-4D97-AF65-F5344CB8AC3E}">
        <p14:creationId xmlns:p14="http://schemas.microsoft.com/office/powerpoint/2010/main" val="295040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476672"/>
            <a:ext cx="3119500" cy="669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sz="28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Это интересно </a:t>
            </a:r>
            <a:endParaRPr lang="ru-RU" sz="2800" dirty="0">
              <a:solidFill>
                <a:srgbClr val="660066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2945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50000"/>
              </a:lnSpc>
            </a:pP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Мы моргаем глазами благодаря самой быстрой мышце во всем теле. </a:t>
            </a:r>
            <a:endParaRPr lang="ru-RU" sz="2400" dirty="0" smtClean="0">
              <a:solidFill>
                <a:srgbClr val="000066"/>
              </a:solidFill>
              <a:latin typeface="Times New Roman"/>
              <a:ea typeface="Times New Roman"/>
              <a:cs typeface="Times New Roman"/>
            </a:endParaRPr>
          </a:p>
          <a:p>
            <a:pPr indent="450215" fontAlgn="base">
              <a:lnSpc>
                <a:spcPct val="150000"/>
              </a:lnSpc>
            </a:pP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За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секунду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 человек успеет моргнуть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5 раз. </a:t>
            </a:r>
            <a:endParaRPr lang="ru-RU" sz="2400" b="1" i="1" dirty="0" smtClean="0">
              <a:solidFill>
                <a:srgbClr val="000066"/>
              </a:solidFill>
              <a:latin typeface="Times New Roman"/>
              <a:ea typeface="Times New Roman"/>
              <a:cs typeface="Times New Roman"/>
            </a:endParaRPr>
          </a:p>
          <a:p>
            <a:pPr indent="450215" fontAlgn="base">
              <a:lnSpc>
                <a:spcPct val="150000"/>
              </a:lnSpc>
            </a:pP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минуту 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мы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делаем примерно 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25-30 взмахов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ресницами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indent="450215" fontAlgn="base">
              <a:lnSpc>
                <a:spcPct val="150000"/>
              </a:lnSpc>
            </a:pP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сутки 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мы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«хлопаем ресницами» 24-29 тысяч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раз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 smtClean="0">
              <a:solidFill>
                <a:srgbClr val="000066"/>
              </a:solidFill>
              <a:latin typeface="Times New Roman"/>
              <a:ea typeface="Times New Roman"/>
              <a:cs typeface="Times New Roman"/>
            </a:endParaRPr>
          </a:p>
          <a:p>
            <a:pPr indent="450215" fontAlgn="base">
              <a:lnSpc>
                <a:spcPct val="150000"/>
              </a:lnSpc>
            </a:pP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месяц 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от 700 до 900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тысяч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раз.</a:t>
            </a:r>
          </a:p>
          <a:p>
            <a:pPr indent="450215" fontAlgn="base">
              <a:lnSpc>
                <a:spcPct val="150000"/>
              </a:lnSpc>
            </a:pP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400" b="1" i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а </a:t>
            </a:r>
            <a:r>
              <a:rPr lang="ru-RU" sz="2400" b="1" i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год – от 8 до 11 миллионов раз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!</a:t>
            </a:r>
            <a:endParaRPr lang="ru-RU" sz="2400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69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Верблюд – носитель </a:t>
            </a:r>
            <a:r>
              <a:rPr lang="ru-RU" sz="2400" b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самых длинных и густых </a:t>
            </a:r>
            <a:r>
              <a:rPr lang="ru-RU" sz="2400" b="1" dirty="0" smtClean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ресниц</a:t>
            </a:r>
            <a:endParaRPr lang="ru-RU" sz="2400" b="1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 descr="http://kartinkinaden.ru/uploads/posts/2016-05/1464093246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573537" cy="3744416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909209/2b7ab818-7c1f-41f5-bb77-1409e282ca00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913" y="1700808"/>
            <a:ext cx="3657913" cy="2442044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2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191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Times New Roman"/>
                <a:ea typeface="Times New Roman"/>
              </a:rPr>
              <a:t>А у большинства пород кошек ресниц нет совсем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2050" name="Picture 2" descr="https://s1.1zoom.ru/big3/456/Cats_Eyes_Snout_Glance_5011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03" y="934292"/>
            <a:ext cx="3870898" cy="2350691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nfokotiki.ru/wp-content/uploads/2018/11/zrenie-u-kosh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34292"/>
            <a:ext cx="2902927" cy="2370724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¤Ð¾ÑÐ¸Ð½ Ð²Ð°Ð¹Ñ. Ð¡Ð¸Ð°Ð¼ÑÐºÐ¸Ðµ ÐºÐ¾ÑÑ ÑÐºÑÐµÑÐ¸Ð²Ð°Ð»Ð¸ÑÑ Ñ ÐºÐ¾ÑÐ¾ÑÐºÐ¾ÑÐµÑÑÑÐ½ÑÐ¼Ð¸ Ð´Ð¾Ð¼Ð°ÑÐ½Ð¸Ð¼Ð¸ ÐºÐ¾ÑÐºÐ°Ð¼Ð¸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" t="2685" r="15164" b="14695"/>
          <a:stretch/>
        </p:blipFill>
        <p:spPr bwMode="auto">
          <a:xfrm>
            <a:off x="2627784" y="3501008"/>
            <a:ext cx="3429388" cy="3144455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0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66"/>
                </a:solidFill>
                <a:latin typeface="Times New Roman"/>
                <a:ea typeface="Times New Roman"/>
              </a:rPr>
              <a:t>Ресницы есть </a:t>
            </a:r>
            <a:r>
              <a:rPr lang="ru-RU" sz="2400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у</a:t>
            </a:r>
            <a:r>
              <a:rPr lang="ru-RU" sz="2400" b="1" dirty="0">
                <a:solidFill>
                  <a:srgbClr val="000066"/>
                </a:solidFill>
                <a:latin typeface="Times New Roman"/>
                <a:ea typeface="Times New Roman"/>
              </a:rPr>
              <a:t> некоторых видов </a:t>
            </a:r>
            <a:r>
              <a:rPr lang="ru-RU" sz="2400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птиц</a:t>
            </a:r>
            <a:endParaRPr lang="ru-RU" sz="2400" b="1" dirty="0">
              <a:solidFill>
                <a:srgbClr val="000066"/>
              </a:solidFill>
            </a:endParaRPr>
          </a:p>
        </p:txBody>
      </p:sp>
      <p:pic>
        <p:nvPicPr>
          <p:cNvPr id="3076" name="Picture 4" descr="http://kleinburd.ru/news/wp-content/plugins/phastpress/phast.php/http-3A-2F-2Fkleinburd.ru-2Fnews-2Fwp-2Dcontent-2Fuploads-2F2017-2F06-2Fresnicy-2Du-2Draznyx-2Dzhivotnyx-2D6.jpg/service=images/cacheMarker=1497352094-2D119594/token=6aae3f08a595f391/__p__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77"/>
          <a:stretch/>
        </p:blipFill>
        <p:spPr bwMode="auto">
          <a:xfrm>
            <a:off x="3353746" y="4030485"/>
            <a:ext cx="3024514" cy="2172821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orabbit.ru/upload/resize_cache/uploader/869/500_700_1/869a420cc9e6b482a54958f5e883ae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1084"/>
            <a:ext cx="2124346" cy="2761650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41155" y="3652381"/>
            <a:ext cx="1990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Птица-секретарь</a:t>
            </a:r>
          </a:p>
        </p:txBody>
      </p:sp>
      <p:pic>
        <p:nvPicPr>
          <p:cNvPr id="3080" name="Picture 8" descr="resnicy u raznyx zhivotnyx 4 - Ð ÐµÑÐ½Ð¸ÑÑ Ñ ÑÐ°Ð·Ð½ÑÑ Ð¶Ð¸Ð²Ð¾ÑÐ½ÑÑ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0" r="14948" b="1482"/>
          <a:stretch/>
        </p:blipFill>
        <p:spPr bwMode="auto">
          <a:xfrm>
            <a:off x="5148064" y="865364"/>
            <a:ext cx="2845193" cy="2782610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85444" y="3700978"/>
            <a:ext cx="907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траус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31636" y="6330312"/>
            <a:ext cx="2868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Кафрский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рогатый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ворон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784" y="4221088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ыпавшая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ресничка обещает получение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известий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270" y="4725144"/>
            <a:ext cx="7231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сполнение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желания тому, кто угадает, из какого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глаза выпала ресничка</a:t>
            </a:r>
            <a:endParaRPr lang="ru-RU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67250" y="404663"/>
            <a:ext cx="3107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</a:rPr>
              <a:t>Приметы о ресницах</a:t>
            </a:r>
            <a:endParaRPr lang="ru-RU" sz="2400" dirty="0">
              <a:solidFill>
                <a:srgbClr val="660066"/>
              </a:solidFill>
            </a:endParaRPr>
          </a:p>
        </p:txBody>
      </p:sp>
      <p:sp>
        <p:nvSpPr>
          <p:cNvPr id="5" name="AutoShape 2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shkolazhizni.ru/img/content/i115/115536_or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https://st.depositphotos.com/2275299/2530/v/950/depositphotos_25305745-stock-illustration-flying-mail-symbol-cartoon-envelop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72124"/>
            <a:ext cx="3003551" cy="3003552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im0-tub-ru.yandex.net/i?id=901758a36c1b174517cebef02bebf84d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14" y="980728"/>
            <a:ext cx="4159650" cy="2994948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5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562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2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Цель исследования: </a:t>
            </a: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выяснить, зачем человеку нужны ресницы.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Задачи исследования:</a:t>
            </a:r>
            <a:endParaRPr lang="ru-RU" sz="2200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Проанализировать данные в энциклопедической литературе по теме исследования; 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Описать особенности ресниц;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Собрать материал и оформить в папку.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Объект исследования: </a:t>
            </a: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ресницы человека.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Методы исследования: </a:t>
            </a:r>
            <a:r>
              <a:rPr lang="ru-RU" sz="2200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сбор информации из энциклопедий, журналов, статей из интернета, беседа со взрослыми, обобщение материала, оформление исследовательской работы. 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b="1" dirty="0">
                <a:solidFill>
                  <a:srgbClr val="000066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200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184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707" y="404664"/>
            <a:ext cx="745595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Зачем  нужны человеку ресницы</a:t>
            </a:r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?</a:t>
            </a:r>
          </a:p>
          <a:p>
            <a:pPr marL="342900" indent="-342900" fontAlgn="base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Calibri"/>
              </a:rPr>
              <a:t>Защищают глаза от пыли, песка, мелких насекомых; </a:t>
            </a:r>
          </a:p>
          <a:p>
            <a:pPr marL="342900" indent="-342900" fontAlgn="base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>
                <a:solidFill>
                  <a:srgbClr val="000066"/>
                </a:solidFill>
                <a:latin typeface="Times New Roman"/>
                <a:ea typeface="Calibri"/>
              </a:rPr>
              <a:t>З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Calibri"/>
              </a:rPr>
              <a:t>ащищают 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Calibri"/>
              </a:rPr>
              <a:t>глаза от яркого солнечного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Calibri"/>
              </a:rPr>
              <a:t>света;</a:t>
            </a:r>
          </a:p>
          <a:p>
            <a:pPr marL="342900" indent="-342900" fontAlgn="base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>
                <a:solidFill>
                  <a:srgbClr val="000066"/>
                </a:solidFill>
                <a:latin typeface="Times New Roman"/>
                <a:ea typeface="Calibri"/>
              </a:rPr>
              <a:t>П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Calibri"/>
              </a:rPr>
              <a:t>омогают 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Calibri"/>
              </a:rPr>
              <a:t>выводить влагу из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Calibri"/>
              </a:rPr>
              <a:t>глаз.</a:t>
            </a:r>
            <a:endParaRPr lang="ru-RU" sz="2400" dirty="0">
              <a:solidFill>
                <a:srgbClr val="000066"/>
              </a:solidFill>
              <a:ea typeface="Calibri"/>
              <a:cs typeface="Times New Roman"/>
            </a:endParaRPr>
          </a:p>
        </p:txBody>
      </p:sp>
      <p:pic>
        <p:nvPicPr>
          <p:cNvPr id="1028" name="Picture 4" descr="https://fs00.infourok.ru/images/doc/238/165636/2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 t="31226" r="3250" b="6753"/>
          <a:stretch/>
        </p:blipFill>
        <p:spPr bwMode="auto">
          <a:xfrm>
            <a:off x="1610844" y="2995139"/>
            <a:ext cx="5961678" cy="3364403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57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6757" y="548680"/>
            <a:ext cx="5356018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Из чего состоят ресницы</a:t>
            </a: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2800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215" algn="ctr"/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</a:rPr>
              <a:t>97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</a:rPr>
              <a:t>%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</a:rPr>
              <a:t>из 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</a:rPr>
              <a:t>белка </a:t>
            </a:r>
            <a:endParaRPr lang="ru-RU" sz="2400" dirty="0" smtClean="0">
              <a:solidFill>
                <a:srgbClr val="000066"/>
              </a:solidFill>
              <a:latin typeface="Times New Roman"/>
              <a:ea typeface="Times New Roman"/>
            </a:endParaRPr>
          </a:p>
          <a:p>
            <a:pPr indent="450215" algn="ctr"/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</a:rPr>
              <a:t>3</a:t>
            </a:r>
            <a:r>
              <a:rPr lang="ru-RU" sz="2400" dirty="0">
                <a:solidFill>
                  <a:srgbClr val="000066"/>
                </a:solidFill>
                <a:latin typeface="Times New Roman"/>
                <a:ea typeface="Times New Roman"/>
              </a:rPr>
              <a:t>% из </a:t>
            </a:r>
            <a:r>
              <a:rPr lang="ru-RU" sz="2400" dirty="0" smtClean="0">
                <a:solidFill>
                  <a:srgbClr val="000066"/>
                </a:solidFill>
                <a:latin typeface="Times New Roman"/>
                <a:ea typeface="Times New Roman"/>
              </a:rPr>
              <a:t>воды</a:t>
            </a:r>
          </a:p>
          <a:p>
            <a:pPr indent="450215" algn="ctr">
              <a:spcAft>
                <a:spcPts val="0"/>
              </a:spcAft>
            </a:pPr>
            <a:endParaRPr lang="ru-RU" sz="2400" dirty="0" smtClean="0">
              <a:solidFill>
                <a:srgbClr val="000066"/>
              </a:solidFill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endParaRPr lang="ru-RU" sz="2400" dirty="0">
              <a:solidFill>
                <a:srgbClr val="000066"/>
              </a:solidFill>
              <a:latin typeface="Times New Roman"/>
              <a:ea typeface="Times New Roman"/>
            </a:endParaRPr>
          </a:p>
          <a:p>
            <a:pPr lvl="0" algn="ctr"/>
            <a:endParaRPr lang="ru-RU" sz="2400" dirty="0" smtClean="0">
              <a:solidFill>
                <a:srgbClr val="00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/>
            <a:endParaRPr lang="ru-RU" sz="2400" dirty="0">
              <a:solidFill>
                <a:srgbClr val="00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самые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крепкие волоски, </a:t>
            </a:r>
            <a:endParaRPr lang="ru-RU" sz="2400" dirty="0" smtClean="0">
              <a:solidFill>
                <a:srgbClr val="00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поэтому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иногда их называют </a:t>
            </a:r>
            <a:endParaRPr lang="ru-RU" sz="2400" dirty="0" smtClean="0">
              <a:solidFill>
                <a:srgbClr val="00006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щетинистые»</a:t>
            </a:r>
            <a:endParaRPr lang="ru-RU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357878" y="2656150"/>
            <a:ext cx="978408" cy="484632"/>
          </a:xfrm>
          <a:prstGeom prst="rightArrow">
            <a:avLst/>
          </a:prstGeom>
          <a:solidFill>
            <a:srgbClr val="FFCCCC"/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videouroki.net/videouroki/conspekty/bio8/44-stroieniie-i-funktsii-kozhi-ukhod-za-kozhiei.files/image00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73" t="26492" r="30835" b="12135"/>
          <a:stretch/>
        </p:blipFill>
        <p:spPr bwMode="auto">
          <a:xfrm>
            <a:off x="251521" y="4371036"/>
            <a:ext cx="2232248" cy="2230269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epilyaciya-avrora.ru/thumb/dJTNmZ84OogcI6FEfwWgyQ/580r450/840313/%D1%81%D1%82%D1%80%D1%83%D0%BA%D1%82%D1%83%D1%80%D0%B0-%D0%B2%D0%BE%D0%BB%D0%BE%D1%81%D0%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045609"/>
            <a:ext cx="2267744" cy="3555696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24550"/>
            <a:ext cx="8856984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66006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растут наши ресницы? </a:t>
            </a:r>
            <a:endParaRPr lang="ru-RU" sz="2400" dirty="0">
              <a:solidFill>
                <a:srgbClr val="660066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Ресницы растут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неправильными рядами: 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верхнем веке – до 6 рядов, 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 нижнем– 3-4 ряда. 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Количество ресничек на верхнем и нижнем веке неодинаково: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верхнем веке – от 100 до 260, 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 нижнем – от 50 до 160 волосков.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Верхнее веко каждого человека защищают и украшают более длинные ресницы, чем на нижнем веке. </a:t>
            </a: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В среднем длина ресниц:</a:t>
            </a: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на верхнем веке может быть от 7 мм до 15 мм, </a:t>
            </a: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на нижнем ресницы больше 7 мм не растут. </a:t>
            </a:r>
          </a:p>
        </p:txBody>
      </p:sp>
      <p:pic>
        <p:nvPicPr>
          <p:cNvPr id="5" name="Picture 11" descr="https://static.tildacdn.com/tild6136-6231-4466-b165-643333343765/resnic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64703"/>
            <a:ext cx="2341418" cy="1558945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https://www.alliancekosmetik.ru/upload/medialibrary/392/392184b14e176e64a309604db0b615f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" t="4996" r="3577" b="6683"/>
          <a:stretch/>
        </p:blipFill>
        <p:spPr bwMode="auto">
          <a:xfrm>
            <a:off x="6372200" y="4471501"/>
            <a:ext cx="2341418" cy="1804605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4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1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Calibri"/>
              </a:rPr>
              <a:t>На </a:t>
            </a:r>
            <a:r>
              <a:rPr lang="ru-RU" sz="2400" b="1" dirty="0">
                <a:solidFill>
                  <a:srgbClr val="660066"/>
                </a:solidFill>
                <a:latin typeface="Times New Roman"/>
                <a:ea typeface="Calibri"/>
              </a:rPr>
              <a:t>количество и качество ресниц влияет национальность человека и наследственность</a:t>
            </a:r>
            <a:endParaRPr lang="ru-RU" sz="2400" b="1" dirty="0">
              <a:solidFill>
                <a:srgbClr val="660066"/>
              </a:solidFill>
            </a:endParaRPr>
          </a:p>
        </p:txBody>
      </p:sp>
      <p:pic>
        <p:nvPicPr>
          <p:cNvPr id="5135" name="Picture 15" descr="https://i.pinimg.com/originals/70/7a/9c/707a9cc1cee5f3c5586613b8fc49b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3" y="1556792"/>
            <a:ext cx="3411551" cy="2475071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https://i.mycdn.me/image?id=866572997513&amp;t=3&amp;plc=WEB&amp;tkn=*f0--csx2cFms5CaUYR9IkK_tz2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204" y="4149080"/>
            <a:ext cx="2916574" cy="2420756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c.wallhere.com/photos/59/28/ebony_women_black_portrait-150947.jpg!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915" b="-356"/>
          <a:stretch/>
        </p:blipFill>
        <p:spPr bwMode="auto">
          <a:xfrm>
            <a:off x="5449923" y="1552778"/>
            <a:ext cx="3081270" cy="2475071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3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1684402/c7b6b1be-ef4e-4088-95b7-84f75d30258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8307"/>
            <a:ext cx="2579145" cy="3878413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helpziekekinderen.com/wp-content/uploads/2014/09/4397558-This-child-s-eyes-say-more-about-Iraq-than-all-my-words-below-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9" r="8732"/>
          <a:stretch/>
        </p:blipFill>
        <p:spPr bwMode="auto">
          <a:xfrm>
            <a:off x="5148064" y="260648"/>
            <a:ext cx="3255819" cy="2832200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i.pinimg.com/736x/4e/2a/62/4e2a62756e3f0ac5037d057b23c31991--beautiful-babies-beautiful-ey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804" y="3306549"/>
            <a:ext cx="2704079" cy="3434181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images.wallpaperscraft.ru/image/devochka_rebenok_lico_goluboglazaya_67450_1920x108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6" r="17628"/>
          <a:stretch/>
        </p:blipFill>
        <p:spPr bwMode="auto">
          <a:xfrm>
            <a:off x="2173497" y="3747334"/>
            <a:ext cx="2952328" cy="2540893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27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ru.toluna.com/dpolls_images/2018/07/24/ae4d3fdc-12f9-4203-8b58-237cc35ed6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08" y="1412776"/>
            <a:ext cx="4270489" cy="2848383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42-cdn.woman.ru/images/gallery/1/d/g_1dbeef892e99d27e1db2223c1c1e39a1_2_700x600.jpg?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92394"/>
            <a:ext cx="4067129" cy="3213032"/>
          </a:xfrm>
          <a:prstGeom prst="rect">
            <a:avLst/>
          </a:prstGeom>
          <a:noFill/>
          <a:ln w="31750">
            <a:solidFill>
              <a:srgbClr val="FF99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1965" y="1391016"/>
            <a:ext cx="31364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000066"/>
                </a:solidFill>
                <a:latin typeface="Times New Roman"/>
                <a:ea typeface="Times New Roman"/>
              </a:rPr>
              <a:t>Пхуто</a:t>
            </a:r>
            <a:r>
              <a:rPr lang="ru-RU" sz="2000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err="1">
                <a:solidFill>
                  <a:srgbClr val="000066"/>
                </a:solidFill>
                <a:latin typeface="Times New Roman"/>
                <a:ea typeface="Times New Roman"/>
              </a:rPr>
              <a:t>Рав</a:t>
            </a:r>
            <a:r>
              <a:rPr lang="ru-RU" sz="2000" b="1" dirty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err="1" smtClean="0">
                <a:solidFill>
                  <a:srgbClr val="000066"/>
                </a:solidFill>
                <a:latin typeface="Times New Roman"/>
                <a:ea typeface="Times New Roman"/>
              </a:rPr>
              <a:t>Маули</a:t>
            </a:r>
            <a:r>
              <a:rPr lang="ru-RU" sz="2000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, Индия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08081" y="6102588"/>
            <a:ext cx="2744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000066"/>
                </a:solidFill>
                <a:latin typeface="Times New Roman"/>
                <a:ea typeface="Times New Roman"/>
              </a:rPr>
              <a:t>Муин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r>
              <a:rPr lang="ru-RU" b="1" dirty="0" err="1">
                <a:solidFill>
                  <a:srgbClr val="000066"/>
                </a:solidFill>
                <a:latin typeface="Times New Roman"/>
                <a:ea typeface="Times New Roman"/>
              </a:rPr>
              <a:t>Бучонаев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, </a:t>
            </a:r>
            <a:r>
              <a:rPr lang="ru-RU" b="1" dirty="0" smtClean="0">
                <a:solidFill>
                  <a:srgbClr val="000066"/>
                </a:solidFill>
                <a:latin typeface="Times New Roman"/>
                <a:ea typeface="Times New Roman"/>
              </a:rPr>
              <a:t>Москва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326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Мужские ресницы длиннее: выдумка или правда?</a:t>
            </a:r>
            <a:endParaRPr lang="ru-RU" sz="2400" dirty="0">
              <a:solidFill>
                <a:srgbClr val="660066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20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очему </a:t>
            </a: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мужские ресницы длиннее и гуще</a:t>
            </a:r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?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Густые и длинные ресницы для мужчины – еще и дополнительная мера защиты глазного яблока от различных травм.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8194" name="Picture 2" descr="http://immeroil.ru/wp-content/uploads/2017/08/team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 r="5667"/>
          <a:stretch/>
        </p:blipFill>
        <p:spPr bwMode="auto">
          <a:xfrm>
            <a:off x="4894078" y="3068960"/>
            <a:ext cx="3806578" cy="3087688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get-pdb/1058492/79d1ef78-5833-4a4e-bd0a-c6588739874d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97" y="3068960"/>
            <a:ext cx="3859609" cy="3087688"/>
          </a:xfrm>
          <a:prstGeom prst="rect">
            <a:avLst/>
          </a:prstGeom>
          <a:noFill/>
          <a:ln w="31750">
            <a:solidFill>
              <a:srgbClr val="66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1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351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20</cp:revision>
  <dcterms:created xsi:type="dcterms:W3CDTF">2019-02-25T18:19:53Z</dcterms:created>
  <dcterms:modified xsi:type="dcterms:W3CDTF">2019-02-26T14:09:00Z</dcterms:modified>
</cp:coreProperties>
</file>