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embeddedFontLst>
    <p:embeddedFont>
      <p:font typeface="Playfair Display" charset="-52"/>
      <p:regular r:id="rId12"/>
      <p:bold r:id="rId13"/>
      <p:italic r:id="rId14"/>
      <p:boldItalic r:id="rId15"/>
    </p:embeddedFont>
    <p:embeddedFont>
      <p:font typeface="Montserrat" charset="-52"/>
      <p:regular r:id="rId16"/>
      <p:bold r:id="rId17"/>
      <p:italic r:id="rId18"/>
      <p:boldItalic r:id="rId19"/>
    </p:embeddedFont>
    <p:embeddedFont>
      <p:font typeface="Oswald" charset="-52"/>
      <p:regular r:id="rId20"/>
      <p:bold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554" autoAdjust="0"/>
  </p:normalViewPr>
  <p:slideViewPr>
    <p:cSldViewPr snapToGrid="0">
      <p:cViewPr varScale="1">
        <p:scale>
          <a:sx n="105" d="100"/>
          <a:sy n="105" d="100"/>
        </p:scale>
        <p:origin x="-95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5ea118920e9fc173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5ea118920e9fc173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4dd7f872e4deb0dd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4dd7f872e4deb0dd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4286250" y="0"/>
            <a:ext cx="723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358475" y="0"/>
            <a:ext cx="38532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>
            <a:spLocks noGrp="1"/>
          </p:cNvSpPr>
          <p:nvPr>
            <p:ph type="title" hasCustomPrompt="1"/>
          </p:nvPr>
        </p:nvSpPr>
        <p:spPr>
          <a:xfrm>
            <a:off x="311700" y="999925"/>
            <a:ext cx="8520600" cy="214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>
            <a:spLocks noGrp="1"/>
          </p:cNvSpPr>
          <p:nvPr>
            <p:ph type="body" idx="1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dk1"/>
                </a:highlight>
              </a:defRPr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51" name="Google Shape;51;p1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4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rot="5400000">
            <a:off x="4550700" y="-498600"/>
            <a:ext cx="42600" cy="845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234050"/>
            <a:ext cx="3999900" cy="33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234050"/>
            <a:ext cx="3999900" cy="33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65500" y="1081675"/>
            <a:ext cx="4045200" cy="178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lt1"/>
                </a:highlight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highlight>
                  <a:schemeClr val="dk1"/>
                </a:highlight>
              </a:defRPr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op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layfair Display"/>
              <a:buChar char="●"/>
              <a:defRPr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469900" algn="ctr" rtl="0">
              <a:spcBef>
                <a:spcPts val="0"/>
              </a:spcBef>
              <a:spcAft>
                <a:spcPts val="0"/>
              </a:spcAft>
              <a:buSzPts val="3800"/>
            </a:pPr>
            <a:r>
              <a:rPr lang="ru" sz="3800" dirty="0"/>
              <a:t>Использование дистанционных </a:t>
            </a:r>
            <a:r>
              <a:rPr lang="ru-RU" sz="3800" dirty="0" smtClean="0"/>
              <a:t>средств и </a:t>
            </a:r>
            <a:r>
              <a:rPr lang="ru" sz="3800" dirty="0" smtClean="0"/>
              <a:t>форм взаимодействия </a:t>
            </a:r>
            <a:r>
              <a:rPr lang="ru" sz="3800" dirty="0"/>
              <a:t>с родителями </a:t>
            </a:r>
            <a:endParaRPr sz="3800" dirty="0"/>
          </a:p>
        </p:txBody>
      </p:sp>
      <p:sp>
        <p:nvSpPr>
          <p:cNvPr id="59" name="Google Shape;59;p13"/>
          <p:cNvSpPr txBox="1">
            <a:spLocks noGrp="1"/>
          </p:cNvSpPr>
          <p:nvPr>
            <p:ph type="subTitle" idx="1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Воспитатель: Слинько К.Ю.</a:t>
            </a:r>
            <a:endParaRPr dirty="0"/>
          </a:p>
        </p:txBody>
      </p:sp>
      <p:sp>
        <p:nvSpPr>
          <p:cNvPr id="60" name="Google Shape;60;p13"/>
          <p:cNvSpPr txBox="1"/>
          <p:nvPr/>
        </p:nvSpPr>
        <p:spPr>
          <a:xfrm>
            <a:off x="344300" y="235125"/>
            <a:ext cx="8455500" cy="7803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dirty="0">
                <a:latin typeface="Playfair Display"/>
                <a:ea typeface="Playfair Display"/>
                <a:cs typeface="Playfair Display"/>
                <a:sym typeface="Playfair Display"/>
              </a:rPr>
              <a:t>Муниципальное бюджетное дошкольное образовательное  учреждение </a:t>
            </a:r>
            <a:endParaRPr sz="1900" dirty="0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dirty="0">
                <a:latin typeface="Playfair Display"/>
                <a:ea typeface="Playfair Display"/>
                <a:cs typeface="Playfair Display"/>
                <a:sym typeface="Playfair Display"/>
              </a:rPr>
              <a:t>детский сад комбинированного вида 47 г.Белгорода</a:t>
            </a:r>
            <a:endParaRPr sz="1900" dirty="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918968" y="2153880"/>
            <a:ext cx="7315200" cy="85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62" name="Google Shape;62;p13"/>
          <p:cNvSpPr txBox="1"/>
          <p:nvPr/>
        </p:nvSpPr>
        <p:spPr>
          <a:xfrm rot="10800000" flipH="1">
            <a:off x="1679466" y="4470581"/>
            <a:ext cx="7315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63" name="Google Shape;63;p13"/>
          <p:cNvSpPr txBox="1"/>
          <p:nvPr/>
        </p:nvSpPr>
        <p:spPr>
          <a:xfrm>
            <a:off x="525300" y="4597950"/>
            <a:ext cx="8274300" cy="54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b="1" dirty="0">
                <a:latin typeface="Playfair Display"/>
                <a:ea typeface="Playfair Display"/>
                <a:cs typeface="Playfair Display"/>
                <a:sym typeface="Playfair Display"/>
              </a:rPr>
              <a:t>Белгород, 2021</a:t>
            </a:r>
            <a:endParaRPr sz="2200" b="1" dirty="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Взаимодействие ДОУ с семьей</a:t>
            </a:r>
            <a:endParaRPr dirty="0"/>
          </a:p>
        </p:txBody>
      </p:sp>
      <p:pic>
        <p:nvPicPr>
          <p:cNvPr id="69" name="Google Shape;6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688" y="1017725"/>
            <a:ext cx="3799865" cy="382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2" y="1017725"/>
            <a:ext cx="4374316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/>
              <a:t>Дистант как инновация в системе образования</a:t>
            </a:r>
            <a:endParaRPr dirty="0"/>
          </a:p>
        </p:txBody>
      </p:sp>
      <p:sp>
        <p:nvSpPr>
          <p:cNvPr id="76" name="Google Shape;76;p15"/>
          <p:cNvSpPr txBox="1">
            <a:spLocks noGrp="1"/>
          </p:cNvSpPr>
          <p:nvPr>
            <p:ph type="body" idx="1"/>
          </p:nvPr>
        </p:nvSpPr>
        <p:spPr>
          <a:xfrm>
            <a:off x="311700" y="903249"/>
            <a:ext cx="4050600" cy="19068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ctr">
              <a:spcAft>
                <a:spcPts val="1200"/>
              </a:spcAft>
              <a:buNone/>
            </a:pPr>
            <a:r>
              <a:rPr lang="ru-RU" dirty="0" smtClean="0"/>
              <a:t> </a:t>
            </a:r>
            <a:endParaRPr lang="ru-RU" sz="2900" b="1" dirty="0" smtClean="0"/>
          </a:p>
          <a:p>
            <a:pPr marL="0" lvl="0" indent="0">
              <a:spcAft>
                <a:spcPts val="1200"/>
              </a:spcAft>
              <a:buNone/>
            </a:pPr>
            <a:r>
              <a:rPr lang="ru-RU" sz="1900" b="1" dirty="0" smtClean="0"/>
              <a:t>Дистанционные формы сотрудничества  расширяют возможности эффективного общения с родителями, оказания им консультативной помощи.</a:t>
            </a:r>
            <a:endParaRPr sz="1900" b="1" dirty="0"/>
          </a:p>
        </p:txBody>
      </p:sp>
      <p:pic>
        <p:nvPicPr>
          <p:cNvPr id="77" name="Google Shape;7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4700" y="1170125"/>
            <a:ext cx="4460447" cy="38209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01445" y="2698595"/>
            <a:ext cx="42040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dirty="0" smtClean="0"/>
              <a:t> </a:t>
            </a:r>
            <a:r>
              <a:rPr lang="ru-RU" sz="1600" dirty="0" smtClean="0"/>
              <a:t>Сайт детского сада, </a:t>
            </a:r>
            <a:r>
              <a:rPr lang="ru-RU" sz="1600" dirty="0" err="1" smtClean="0"/>
              <a:t>мессенджеры</a:t>
            </a:r>
            <a:r>
              <a:rPr lang="ru-RU" sz="1600" dirty="0" smtClean="0"/>
              <a:t>, социальные сети</a:t>
            </a:r>
          </a:p>
          <a:p>
            <a:pPr>
              <a:buFontTx/>
              <a:buChar char="-"/>
            </a:pPr>
            <a:r>
              <a:rPr lang="ru-RU" sz="1600" dirty="0" smtClean="0"/>
              <a:t> </a:t>
            </a:r>
            <a:r>
              <a:rPr lang="en-US" sz="1600" dirty="0" smtClean="0"/>
              <a:t>QR-</a:t>
            </a:r>
            <a:r>
              <a:rPr lang="ru-RU" sz="1600" dirty="0" smtClean="0"/>
              <a:t>коды</a:t>
            </a:r>
          </a:p>
          <a:p>
            <a:pPr>
              <a:buFontTx/>
              <a:buChar char="-"/>
            </a:pPr>
            <a:r>
              <a:rPr lang="ru-RU" sz="1600" dirty="0" smtClean="0"/>
              <a:t> </a:t>
            </a:r>
            <a:r>
              <a:rPr lang="ru-RU" sz="1600" dirty="0" err="1" smtClean="0"/>
              <a:t>Вебинары</a:t>
            </a:r>
            <a:endParaRPr lang="ru-RU" sz="1600" dirty="0" smtClean="0"/>
          </a:p>
          <a:p>
            <a:pPr>
              <a:buFontTx/>
              <a:buChar char="-"/>
            </a:pPr>
            <a:r>
              <a:rPr lang="ru-RU" sz="1600" dirty="0" smtClean="0"/>
              <a:t> </a:t>
            </a:r>
            <a:r>
              <a:rPr lang="ru-RU" sz="1600" dirty="0" err="1" smtClean="0"/>
              <a:t>Онлайн-консультации</a:t>
            </a:r>
            <a:r>
              <a:rPr lang="ru-RU" sz="1600" dirty="0" smtClean="0"/>
              <a:t> и Мастер-классы</a:t>
            </a:r>
          </a:p>
          <a:p>
            <a:pPr>
              <a:buFontTx/>
              <a:buChar char="-"/>
            </a:pPr>
            <a:r>
              <a:rPr lang="ru-RU" sz="1600" dirty="0" smtClean="0"/>
              <a:t> Родительские собрания ВКС</a:t>
            </a:r>
            <a:endParaRPr lang="ru-RU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500" y="468350"/>
            <a:ext cx="4045200" cy="557561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Сайт, социальные сети, </a:t>
            </a:r>
            <a:r>
              <a:rPr lang="ru-RU" sz="2400" dirty="0" err="1" smtClean="0"/>
              <a:t>мессенджеры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5500" y="981308"/>
            <a:ext cx="4339954" cy="2419814"/>
          </a:xfrm>
        </p:spPr>
        <p:txBody>
          <a:bodyPr>
            <a:normAutofit/>
          </a:bodyPr>
          <a:lstStyle/>
          <a:p>
            <a:pPr algn="just"/>
            <a:r>
              <a:rPr lang="ru-RU" sz="1600" dirty="0" smtClean="0"/>
              <a:t>      Актуальная информация для родителей по вопросам воспитания и образования ребенка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       </a:t>
            </a:r>
            <a:r>
              <a:rPr lang="ru-RU" sz="1600" dirty="0" err="1" smtClean="0"/>
              <a:t>Фотоотчеты</a:t>
            </a:r>
            <a:r>
              <a:rPr lang="ru-RU" sz="1600" dirty="0" smtClean="0"/>
              <a:t> о жизни детского сада 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       Прямые эфиры мероприятий, досуги</a:t>
            </a:r>
            <a:endParaRPr lang="ru-RU" sz="1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20210125_11254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594608" y="-625280"/>
            <a:ext cx="2457389" cy="4226308"/>
          </a:xfrm>
          <a:prstGeom prst="rect">
            <a:avLst/>
          </a:prstGeom>
        </p:spPr>
      </p:pic>
      <p:pic>
        <p:nvPicPr>
          <p:cNvPr id="6" name="Рисунок 5" descr="aqyrE-UJ6nA.jpg"/>
          <p:cNvPicPr>
            <a:picLocks noChangeAspect="1"/>
          </p:cNvPicPr>
          <p:nvPr/>
        </p:nvPicPr>
        <p:blipFill>
          <a:blip r:embed="rId3"/>
          <a:srcRect t="13079" b="28088"/>
          <a:stretch>
            <a:fillRect/>
          </a:stretch>
        </p:blipFill>
        <p:spPr>
          <a:xfrm>
            <a:off x="775446" y="2903864"/>
            <a:ext cx="2314575" cy="1851102"/>
          </a:xfrm>
          <a:prstGeom prst="rect">
            <a:avLst/>
          </a:prstGeom>
        </p:spPr>
      </p:pic>
      <p:pic>
        <p:nvPicPr>
          <p:cNvPr id="9" name="Рисунок 8" descr="9BXgP8W_NiA.jpg"/>
          <p:cNvPicPr>
            <a:picLocks noChangeAspect="1"/>
          </p:cNvPicPr>
          <p:nvPr/>
        </p:nvPicPr>
        <p:blipFill>
          <a:blip r:embed="rId4"/>
          <a:srcRect l="-4441" t="12791" r="4231" b="26287"/>
          <a:stretch>
            <a:fillRect/>
          </a:stretch>
        </p:blipFill>
        <p:spPr>
          <a:xfrm>
            <a:off x="2628548" y="3288664"/>
            <a:ext cx="1366403" cy="1736097"/>
          </a:xfrm>
          <a:prstGeom prst="rect">
            <a:avLst/>
          </a:prstGeom>
        </p:spPr>
      </p:pic>
      <p:pic>
        <p:nvPicPr>
          <p:cNvPr id="10" name="Рисунок 9" descr="mDjOpzaitAI.jpg"/>
          <p:cNvPicPr>
            <a:picLocks noChangeAspect="1"/>
          </p:cNvPicPr>
          <p:nvPr/>
        </p:nvPicPr>
        <p:blipFill>
          <a:blip r:embed="rId5"/>
          <a:srcRect t="13887" b="27836"/>
          <a:stretch>
            <a:fillRect/>
          </a:stretch>
        </p:blipFill>
        <p:spPr>
          <a:xfrm>
            <a:off x="159797" y="3356599"/>
            <a:ext cx="1355029" cy="1671491"/>
          </a:xfrm>
          <a:prstGeom prst="rect">
            <a:avLst/>
          </a:prstGeom>
        </p:spPr>
      </p:pic>
      <p:pic>
        <p:nvPicPr>
          <p:cNvPr id="11" name="Рисунок 10" descr="K2K6VYYj3vo.jpg"/>
          <p:cNvPicPr>
            <a:picLocks noChangeAspect="1"/>
          </p:cNvPicPr>
          <p:nvPr/>
        </p:nvPicPr>
        <p:blipFill>
          <a:blip r:embed="rId6"/>
          <a:srcRect t="4833" b="48738"/>
          <a:stretch>
            <a:fillRect/>
          </a:stretch>
        </p:blipFill>
        <p:spPr>
          <a:xfrm>
            <a:off x="4266968" y="2755407"/>
            <a:ext cx="2314575" cy="2388093"/>
          </a:xfrm>
          <a:prstGeom prst="rect">
            <a:avLst/>
          </a:prstGeom>
        </p:spPr>
      </p:pic>
      <p:pic>
        <p:nvPicPr>
          <p:cNvPr id="12" name="Рисунок 11" descr="Ctx-10eob0s.jpg"/>
          <p:cNvPicPr>
            <a:picLocks noChangeAspect="1"/>
          </p:cNvPicPr>
          <p:nvPr/>
        </p:nvPicPr>
        <p:blipFill>
          <a:blip r:embed="rId7"/>
          <a:srcRect t="17837" b="22896"/>
          <a:stretch>
            <a:fillRect/>
          </a:stretch>
        </p:blipFill>
        <p:spPr>
          <a:xfrm>
            <a:off x="6948025" y="2831976"/>
            <a:ext cx="1513086" cy="1793288"/>
          </a:xfrm>
          <a:prstGeom prst="rect">
            <a:avLst/>
          </a:prstGeom>
        </p:spPr>
      </p:pic>
      <p:pic>
        <p:nvPicPr>
          <p:cNvPr id="13" name="Рисунок 12" descr="F-4PNYQ_epA.jpg"/>
          <p:cNvPicPr>
            <a:picLocks noChangeAspect="1"/>
          </p:cNvPicPr>
          <p:nvPr/>
        </p:nvPicPr>
        <p:blipFill>
          <a:blip r:embed="rId8"/>
          <a:srcRect t="26926" b="31478"/>
          <a:stretch>
            <a:fillRect/>
          </a:stretch>
        </p:blipFill>
        <p:spPr>
          <a:xfrm>
            <a:off x="7927758" y="4019246"/>
            <a:ext cx="1216241" cy="112425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500" y="221942"/>
            <a:ext cx="4045200" cy="754601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Вебинары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5500" y="1029810"/>
            <a:ext cx="4045200" cy="1571347"/>
          </a:xfrm>
        </p:spPr>
        <p:txBody>
          <a:bodyPr>
            <a:noAutofit/>
          </a:bodyPr>
          <a:lstStyle/>
          <a:p>
            <a:endParaRPr lang="ru-RU" sz="1200" dirty="0" smtClean="0"/>
          </a:p>
          <a:p>
            <a:r>
              <a:rPr lang="ru-RU" sz="1200" b="1" dirty="0" smtClean="0"/>
              <a:t>От </a:t>
            </a:r>
            <a:r>
              <a:rPr lang="ru-RU" sz="1200" b="1" dirty="0" err="1" smtClean="0"/>
              <a:t>англ</a:t>
            </a:r>
            <a:r>
              <a:rPr lang="ru-RU" sz="1200" b="1" dirty="0" smtClean="0"/>
              <a:t> «</a:t>
            </a:r>
            <a:r>
              <a:rPr lang="en-US" sz="1200" b="1" dirty="0" smtClean="0"/>
              <a:t>Web- </a:t>
            </a:r>
            <a:r>
              <a:rPr lang="en-US" sz="1200" b="1" dirty="0" err="1" smtClean="0"/>
              <a:t>basedseminar</a:t>
            </a:r>
            <a:r>
              <a:rPr lang="ru-RU" sz="1200" b="1" dirty="0" smtClean="0"/>
              <a:t>»</a:t>
            </a:r>
          </a:p>
          <a:p>
            <a:r>
              <a:rPr lang="ru-RU" sz="1200" dirty="0" err="1" smtClean="0"/>
              <a:t>Онлайн-семинар</a:t>
            </a:r>
            <a:r>
              <a:rPr lang="ru-RU" sz="1200" dirty="0" smtClean="0"/>
              <a:t>, курс, лекция, организованный с помощью </a:t>
            </a:r>
            <a:r>
              <a:rPr lang="en-US" sz="1200" dirty="0" smtClean="0"/>
              <a:t>web-</a:t>
            </a:r>
            <a:r>
              <a:rPr lang="ru-RU" sz="1200" dirty="0" smtClean="0"/>
              <a:t>технологий в режиме </a:t>
            </a:r>
            <a:r>
              <a:rPr lang="ru-RU" sz="1200" dirty="0" err="1" smtClean="0"/>
              <a:t>онлайн</a:t>
            </a:r>
            <a:r>
              <a:rPr lang="ru-RU" sz="1200" dirty="0" smtClean="0"/>
              <a:t>- трансляции.</a:t>
            </a:r>
          </a:p>
          <a:p>
            <a:endParaRPr lang="ru-RU" sz="1200" dirty="0" smtClean="0"/>
          </a:p>
          <a:p>
            <a:r>
              <a:rPr lang="ru-RU" sz="1200" b="1" dirty="0" smtClean="0"/>
              <a:t>Повышают  уровень компетентности родителей в вопросах воспитания и обучения детей.</a:t>
            </a:r>
            <a:endParaRPr lang="ru-RU" sz="1200" b="1" dirty="0"/>
          </a:p>
        </p:txBody>
      </p:sp>
      <p:pic>
        <p:nvPicPr>
          <p:cNvPr id="7" name="Рисунок 6" descr="T6kIAMCOEwM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010" y="121660"/>
            <a:ext cx="3975314" cy="2837932"/>
          </a:xfrm>
          <a:prstGeom prst="rect">
            <a:avLst/>
          </a:prstGeom>
        </p:spPr>
      </p:pic>
      <p:pic>
        <p:nvPicPr>
          <p:cNvPr id="8" name="Рисунок 7" descr="wWXY44thPW4.jpg"/>
          <p:cNvPicPr>
            <a:picLocks noChangeAspect="1"/>
          </p:cNvPicPr>
          <p:nvPr/>
        </p:nvPicPr>
        <p:blipFill>
          <a:blip r:embed="rId4"/>
          <a:srcRect t="7543"/>
          <a:stretch>
            <a:fillRect/>
          </a:stretch>
        </p:blipFill>
        <p:spPr>
          <a:xfrm>
            <a:off x="402188" y="2823147"/>
            <a:ext cx="3788072" cy="2068449"/>
          </a:xfrm>
          <a:prstGeom prst="rect">
            <a:avLst/>
          </a:prstGeom>
        </p:spPr>
      </p:pic>
      <p:pic>
        <p:nvPicPr>
          <p:cNvPr id="6" name="Рисунок 5" descr="fp2I6cwrbOw (2).jpg"/>
          <p:cNvPicPr>
            <a:picLocks noChangeAspect="1"/>
          </p:cNvPicPr>
          <p:nvPr/>
        </p:nvPicPr>
        <p:blipFill>
          <a:blip r:embed="rId5"/>
          <a:srcRect b="55341"/>
          <a:stretch>
            <a:fillRect/>
          </a:stretch>
        </p:blipFill>
        <p:spPr>
          <a:xfrm>
            <a:off x="3148713" y="3367968"/>
            <a:ext cx="3394294" cy="1639038"/>
          </a:xfrm>
          <a:prstGeom prst="rect">
            <a:avLst/>
          </a:prstGeom>
        </p:spPr>
      </p:pic>
      <p:pic>
        <p:nvPicPr>
          <p:cNvPr id="9" name="Рисунок 8" descr="jZUZEQ7zvVc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3864" y="3059675"/>
            <a:ext cx="2299316" cy="176089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221943"/>
            <a:ext cx="8521582" cy="541538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Онлайн-консультации</a:t>
            </a:r>
            <a:r>
              <a:rPr lang="ru-RU" dirty="0" smtClean="0"/>
              <a:t>                                Мастер-классы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90944" y="914400"/>
            <a:ext cx="2420656" cy="3932807"/>
          </a:xfrm>
        </p:spPr>
        <p:txBody>
          <a:bodyPr>
            <a:normAutofit/>
          </a:bodyPr>
          <a:lstStyle/>
          <a:p>
            <a:r>
              <a:rPr lang="ru-RU" b="1" dirty="0" smtClean="0"/>
              <a:t>Родители могут задать любые интересующие их вопросы и получить ответ в удобное время, в режиме </a:t>
            </a:r>
            <a:r>
              <a:rPr lang="ru-RU" b="1" dirty="0" err="1" smtClean="0"/>
              <a:t>онлайн</a:t>
            </a:r>
            <a:r>
              <a:rPr lang="ru-RU" b="1" dirty="0" smtClean="0"/>
              <a:t>. 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dirty="0" smtClean="0"/>
              <a:t>Повышает педагогическую грамотность родителей, формирует доверительные взаимоотношения.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832400" y="887767"/>
            <a:ext cx="3999900" cy="1349405"/>
          </a:xfrm>
        </p:spPr>
        <p:txBody>
          <a:bodyPr>
            <a:normAutofit fontScale="85000" lnSpcReduction="10000"/>
          </a:bodyPr>
          <a:lstStyle/>
          <a:p>
            <a:r>
              <a:rPr lang="ru-RU" sz="1500" b="1" dirty="0" smtClean="0"/>
              <a:t>Возможность совместного творчества вместе с детьми и родителями.</a:t>
            </a:r>
          </a:p>
          <a:p>
            <a:pPr>
              <a:buNone/>
            </a:pPr>
            <a:endParaRPr lang="ru-RU" sz="1500" b="1" dirty="0" smtClean="0"/>
          </a:p>
          <a:p>
            <a:r>
              <a:rPr lang="ru-RU" sz="1500" b="1" dirty="0" smtClean="0"/>
              <a:t>Развитие творческих способностей детей.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3" name="Рисунок 12" descr="1nVg3GcbDa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6967" y="2511327"/>
            <a:ext cx="1192497" cy="1193989"/>
          </a:xfrm>
          <a:prstGeom prst="rect">
            <a:avLst/>
          </a:prstGeom>
        </p:spPr>
      </p:pic>
      <p:pic>
        <p:nvPicPr>
          <p:cNvPr id="14" name="Рисунок 13" descr="IMG-19b62988bb79907e637976791c91487b-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977" y="2326134"/>
            <a:ext cx="987780" cy="1317040"/>
          </a:xfrm>
          <a:prstGeom prst="rect">
            <a:avLst/>
          </a:prstGeom>
        </p:spPr>
      </p:pic>
      <p:pic>
        <p:nvPicPr>
          <p:cNvPr id="15" name="Рисунок 14" descr="IMG-609869c0cbf65296aaac4bc0f2508764-V - копия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0990" y="2648690"/>
            <a:ext cx="1058800" cy="1411734"/>
          </a:xfrm>
          <a:prstGeom prst="rect">
            <a:avLst/>
          </a:prstGeom>
        </p:spPr>
      </p:pic>
      <p:pic>
        <p:nvPicPr>
          <p:cNvPr id="16" name="Рисунок 15" descr="IMG-952b2891cfffb13e36fe9384ac52308e-V - копия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1921" y="2396971"/>
            <a:ext cx="961286" cy="1281714"/>
          </a:xfrm>
          <a:prstGeom prst="rect">
            <a:avLst/>
          </a:prstGeom>
        </p:spPr>
      </p:pic>
      <p:pic>
        <p:nvPicPr>
          <p:cNvPr id="17" name="Рисунок 16" descr="IMG-e0cb80a39fbc80032ee2a54c8562fce3-V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4178" y="2684198"/>
            <a:ext cx="819104" cy="1092139"/>
          </a:xfrm>
          <a:prstGeom prst="rect">
            <a:avLst/>
          </a:prstGeom>
        </p:spPr>
      </p:pic>
      <p:pic>
        <p:nvPicPr>
          <p:cNvPr id="20" name="Рисунок 19" descr="B32wdDlenOg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1221" y="3808520"/>
            <a:ext cx="1771227" cy="1334980"/>
          </a:xfrm>
          <a:prstGeom prst="rect">
            <a:avLst/>
          </a:prstGeom>
        </p:spPr>
      </p:pic>
      <p:pic>
        <p:nvPicPr>
          <p:cNvPr id="21" name="Рисунок 20" descr="kXQt7PqyWKU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5806" y="3773010"/>
            <a:ext cx="1829578" cy="1370490"/>
          </a:xfrm>
          <a:prstGeom prst="rect">
            <a:avLst/>
          </a:prstGeom>
        </p:spPr>
      </p:pic>
      <p:pic>
        <p:nvPicPr>
          <p:cNvPr id="22" name="Рисунок 21" descr="20210124_231417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7850" y="927373"/>
            <a:ext cx="2020344" cy="391983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QR-</a:t>
            </a:r>
            <a:r>
              <a:rPr lang="ru-RU" dirty="0" smtClean="0"/>
              <a:t>коды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19670" y="48134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QR-код (в переводе с английского (</a:t>
            </a:r>
            <a:r>
              <a:rPr lang="ru-RU" b="1" dirty="0" err="1" smtClean="0"/>
              <a:t>quick</a:t>
            </a:r>
            <a:r>
              <a:rPr lang="ru-RU" b="1" dirty="0" smtClean="0"/>
              <a:t> </a:t>
            </a:r>
            <a:r>
              <a:rPr lang="ru-RU" b="1" dirty="0" err="1" smtClean="0"/>
              <a:t>response</a:t>
            </a:r>
            <a:r>
              <a:rPr lang="ru-RU" b="1" dirty="0" smtClean="0"/>
              <a:t>) означает «быстрый отклик») </a:t>
            </a:r>
            <a:endParaRPr lang="ru-RU" b="1" dirty="0"/>
          </a:p>
        </p:txBody>
      </p:sp>
      <p:pic>
        <p:nvPicPr>
          <p:cNvPr id="7" name="Рисунок 6" descr="2021-01-25_12-56-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10" y="1784412"/>
            <a:ext cx="3373514" cy="3036163"/>
          </a:xfrm>
          <a:prstGeom prst="rect">
            <a:avLst/>
          </a:prstGeom>
        </p:spPr>
      </p:pic>
      <p:pic>
        <p:nvPicPr>
          <p:cNvPr id="8" name="Рисунок 7" descr="2021-01-25_12-57-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9476" y="0"/>
            <a:ext cx="2574524" cy="2512381"/>
          </a:xfrm>
          <a:prstGeom prst="rect">
            <a:avLst/>
          </a:prstGeom>
        </p:spPr>
      </p:pic>
      <p:pic>
        <p:nvPicPr>
          <p:cNvPr id="9" name="Рисунок 8" descr="2021-01-25_12-58-2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3309" y="2530135"/>
            <a:ext cx="3150691" cy="232594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33166" y="1047565"/>
            <a:ext cx="65339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QR-код позволяет родителям, которые обладают смартфонами за несколько секунд интерактивно получить самую необходимую информацию на свои телефоны. </a:t>
            </a:r>
            <a:endParaRPr lang="ru-RU" dirty="0"/>
          </a:p>
        </p:txBody>
      </p:sp>
      <p:pic>
        <p:nvPicPr>
          <p:cNvPr id="12" name="Рисунок 11" descr="IMG-202a9c7f788ee3bb2e6772c7e24c611a-V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5657" y="1664257"/>
            <a:ext cx="1882067" cy="2714593"/>
          </a:xfrm>
          <a:prstGeom prst="rect">
            <a:avLst/>
          </a:prstGeom>
        </p:spPr>
      </p:pic>
      <p:pic>
        <p:nvPicPr>
          <p:cNvPr id="11" name="Рисунок 10" descr="IMG-37a53aa29728e2a735223c8cbc20a193-V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6017" y="2840854"/>
            <a:ext cx="1712941" cy="230264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5500" y="115411"/>
            <a:ext cx="4045200" cy="630313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Родительские собрания ВКС</a:t>
            </a:r>
            <a:endParaRPr lang="ru-RU" sz="20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2334" y="896645"/>
            <a:ext cx="4395278" cy="1944209"/>
          </a:xfrm>
        </p:spPr>
        <p:txBody>
          <a:bodyPr>
            <a:normAutofit fontScale="77500" lnSpcReduction="20000"/>
          </a:bodyPr>
          <a:lstStyle/>
          <a:p>
            <a:r>
              <a:rPr lang="ru-RU" sz="1400" b="1" dirty="0" smtClean="0"/>
              <a:t>5 шагов в организации родительского собрания в </a:t>
            </a:r>
            <a:r>
              <a:rPr lang="ru-RU" sz="1400" b="1" dirty="0" err="1" smtClean="0"/>
              <a:t>Зум</a:t>
            </a:r>
            <a:r>
              <a:rPr lang="ru-RU" sz="1400" b="1" dirty="0" smtClean="0"/>
              <a:t>:</a:t>
            </a:r>
          </a:p>
          <a:p>
            <a:endParaRPr lang="ru-RU" sz="1400" b="1" dirty="0" smtClean="0"/>
          </a:p>
          <a:p>
            <a:pPr>
              <a:buFontTx/>
              <a:buChar char="-"/>
            </a:pPr>
            <a:r>
              <a:rPr lang="ru-RU" sz="1400" dirty="0" smtClean="0"/>
              <a:t>Скачать и установить программу, зарегистрироваться</a:t>
            </a:r>
          </a:p>
          <a:p>
            <a:pPr>
              <a:buFontTx/>
              <a:buChar char="-"/>
            </a:pPr>
            <a:endParaRPr lang="ru-RU" sz="1400" dirty="0" smtClean="0"/>
          </a:p>
          <a:p>
            <a:pPr>
              <a:buFontTx/>
              <a:buChar char="-"/>
            </a:pPr>
            <a:r>
              <a:rPr lang="ru-RU" sz="1400" dirty="0" smtClean="0"/>
              <a:t>Подготовка плана выступления, презентация</a:t>
            </a:r>
          </a:p>
          <a:p>
            <a:pPr>
              <a:buFontTx/>
              <a:buChar char="-"/>
            </a:pPr>
            <a:endParaRPr lang="ru-RU" sz="1400" dirty="0" smtClean="0"/>
          </a:p>
          <a:p>
            <a:pPr>
              <a:buFontTx/>
              <a:buChar char="-"/>
            </a:pPr>
            <a:r>
              <a:rPr lang="ru-RU" sz="1400" dirty="0" smtClean="0"/>
              <a:t>Планирование конференции на выбранную </a:t>
            </a:r>
            <a:r>
              <a:rPr lang="ru-RU" sz="1400" dirty="0" err="1" smtClean="0"/>
              <a:t>дату\</a:t>
            </a:r>
            <a:endParaRPr lang="ru-RU" sz="1400" dirty="0" smtClean="0"/>
          </a:p>
          <a:p>
            <a:pPr>
              <a:buFontTx/>
              <a:buChar char="-"/>
            </a:pPr>
            <a:endParaRPr lang="ru-RU" sz="1400" dirty="0" smtClean="0"/>
          </a:p>
          <a:p>
            <a:pPr>
              <a:buFontTx/>
              <a:buChar char="-"/>
            </a:pPr>
            <a:r>
              <a:rPr lang="ru-RU" sz="1400" dirty="0" smtClean="0"/>
              <a:t>Заранее оповестить родителей о проведении собрания</a:t>
            </a:r>
          </a:p>
          <a:p>
            <a:pPr>
              <a:buFontTx/>
              <a:buChar char="-"/>
            </a:pPr>
            <a:endParaRPr lang="ru-RU" sz="1400" dirty="0" smtClean="0"/>
          </a:p>
          <a:p>
            <a:pPr>
              <a:buFontTx/>
              <a:buChar char="-"/>
            </a:pPr>
            <a:r>
              <a:rPr lang="ru-RU" sz="1400" dirty="0" smtClean="0"/>
              <a:t>Подключение к конференции, допуск родителей в зал</a:t>
            </a:r>
          </a:p>
          <a:p>
            <a:pPr>
              <a:buFontTx/>
              <a:buChar char="-"/>
            </a:pPr>
            <a:endParaRPr lang="ru-RU" sz="1400" dirty="0" smtClean="0"/>
          </a:p>
          <a:p>
            <a:pPr>
              <a:buFontTx/>
              <a:buChar char="-"/>
            </a:pPr>
            <a:r>
              <a:rPr lang="ru-RU" sz="1400" dirty="0" smtClean="0"/>
              <a:t>Проведение собрания, обратная связь</a:t>
            </a:r>
          </a:p>
          <a:p>
            <a:pPr>
              <a:buFontTx/>
              <a:buChar char="-"/>
            </a:pPr>
            <a:endParaRPr lang="en-US" sz="1400" b="1" dirty="0" smtClean="0"/>
          </a:p>
          <a:p>
            <a:endParaRPr lang="ru-RU" sz="14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4939500" y="322729"/>
            <a:ext cx="3837000" cy="699247"/>
          </a:xfrm>
        </p:spPr>
        <p:txBody>
          <a:bodyPr>
            <a:normAutofit/>
          </a:bodyPr>
          <a:lstStyle/>
          <a:p>
            <a:r>
              <a:rPr lang="ru-RU" dirty="0" smtClean="0"/>
              <a:t>Видео</a:t>
            </a:r>
          </a:p>
          <a:p>
            <a:endParaRPr lang="ru-RU" dirty="0"/>
          </a:p>
        </p:txBody>
      </p:sp>
      <p:pic>
        <p:nvPicPr>
          <p:cNvPr id="6" name="Рисунок 5" descr="Screenshot_20210113-222740_Gallery.jpg"/>
          <p:cNvPicPr>
            <a:picLocks noChangeAspect="1"/>
          </p:cNvPicPr>
          <p:nvPr/>
        </p:nvPicPr>
        <p:blipFill>
          <a:blip r:embed="rId2"/>
          <a:srcRect t="3726"/>
          <a:stretch>
            <a:fillRect/>
          </a:stretch>
        </p:blipFill>
        <p:spPr>
          <a:xfrm>
            <a:off x="289774" y="2849732"/>
            <a:ext cx="1903012" cy="2293768"/>
          </a:xfrm>
          <a:prstGeom prst="rect">
            <a:avLst/>
          </a:prstGeom>
        </p:spPr>
      </p:pic>
      <p:pic>
        <p:nvPicPr>
          <p:cNvPr id="7" name="Рисунок 6" descr="IMG-45b600921ae0f9702795b56da53fe767-V.jpg"/>
          <p:cNvPicPr>
            <a:picLocks noChangeAspect="1"/>
          </p:cNvPicPr>
          <p:nvPr/>
        </p:nvPicPr>
        <p:blipFill>
          <a:blip r:embed="rId3"/>
          <a:srcRect t="4184"/>
          <a:stretch>
            <a:fillRect/>
          </a:stretch>
        </p:blipFill>
        <p:spPr>
          <a:xfrm>
            <a:off x="2494624" y="2849732"/>
            <a:ext cx="1908699" cy="2293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1AFD1"/>
      </a:accent4>
      <a:accent5>
        <a:srgbClr val="0F9D58"/>
      </a:accent5>
      <a:accent6>
        <a:srgbClr val="9C27B0"/>
      </a:accent6>
      <a:hlink>
        <a:srgbClr val="0F9D58"/>
      </a:hlink>
      <a:folHlink>
        <a:srgbClr val="0F9D5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</TotalTime>
  <Words>270</Words>
  <Application>Microsoft Office PowerPoint</Application>
  <PresentationFormat>Экран (16:9)</PresentationFormat>
  <Paragraphs>52</Paragraphs>
  <Slides>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Playfair Display</vt:lpstr>
      <vt:lpstr>Montserrat</vt:lpstr>
      <vt:lpstr>Oswald</vt:lpstr>
      <vt:lpstr>Pop</vt:lpstr>
      <vt:lpstr>Использование дистанционных средств и форм взаимодействия с родителями </vt:lpstr>
      <vt:lpstr>Взаимодействие ДОУ с семьей</vt:lpstr>
      <vt:lpstr>Дистант как инновация в системе образования</vt:lpstr>
      <vt:lpstr>Сайт, социальные сети, мессенджеры</vt:lpstr>
      <vt:lpstr>Вебинары</vt:lpstr>
      <vt:lpstr>Онлайн-консультации                                Мастер-классы</vt:lpstr>
      <vt:lpstr>QR-коды</vt:lpstr>
      <vt:lpstr>Родительские собрания ВКС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дистанционных средств и форм взаимодействия с родителями</dc:title>
  <dc:creator>Карина</dc:creator>
  <cp:lastModifiedBy>Карина</cp:lastModifiedBy>
  <cp:revision>139</cp:revision>
  <dcterms:modified xsi:type="dcterms:W3CDTF">2021-11-13T13:30:21Z</dcterms:modified>
</cp:coreProperties>
</file>