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6" r:id="rId21"/>
    <p:sldId id="277" r:id="rId22"/>
    <p:sldId id="278" r:id="rId2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85" d="100"/>
          <a:sy n="85" d="100"/>
        </p:scale>
        <p:origin x="77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3F460-7AC0-4E2C-874E-14A103CFEB21}" type="datetimeFigureOut">
              <a:rPr lang="ru-RU" smtClean="0"/>
              <a:t>18.10.2021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4E2A80-3EFF-4D91-8D30-1F873D3BE0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20903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3F460-7AC0-4E2C-874E-14A103CFEB21}" type="datetimeFigureOut">
              <a:rPr lang="ru-RU" smtClean="0"/>
              <a:t>18.10.2021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4E2A80-3EFF-4D91-8D30-1F873D3BE0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13769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3F460-7AC0-4E2C-874E-14A103CFEB21}" type="datetimeFigureOut">
              <a:rPr lang="ru-RU" smtClean="0"/>
              <a:t>18.10.2021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4E2A80-3EFF-4D91-8D30-1F873D3BE0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8612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3F460-7AC0-4E2C-874E-14A103CFEB21}" type="datetimeFigureOut">
              <a:rPr lang="ru-RU" smtClean="0"/>
              <a:t>18.10.2021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4E2A80-3EFF-4D91-8D30-1F873D3BE0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95605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3F460-7AC0-4E2C-874E-14A103CFEB21}" type="datetimeFigureOut">
              <a:rPr lang="ru-RU" smtClean="0"/>
              <a:t>18.10.2021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4E2A80-3EFF-4D91-8D30-1F873D3BE0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36461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3F460-7AC0-4E2C-874E-14A103CFEB21}" type="datetimeFigureOut">
              <a:rPr lang="ru-RU" smtClean="0"/>
              <a:t>18.10.2021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4E2A80-3EFF-4D91-8D30-1F873D3BE0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37849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3F460-7AC0-4E2C-874E-14A103CFEB21}" type="datetimeFigureOut">
              <a:rPr lang="ru-RU" smtClean="0"/>
              <a:t>18.10.2021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4E2A80-3EFF-4D91-8D30-1F873D3BE0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54204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3F460-7AC0-4E2C-874E-14A103CFEB21}" type="datetimeFigureOut">
              <a:rPr lang="ru-RU" smtClean="0"/>
              <a:t>18.10.2021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4E2A80-3EFF-4D91-8D30-1F873D3BE0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72079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3F460-7AC0-4E2C-874E-14A103CFEB21}" type="datetimeFigureOut">
              <a:rPr lang="ru-RU" smtClean="0"/>
              <a:t>18.10.2021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4E2A80-3EFF-4D91-8D30-1F873D3BE0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07059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3F460-7AC0-4E2C-874E-14A103CFEB21}" type="datetimeFigureOut">
              <a:rPr lang="ru-RU" smtClean="0"/>
              <a:t>18.10.2021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4E2A80-3EFF-4D91-8D30-1F873D3BE0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05096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3F460-7AC0-4E2C-874E-14A103CFEB21}" type="datetimeFigureOut">
              <a:rPr lang="ru-RU" smtClean="0"/>
              <a:t>18.10.2021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4E2A80-3EFF-4D91-8D30-1F873D3BE0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33971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33F460-7AC0-4E2C-874E-14A103CFEB21}" type="datetimeFigureOut">
              <a:rPr lang="ru-RU" smtClean="0"/>
              <a:t>18.10.2021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4E2A80-3EFF-4D91-8D30-1F873D3BE0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6000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kartinkin.com/uploads/posts/2021-04/1617298767_18-p-fon-dlya-prezentatsii-po-pdd-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91" y="112888"/>
            <a:ext cx="12176309" cy="674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22222" y="494770"/>
            <a:ext cx="9144000" cy="2990674"/>
          </a:xfrm>
        </p:spPr>
        <p:txBody>
          <a:bodyPr>
            <a:noAutofit/>
          </a:bodyPr>
          <a:lstStyle/>
          <a:p>
            <a:r>
              <a:rPr lang="ru-RU" sz="7200" b="1" dirty="0" smtClean="0">
                <a:solidFill>
                  <a:schemeClr val="accent1">
                    <a:lumMod val="75000"/>
                  </a:schemeClr>
                </a:solidFill>
              </a:rPr>
              <a:t>Правила безопасного дорожного движения велосипедиста</a:t>
            </a:r>
            <a:endParaRPr lang="ru-RU" sz="7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813778" y="4911550"/>
            <a:ext cx="6152444" cy="1655762"/>
          </a:xfrm>
        </p:spPr>
        <p:txBody>
          <a:bodyPr/>
          <a:lstStyle/>
          <a:p>
            <a:pPr algn="just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Составила: Балобанова Татьяна Сергеевна, учитель начальных классов </a:t>
            </a:r>
          </a:p>
          <a:p>
            <a:pPr algn="just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МКОУ СОШ «Образовательный центр» г.Зуевка Кировской области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13506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kartinkin.com/uploads/posts/2021-04/1617298767_18-p-fon-dlya-prezentatsii-po-pdd-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91" y="0"/>
            <a:ext cx="1217630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Правила движения велосипедистов в возрасте до 7 лет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3499556" y="1825625"/>
            <a:ext cx="8410222" cy="4846108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/>
              <a:t>Велосипедисты младше 7 лет должны двигаться на участке дороги, </a:t>
            </a:r>
            <a:r>
              <a:rPr lang="ru-RU" i="1" u="sng" dirty="0">
                <a:solidFill>
                  <a:srgbClr val="0070C0"/>
                </a:solidFill>
              </a:rPr>
              <a:t>предназначенном для пешеходов!</a:t>
            </a:r>
          </a:p>
          <a:p>
            <a:pPr algn="just"/>
            <a:endParaRPr lang="ru-RU" sz="4000" dirty="0" smtClean="0"/>
          </a:p>
          <a:p>
            <a:pPr algn="just"/>
            <a:endParaRPr lang="ru-RU" sz="4000" dirty="0"/>
          </a:p>
          <a:p>
            <a:pPr algn="just"/>
            <a:r>
              <a:rPr lang="ru-RU" sz="4000" dirty="0" smtClean="0"/>
              <a:t>По тротуарам </a:t>
            </a:r>
          </a:p>
          <a:p>
            <a:endParaRPr lang="ru-RU" dirty="0" smtClean="0"/>
          </a:p>
        </p:txBody>
      </p:sp>
      <p:pic>
        <p:nvPicPr>
          <p:cNvPr id="7" name="Picture 6" descr="https://ds03.infourok.ru/uploads/ex/067b/0005bf52-08c7a78d/img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1631" y="2986641"/>
            <a:ext cx="5149258" cy="3685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69495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kartinkin.com/uploads/posts/2021-04/1617298767_18-p-fon-dlya-prezentatsii-po-pdd-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5" y="0"/>
            <a:ext cx="1217630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0070C0"/>
                </a:solidFill>
              </a:rPr>
              <a:t>Правила движения велосипедистов в возрасте до 7 лет</a:t>
            </a:r>
            <a:endParaRPr lang="ru-RU" dirty="0"/>
          </a:p>
        </p:txBody>
      </p:sp>
      <p:sp>
        <p:nvSpPr>
          <p:cNvPr id="9" name="Объект 8"/>
          <p:cNvSpPr>
            <a:spLocks noGrp="1"/>
          </p:cNvSpPr>
          <p:nvPr>
            <p:ph sz="half" idx="2"/>
          </p:nvPr>
        </p:nvSpPr>
        <p:spPr>
          <a:xfrm>
            <a:off x="2754489" y="1690688"/>
            <a:ext cx="8599311" cy="4486275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Велосипедисты младше 7 лет должны двигаться на участке дороги, </a:t>
            </a:r>
            <a:r>
              <a:rPr lang="ru-RU" i="1" u="sng" dirty="0">
                <a:solidFill>
                  <a:srgbClr val="0070C0"/>
                </a:solidFill>
              </a:rPr>
              <a:t>предназначенном для пешеходов!</a:t>
            </a:r>
            <a:endParaRPr lang="ru-RU" dirty="0" smtClean="0"/>
          </a:p>
          <a:p>
            <a:endParaRPr lang="ru-RU" dirty="0" smtClean="0"/>
          </a:p>
          <a:p>
            <a:endParaRPr lang="ru-RU" sz="3200" dirty="0" smtClean="0"/>
          </a:p>
          <a:p>
            <a:r>
              <a:rPr lang="ru-RU" sz="3200" dirty="0" smtClean="0"/>
              <a:t>По </a:t>
            </a:r>
            <a:r>
              <a:rPr lang="ru-RU" sz="3200" dirty="0"/>
              <a:t>пешеходным и </a:t>
            </a:r>
            <a:endParaRPr lang="ru-RU" sz="3200" dirty="0" smtClean="0"/>
          </a:p>
          <a:p>
            <a:pPr marL="0" indent="0">
              <a:buNone/>
            </a:pPr>
            <a:r>
              <a:rPr lang="ru-RU" sz="3200" dirty="0" err="1" smtClean="0"/>
              <a:t>велопешеходным</a:t>
            </a:r>
            <a:r>
              <a:rPr lang="ru-RU" sz="3200" dirty="0" smtClean="0"/>
              <a:t> </a:t>
            </a:r>
            <a:r>
              <a:rPr lang="ru-RU" sz="3200" dirty="0"/>
              <a:t>дорожкам </a:t>
            </a:r>
            <a:endParaRPr lang="ru-RU" sz="3200" dirty="0" smtClean="0"/>
          </a:p>
          <a:p>
            <a:pPr marL="0" indent="0">
              <a:buNone/>
            </a:pPr>
            <a:r>
              <a:rPr lang="ru-RU" sz="3200" dirty="0" smtClean="0"/>
              <a:t>на </a:t>
            </a:r>
            <a:r>
              <a:rPr lang="ru-RU" sz="3200" dirty="0"/>
              <a:t>стороне движения </a:t>
            </a:r>
            <a:endParaRPr lang="ru-RU" sz="3200" dirty="0" smtClean="0"/>
          </a:p>
          <a:p>
            <a:pPr marL="0" indent="0">
              <a:buNone/>
            </a:pPr>
            <a:r>
              <a:rPr lang="ru-RU" sz="3200" dirty="0" smtClean="0"/>
              <a:t>пешеходов</a:t>
            </a:r>
            <a:endParaRPr lang="ru-RU" sz="3200" dirty="0"/>
          </a:p>
          <a:p>
            <a:endParaRPr lang="ru-RU" dirty="0"/>
          </a:p>
        </p:txBody>
      </p:sp>
      <p:pic>
        <p:nvPicPr>
          <p:cNvPr id="12" name="Picture 2" descr="https://cdn2.static1-sima-land.com/items/3332238/0/700-nw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0321" y="2697457"/>
            <a:ext cx="4138789" cy="3974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18683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kartinkin.com/uploads/posts/2021-04/1617298767_18-p-fon-dlya-prezentatsii-po-pdd-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91" y="0"/>
            <a:ext cx="1217630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0070C0"/>
                </a:solidFill>
              </a:rPr>
              <a:t>Правила движения велосипедистов в возрасте до 7 лет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18932" y="1825625"/>
            <a:ext cx="8034867" cy="4351338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/>
              <a:t>Велосипедисты младше 7 лет должны двигаться на участке дороги, </a:t>
            </a:r>
            <a:r>
              <a:rPr lang="ru-RU" i="1" u="sng" dirty="0">
                <a:solidFill>
                  <a:srgbClr val="0070C0"/>
                </a:solidFill>
              </a:rPr>
              <a:t>предназначенном для пешеходов</a:t>
            </a:r>
            <a:r>
              <a:rPr lang="ru-RU" i="1" u="sng" dirty="0" smtClean="0">
                <a:solidFill>
                  <a:srgbClr val="0070C0"/>
                </a:solidFill>
              </a:rPr>
              <a:t>!</a:t>
            </a:r>
          </a:p>
          <a:p>
            <a:pPr marL="0" indent="0" algn="just">
              <a:buNone/>
            </a:pPr>
            <a:endParaRPr lang="ru-RU" i="1" u="sng" dirty="0" smtClean="0">
              <a:solidFill>
                <a:srgbClr val="0070C0"/>
              </a:solidFill>
            </a:endParaRPr>
          </a:p>
          <a:p>
            <a:pPr algn="just"/>
            <a:endParaRPr lang="ru-RU" dirty="0" smtClean="0"/>
          </a:p>
          <a:p>
            <a:pPr algn="just"/>
            <a:r>
              <a:rPr lang="ru-RU" sz="3200" dirty="0" smtClean="0"/>
              <a:t>В пределах пешеходных </a:t>
            </a:r>
          </a:p>
          <a:p>
            <a:pPr marL="0" indent="0" algn="just">
              <a:buNone/>
            </a:pPr>
            <a:r>
              <a:rPr lang="ru-RU" sz="3200" dirty="0" smtClean="0"/>
              <a:t>зон</a:t>
            </a:r>
            <a:endParaRPr lang="ru-RU" sz="3200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3076" name="Picture 4" descr="https://karaganda.gasznak.ru/upload/iblock/b75/b75f2929ed22425a2be30fdf3818061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15" y="2671674"/>
            <a:ext cx="2790884" cy="4186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05033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kartinkin.com/uploads/posts/2021-04/1617298767_18-p-fon-dlya-prezentatsii-po-pdd-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91" y="0"/>
            <a:ext cx="1217630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Правила движения велосипедистов с 7 до 14 лет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14044" y="1825625"/>
            <a:ext cx="8218312" cy="4351338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Велосипедистам в возрасте с 7 до 14 лет разрешено движение только по:</a:t>
            </a:r>
          </a:p>
          <a:p>
            <a:r>
              <a:rPr lang="ru-RU" dirty="0"/>
              <a:t>т</a:t>
            </a:r>
            <a:r>
              <a:rPr lang="ru-RU" dirty="0" smtClean="0"/>
              <a:t>ротуарам </a:t>
            </a:r>
          </a:p>
          <a:p>
            <a:endParaRPr lang="ru-RU" dirty="0" smtClean="0"/>
          </a:p>
          <a:p>
            <a:r>
              <a:rPr lang="ru-RU" dirty="0"/>
              <a:t>п</a:t>
            </a:r>
            <a:r>
              <a:rPr lang="ru-RU" dirty="0" smtClean="0"/>
              <a:t>ешеходным дорожкам</a:t>
            </a:r>
          </a:p>
          <a:p>
            <a:endParaRPr lang="ru-RU" dirty="0" smtClean="0"/>
          </a:p>
          <a:p>
            <a:r>
              <a:rPr lang="ru-RU" dirty="0"/>
              <a:t>в</a:t>
            </a:r>
            <a:r>
              <a:rPr lang="ru-RU" dirty="0" smtClean="0"/>
              <a:t>елосипедным и </a:t>
            </a:r>
            <a:r>
              <a:rPr lang="ru-RU" dirty="0" err="1" smtClean="0"/>
              <a:t>велопешеходным</a:t>
            </a:r>
            <a:r>
              <a:rPr lang="ru-RU" dirty="0" smtClean="0"/>
              <a:t> </a:t>
            </a:r>
          </a:p>
          <a:p>
            <a:pPr marL="0" indent="0">
              <a:buNone/>
            </a:pPr>
            <a:r>
              <a:rPr lang="ru-RU" dirty="0" smtClean="0"/>
              <a:t>дорожкам </a:t>
            </a:r>
          </a:p>
          <a:p>
            <a:endParaRPr lang="ru-RU" dirty="0"/>
          </a:p>
        </p:txBody>
      </p:sp>
      <p:pic>
        <p:nvPicPr>
          <p:cNvPr id="5" name="Picture 6" descr="https://ds03.infourok.ru/uploads/ex/067b/0005bf52-08c7a78d/img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0711" y="2378736"/>
            <a:ext cx="1467556" cy="1050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606844" y="3516313"/>
            <a:ext cx="1553838" cy="1582882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https://cdn2.static1-sima-land.com/items/3332238/0/700-nw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6844" y="5234132"/>
            <a:ext cx="1557866" cy="1495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9338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kartinkin.com/uploads/posts/2021-04/1617298767_18-p-fon-dlya-prezentatsii-po-pdd-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91" y="0"/>
            <a:ext cx="1217630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0070C0"/>
                </a:solidFill>
              </a:rPr>
              <a:t>Правила движения велосипедистов с 7 до 14 лет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12444" y="1825624"/>
            <a:ext cx="7741356" cy="4823531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/>
              <a:t>Велосипедистам в возрасте с 7 до 14 лет разрешено движение только по</a:t>
            </a:r>
            <a:r>
              <a:rPr lang="ru-RU" dirty="0" smtClean="0"/>
              <a:t>:</a:t>
            </a:r>
          </a:p>
          <a:p>
            <a:pPr marL="0" indent="0" algn="just">
              <a:buNone/>
            </a:pPr>
            <a:endParaRPr lang="ru-RU" dirty="0" smtClean="0"/>
          </a:p>
          <a:p>
            <a:pPr algn="just"/>
            <a:r>
              <a:rPr lang="ru-RU" dirty="0"/>
              <a:t>в</a:t>
            </a:r>
            <a:r>
              <a:rPr lang="ru-RU" dirty="0" smtClean="0"/>
              <a:t>елосипедной дорожке  </a:t>
            </a:r>
          </a:p>
          <a:p>
            <a:pPr algn="just"/>
            <a:endParaRPr lang="ru-RU" dirty="0"/>
          </a:p>
          <a:p>
            <a:pPr algn="just"/>
            <a:endParaRPr lang="ru-RU" dirty="0" smtClean="0"/>
          </a:p>
          <a:p>
            <a:pPr algn="just"/>
            <a:r>
              <a:rPr lang="ru-RU" dirty="0"/>
              <a:t>в</a:t>
            </a:r>
            <a:r>
              <a:rPr lang="ru-RU" dirty="0" smtClean="0"/>
              <a:t> пределах пешеходных зон </a:t>
            </a:r>
            <a:endParaRPr lang="ru-RU" dirty="0"/>
          </a:p>
          <a:p>
            <a:pPr algn="just"/>
            <a:endParaRPr lang="ru-RU" dirty="0"/>
          </a:p>
        </p:txBody>
      </p:sp>
      <p:pic>
        <p:nvPicPr>
          <p:cNvPr id="8" name="Picture 2" descr="https://park-ur.ru/upload/iblock/9bf/9bfea982b12292700080ff588e3ff4f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4702" y="2702190"/>
            <a:ext cx="1572153" cy="1572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https://karaganda.gasznak.ru/upload/iblock/b75/b75f2929ed22425a2be30fdf3818061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86812" y="4356102"/>
            <a:ext cx="1667932" cy="2501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97033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s://kartinkin.com/uploads/posts/2021-04/1617298767_18-p-fon-dlya-prezentatsii-po-pdd-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91" y="0"/>
            <a:ext cx="1217630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0070C0"/>
                </a:solidFill>
              </a:rPr>
              <a:t>Правила движения велосипедистов с 7 до 14 лет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88267" y="1825625"/>
            <a:ext cx="8466666" cy="4351338"/>
          </a:xfrm>
        </p:spPr>
        <p:txBody>
          <a:bodyPr/>
          <a:lstStyle/>
          <a:p>
            <a:pPr marL="0" indent="0" algn="just">
              <a:buNone/>
            </a:pPr>
            <a:r>
              <a:rPr lang="ru-RU" sz="3600" dirty="0" smtClean="0"/>
              <a:t>Велосипедистам до 14 лет запрещается движение по проезжей части и обочине!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5985452" y="1825625"/>
            <a:ext cx="5368347" cy="33152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</p:txBody>
      </p:sp>
      <p:pic>
        <p:nvPicPr>
          <p:cNvPr id="9" name="Picture 2" descr="https://pkfst.ru/800/600/https/ds05.infourok.ru/uploads/ex/07af/000aa286-4baf4697/img6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74" t="26558" r="6841" b="10728"/>
          <a:stretch/>
        </p:blipFill>
        <p:spPr bwMode="auto">
          <a:xfrm>
            <a:off x="3488268" y="3065205"/>
            <a:ext cx="8159748" cy="362981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733950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kartinkin.com/uploads/posts/2021-04/1617298767_18-p-fon-dlya-prezentatsii-po-pdd-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91" y="0"/>
            <a:ext cx="1217630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0070C0"/>
                </a:solidFill>
              </a:rPr>
              <a:t>Правила движения велосипедистов </a:t>
            </a:r>
            <a:r>
              <a:rPr lang="ru-RU" b="1" dirty="0" smtClean="0">
                <a:solidFill>
                  <a:srgbClr val="0070C0"/>
                </a:solidFill>
              </a:rPr>
              <a:t>старше 14 лет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89866" y="1825625"/>
            <a:ext cx="7763933" cy="4351338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Велосипедистам старше 14 лет разрешено движение по:</a:t>
            </a:r>
          </a:p>
          <a:p>
            <a:r>
              <a:rPr lang="ru-RU" sz="4000" dirty="0"/>
              <a:t>в</a:t>
            </a:r>
            <a:r>
              <a:rPr lang="ru-RU" sz="4000" dirty="0" smtClean="0"/>
              <a:t>елосипедной дорожке </a:t>
            </a:r>
          </a:p>
          <a:p>
            <a:endParaRPr lang="ru-RU" sz="4000" dirty="0" smtClean="0"/>
          </a:p>
          <a:p>
            <a:r>
              <a:rPr lang="ru-RU" sz="4000" dirty="0" err="1"/>
              <a:t>в</a:t>
            </a:r>
            <a:r>
              <a:rPr lang="ru-RU" sz="4000" dirty="0" err="1" smtClean="0"/>
              <a:t>елопешеходной</a:t>
            </a:r>
            <a:r>
              <a:rPr lang="ru-RU" sz="4000" dirty="0" smtClean="0"/>
              <a:t> дорожке</a:t>
            </a:r>
          </a:p>
          <a:p>
            <a:pPr marL="0" indent="0">
              <a:buNone/>
            </a:pPr>
            <a:endParaRPr lang="ru-RU" sz="4000" dirty="0" smtClean="0"/>
          </a:p>
          <a:p>
            <a:r>
              <a:rPr lang="ru-RU" sz="4000" dirty="0"/>
              <a:t>п</a:t>
            </a:r>
            <a:r>
              <a:rPr lang="ru-RU" sz="4000" dirty="0" smtClean="0"/>
              <a:t>олосе для велосипедистов</a:t>
            </a:r>
          </a:p>
          <a:p>
            <a:endParaRPr lang="ru-RU" dirty="0"/>
          </a:p>
        </p:txBody>
      </p:sp>
      <p:pic>
        <p:nvPicPr>
          <p:cNvPr id="7" name="Picture 2" descr="https://park-ur.ru/upload/iblock/9bf/9bfea982b12292700080ff588e3ff4f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4825" y="2183430"/>
            <a:ext cx="1572153" cy="1572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s://cdn2.static1-sima-land.com/items/3332238/0/700-nw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4825" y="3755584"/>
            <a:ext cx="1557866" cy="1495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984825" y="5256868"/>
            <a:ext cx="1557866" cy="1548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91600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kartinkin.com/uploads/posts/2021-04/1617298767_18-p-fon-dlya-prezentatsii-po-pdd-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91" y="0"/>
            <a:ext cx="1217630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0070C0"/>
                </a:solidFill>
              </a:rPr>
              <a:t>Правила движения велосипедистов старше 14 лет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41510" y="1825624"/>
            <a:ext cx="8511823" cy="490255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 smtClean="0"/>
              <a:t>Допускается </a:t>
            </a:r>
            <a:r>
              <a:rPr lang="ru-RU" dirty="0"/>
              <a:t>движение велосипедистов в возрасте старше 14 лет:</a:t>
            </a:r>
          </a:p>
          <a:p>
            <a:pPr marL="0" indent="0" algn="just">
              <a:buNone/>
            </a:pPr>
            <a:r>
              <a:rPr lang="ru-RU" dirty="0" smtClean="0"/>
              <a:t>1. </a:t>
            </a:r>
            <a:r>
              <a:rPr lang="ru-RU" dirty="0">
                <a:solidFill>
                  <a:srgbClr val="0070C0"/>
                </a:solidFill>
              </a:rPr>
              <a:t>П</a:t>
            </a:r>
            <a:r>
              <a:rPr lang="ru-RU" dirty="0" smtClean="0">
                <a:solidFill>
                  <a:srgbClr val="0070C0"/>
                </a:solidFill>
              </a:rPr>
              <a:t>о </a:t>
            </a:r>
            <a:r>
              <a:rPr lang="ru-RU" dirty="0">
                <a:solidFill>
                  <a:srgbClr val="0070C0"/>
                </a:solidFill>
              </a:rPr>
              <a:t>правому краю проезжей части </a:t>
            </a:r>
            <a:r>
              <a:rPr lang="ru-RU" dirty="0"/>
              <a:t>- в следующих случаях:</a:t>
            </a:r>
          </a:p>
          <a:p>
            <a:pPr algn="just"/>
            <a:r>
              <a:rPr lang="ru-RU" dirty="0"/>
              <a:t>отсутствуют </a:t>
            </a:r>
            <a:r>
              <a:rPr lang="ru-RU" dirty="0" smtClean="0"/>
              <a:t>велосипедная / </a:t>
            </a:r>
            <a:r>
              <a:rPr lang="ru-RU" dirty="0" err="1" smtClean="0"/>
              <a:t>велопешеходная</a:t>
            </a:r>
            <a:r>
              <a:rPr lang="ru-RU" dirty="0" smtClean="0"/>
              <a:t> </a:t>
            </a:r>
            <a:r>
              <a:rPr lang="ru-RU" dirty="0"/>
              <a:t>дорожки, полоса для велосипедистов либо отсутствует возможность двигаться по ним;</a:t>
            </a:r>
          </a:p>
          <a:p>
            <a:pPr algn="just"/>
            <a:r>
              <a:rPr lang="ru-RU" dirty="0"/>
              <a:t>габаритная ширина велосипеда, прицепа к нему либо перевозимого груза превышает 1 м;</a:t>
            </a:r>
          </a:p>
          <a:p>
            <a:pPr algn="just"/>
            <a:r>
              <a:rPr lang="ru-RU" dirty="0"/>
              <a:t>движение велосипедистов осуществляется в колоннах;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Рисунок 4" descr="https://www.wikihow.com/images/b/bd/Build-a-Bicycle-Cargo-Trailer-Step-6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758" b="20436"/>
          <a:stretch/>
        </p:blipFill>
        <p:spPr bwMode="auto">
          <a:xfrm>
            <a:off x="338667" y="4427574"/>
            <a:ext cx="3029654" cy="110426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https://avtoshkolyexpert.ru/wp-content/uploads/2020/04/dopolnitelnye-trebovaniya-k-dvizheniyu-velosipedistov-i-voditelei-mopedov.jpg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564" r="74179" b="28107"/>
          <a:stretch/>
        </p:blipFill>
        <p:spPr bwMode="auto">
          <a:xfrm>
            <a:off x="338667" y="5599307"/>
            <a:ext cx="3002843" cy="119378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Picture 9"/>
          <p:cNvPicPr/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0365"/>
          <a:stretch/>
        </p:blipFill>
        <p:spPr bwMode="auto">
          <a:xfrm>
            <a:off x="338667" y="3516312"/>
            <a:ext cx="3029654" cy="776326"/>
          </a:xfrm>
          <a:prstGeom prst="rect">
            <a:avLst/>
          </a:prstGeom>
          <a:noFill/>
          <a:ln>
            <a:noFill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8339831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kartinkin.com/uploads/posts/2021-04/1617298767_18-p-fon-dlya-prezentatsii-po-pdd-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91" y="0"/>
            <a:ext cx="1217630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0070C0"/>
                </a:solidFill>
              </a:rPr>
              <a:t>Правила движения велосипедистов старше 14 лет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99556" y="1825625"/>
            <a:ext cx="7854244" cy="4710642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/>
              <a:t>Допускается движение велосипедистов в возрасте старше 14 лет</a:t>
            </a:r>
            <a:r>
              <a:rPr lang="ru-RU" dirty="0" smtClean="0"/>
              <a:t>:</a:t>
            </a:r>
          </a:p>
          <a:p>
            <a:pPr marL="0" indent="0" algn="just">
              <a:buNone/>
            </a:pPr>
            <a:endParaRPr lang="ru-RU" dirty="0" smtClean="0"/>
          </a:p>
          <a:p>
            <a:pPr marL="0" indent="0" algn="just">
              <a:buNone/>
            </a:pPr>
            <a:r>
              <a:rPr lang="ru-RU" dirty="0" smtClean="0"/>
              <a:t>2. </a:t>
            </a:r>
            <a:r>
              <a:rPr lang="ru-RU" dirty="0">
                <a:solidFill>
                  <a:srgbClr val="0070C0"/>
                </a:solidFill>
              </a:rPr>
              <a:t>П</a:t>
            </a:r>
            <a:r>
              <a:rPr lang="ru-RU" dirty="0" smtClean="0">
                <a:solidFill>
                  <a:srgbClr val="0070C0"/>
                </a:solidFill>
              </a:rPr>
              <a:t>о </a:t>
            </a:r>
            <a:r>
              <a:rPr lang="ru-RU" dirty="0">
                <a:solidFill>
                  <a:srgbClr val="0070C0"/>
                </a:solidFill>
              </a:rPr>
              <a:t>обочине </a:t>
            </a:r>
            <a:r>
              <a:rPr lang="ru-RU" dirty="0"/>
              <a:t>- в случае, </a:t>
            </a:r>
            <a:r>
              <a:rPr lang="ru-RU" dirty="0" smtClean="0"/>
              <a:t>если:</a:t>
            </a:r>
          </a:p>
          <a:p>
            <a:pPr algn="just"/>
            <a:r>
              <a:rPr lang="ru-RU" dirty="0" smtClean="0"/>
              <a:t>отсутствуют </a:t>
            </a:r>
            <a:r>
              <a:rPr lang="ru-RU" dirty="0"/>
              <a:t>велосипедная и </a:t>
            </a:r>
            <a:r>
              <a:rPr lang="ru-RU" dirty="0" err="1"/>
              <a:t>велопешеходная</a:t>
            </a:r>
            <a:r>
              <a:rPr lang="ru-RU" dirty="0"/>
              <a:t> дорожки, полоса для велосипедистов </a:t>
            </a:r>
            <a:r>
              <a:rPr lang="ru-RU" dirty="0" smtClean="0"/>
              <a:t>;</a:t>
            </a:r>
          </a:p>
          <a:p>
            <a:pPr algn="just"/>
            <a:endParaRPr lang="ru-RU" dirty="0" smtClean="0"/>
          </a:p>
          <a:p>
            <a:pPr algn="just"/>
            <a:r>
              <a:rPr lang="ru-RU" dirty="0" smtClean="0"/>
              <a:t>отсутствует </a:t>
            </a:r>
            <a:r>
              <a:rPr lang="ru-RU" dirty="0"/>
              <a:t>возможность двигаться по ним или по правому краю проезжей </a:t>
            </a:r>
            <a:r>
              <a:rPr lang="ru-RU" dirty="0" smtClean="0"/>
              <a:t>части;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Picture 9"/>
          <p:cNvPicPr/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0365"/>
          <a:stretch/>
        </p:blipFill>
        <p:spPr bwMode="auto">
          <a:xfrm>
            <a:off x="15691" y="3196012"/>
            <a:ext cx="3483865" cy="1611401"/>
          </a:xfrm>
          <a:prstGeom prst="rect">
            <a:avLst/>
          </a:prstGeom>
          <a:noFill/>
          <a:ln>
            <a:noFill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https://green-way.com.ua/storage/app/media/books/pdd-rus1/razdel1/pdd-ukraine-punkt-1-34.jpg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14" t="13903" r="21431" b="26777"/>
          <a:stretch/>
        </p:blipFill>
        <p:spPr bwMode="auto">
          <a:xfrm>
            <a:off x="15691" y="4942350"/>
            <a:ext cx="3483865" cy="190081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98671646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kartinkin.com/uploads/posts/2021-04/1617298767_18-p-fon-dlya-prezentatsii-po-pdd-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91" y="0"/>
            <a:ext cx="1217630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0070C0"/>
                </a:solidFill>
              </a:rPr>
              <a:t>Правила движения велосипедистов старше 14 лет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47910" y="1825624"/>
            <a:ext cx="8161868" cy="4936419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ru-RU" dirty="0"/>
              <a:t>Допускается движение велосипедистов в возрасте старше 14 лет:</a:t>
            </a:r>
          </a:p>
          <a:p>
            <a:pPr marL="0" indent="0" algn="just">
              <a:buNone/>
            </a:pPr>
            <a:r>
              <a:rPr lang="ru-RU" dirty="0" smtClean="0"/>
              <a:t>3. </a:t>
            </a:r>
            <a:r>
              <a:rPr lang="ru-RU" dirty="0">
                <a:solidFill>
                  <a:srgbClr val="0070C0"/>
                </a:solidFill>
              </a:rPr>
              <a:t>П</a:t>
            </a:r>
            <a:r>
              <a:rPr lang="ru-RU" dirty="0" smtClean="0">
                <a:solidFill>
                  <a:srgbClr val="0070C0"/>
                </a:solidFill>
              </a:rPr>
              <a:t>о </a:t>
            </a:r>
            <a:r>
              <a:rPr lang="ru-RU" dirty="0">
                <a:solidFill>
                  <a:srgbClr val="0070C0"/>
                </a:solidFill>
              </a:rPr>
              <a:t>тротуару или пешеходной дорожке </a:t>
            </a:r>
            <a:r>
              <a:rPr lang="ru-RU" dirty="0"/>
              <a:t>- в следующих случаях:</a:t>
            </a:r>
          </a:p>
          <a:p>
            <a:pPr algn="just"/>
            <a:r>
              <a:rPr lang="ru-RU" dirty="0"/>
              <a:t>отсутствуют велосипедная и </a:t>
            </a:r>
            <a:r>
              <a:rPr lang="ru-RU" dirty="0" err="1"/>
              <a:t>велопешеходная</a:t>
            </a:r>
            <a:r>
              <a:rPr lang="ru-RU" dirty="0"/>
              <a:t> дорожки, полоса для велосипедистов либо отсутствует возможность двигаться по ним, а также по правому краю проезжей части или обочине;</a:t>
            </a:r>
          </a:p>
          <a:p>
            <a:pPr algn="just"/>
            <a:r>
              <a:rPr lang="ru-RU" dirty="0"/>
              <a:t>велосипедист сопровождает велосипедиста в возрасте до 14 лет либо перевозит ребенка в возрасте до 7 лет на дополнительном сиденье, в велоколяске или в прицепе, предназначенном для эксплуатации с велосипедом.</a:t>
            </a:r>
          </a:p>
          <a:p>
            <a:endParaRPr lang="ru-RU" dirty="0"/>
          </a:p>
        </p:txBody>
      </p:sp>
      <p:pic>
        <p:nvPicPr>
          <p:cNvPr id="5" name="Picture 9"/>
          <p:cNvPicPr/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0365"/>
          <a:stretch/>
        </p:blipFill>
        <p:spPr bwMode="auto">
          <a:xfrm>
            <a:off x="0" y="2809151"/>
            <a:ext cx="3483865" cy="1611401"/>
          </a:xfrm>
          <a:prstGeom prst="rect">
            <a:avLst/>
          </a:prstGeom>
          <a:noFill/>
          <a:ln>
            <a:noFill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https://sarvelo.ru/wp-content/uploads/3/7/1/37124cd847cec46aa41c90c1b282392d.jpeg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63" t="2256" r="16456" b="4123"/>
          <a:stretch/>
        </p:blipFill>
        <p:spPr bwMode="auto">
          <a:xfrm>
            <a:off x="81575" y="4647723"/>
            <a:ext cx="3402290" cy="237396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9621562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kartinkin.com/uploads/posts/2021-04/1617298767_18-p-fon-dlya-prezentatsii-po-pdd-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91" y="8114"/>
            <a:ext cx="1217630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11139311" cy="67345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600" b="1" dirty="0" smtClean="0">
                <a:solidFill>
                  <a:schemeClr val="accent1">
                    <a:lumMod val="75000"/>
                  </a:schemeClr>
                </a:solidFill>
              </a:rPr>
              <a:t>Основные понятия</a:t>
            </a:r>
            <a:endParaRPr lang="ru-RU" sz="66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257777" y="1174044"/>
            <a:ext cx="5040371" cy="5565423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4000" b="1" i="1" u="sng" dirty="0" smtClean="0">
                <a:solidFill>
                  <a:srgbClr val="0070C0"/>
                </a:solidFill>
              </a:rPr>
              <a:t>Велосипед</a:t>
            </a:r>
            <a:r>
              <a:rPr lang="ru-RU" sz="3200" b="1" dirty="0" smtClean="0"/>
              <a:t> – это  транспортное </a:t>
            </a:r>
            <a:r>
              <a:rPr lang="ru-RU" sz="3200" b="1" dirty="0"/>
              <a:t>средство, кроме инвалидных колясок, имеющее два колеса или более и приводимое в движение мускульной силой людей, </a:t>
            </a:r>
            <a:r>
              <a:rPr lang="ru-RU" sz="3200" b="1" dirty="0" smtClean="0"/>
              <a:t>находящихся </a:t>
            </a:r>
            <a:r>
              <a:rPr lang="ru-RU" sz="3200" b="1" dirty="0"/>
              <a:t>на </a:t>
            </a:r>
            <a:r>
              <a:rPr lang="ru-RU" sz="3200" b="1" dirty="0" smtClean="0"/>
              <a:t>нём.</a:t>
            </a:r>
          </a:p>
          <a:p>
            <a:pPr marL="0" indent="0" algn="just">
              <a:buNone/>
            </a:pPr>
            <a:r>
              <a:rPr lang="ru-RU" sz="3600" b="1" i="1" u="sng" dirty="0" smtClean="0">
                <a:solidFill>
                  <a:srgbClr val="0070C0"/>
                </a:solidFill>
              </a:rPr>
              <a:t>Велосипедист</a:t>
            </a:r>
            <a:r>
              <a:rPr lang="ru-RU" sz="3200" b="1" dirty="0" smtClean="0"/>
              <a:t> – это водитель велосипеда.</a:t>
            </a:r>
            <a:endParaRPr lang="ru-RU" sz="3200" b="1" dirty="0"/>
          </a:p>
        </p:txBody>
      </p:sp>
      <p:pic>
        <p:nvPicPr>
          <p:cNvPr id="7" name="Picture 2" descr="https://printonic.ru/uploads/images/2016/04/15/img_5710aefe276ab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8149" y="1825625"/>
            <a:ext cx="4464992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462434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kartinkin.com/uploads/posts/2021-04/1617298767_18-p-fon-dlya-prezentatsii-po-pdd-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91" y="0"/>
            <a:ext cx="1217630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140177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                 Сигналы велосипедиста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35022" y="1490133"/>
            <a:ext cx="7718778" cy="4686830"/>
          </a:xfrm>
        </p:spPr>
        <p:txBody>
          <a:bodyPr/>
          <a:lstStyle/>
          <a:p>
            <a:pPr algn="just"/>
            <a:r>
              <a:rPr lang="ru-RU" dirty="0" smtClean="0"/>
              <a:t>Для велосипедистов действуют те же правила проезда перекрёстков, что и для автомобилей</a:t>
            </a:r>
          </a:p>
          <a:p>
            <a:pPr algn="just"/>
            <a:r>
              <a:rPr lang="ru-RU" dirty="0" smtClean="0"/>
              <a:t>Необходимо показывать рукой направление поворота перед тем, как повернуть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Рисунок 4" descr="https://ds05.infourok.ru/uploads/ex/0311/00136400-23fd7cbd/img13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94" t="33360" r="12756" b="32654"/>
          <a:stretch/>
        </p:blipFill>
        <p:spPr bwMode="auto">
          <a:xfrm>
            <a:off x="3635022" y="3567289"/>
            <a:ext cx="8015111" cy="314959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53290255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kartinkin.com/uploads/posts/2021-04/1617298767_18-p-fon-dlya-prezentatsii-po-pdd-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91" y="0"/>
            <a:ext cx="1217630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Велосипедист-участник дорожного движения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77244" y="1806222"/>
            <a:ext cx="9976556" cy="4370741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                                   </a:t>
            </a:r>
            <a:r>
              <a:rPr lang="ru-RU" sz="3600" dirty="0" smtClean="0"/>
              <a:t>Велосипедист должен: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Уступить дорогу выезжающему с остановки автобусу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Пропустить того, кто пересекает </a:t>
            </a:r>
          </a:p>
          <a:p>
            <a:pPr marL="0" indent="0">
              <a:buNone/>
            </a:pPr>
            <a:r>
              <a:rPr lang="ru-RU" dirty="0" smtClean="0"/>
              <a:t>дорогу справа от него</a:t>
            </a:r>
          </a:p>
          <a:p>
            <a:pPr marL="0" indent="0">
              <a:buNone/>
            </a:pPr>
            <a:r>
              <a:rPr lang="ru-RU" dirty="0" smtClean="0"/>
              <a:t>3.Пересекать дорогу по пешеходному </a:t>
            </a:r>
          </a:p>
          <a:p>
            <a:pPr marL="0" indent="0">
              <a:buNone/>
            </a:pPr>
            <a:r>
              <a:rPr lang="ru-RU" dirty="0" smtClean="0"/>
              <a:t>переходу ПЕШКОМ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8" name="Picture 2" descr="https://cdn.pixabay.com/photo/2014/09/15/22/36/cyclist-447596_128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8006" y="880651"/>
            <a:ext cx="2087033" cy="2548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https://thepresentation.ru/img/thumbs/4e8a27621c9d06b7218de6cc91a7503a-800x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62" t="33581" r="29005" b="10123"/>
          <a:stretch/>
        </p:blipFill>
        <p:spPr bwMode="auto">
          <a:xfrm>
            <a:off x="7586132" y="2954836"/>
            <a:ext cx="2185189" cy="2035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://www.dkpokrov.ru/wp-content/uploads/2020/08/img2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126" y="4402668"/>
            <a:ext cx="2819751" cy="2114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573391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s://adm-grsk.ru/images/phocagallery/2019/2020-08-13/2f5c45ee76309054edef5ef1847258f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20549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21580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kartinkin.com/uploads/posts/2021-04/1617298767_18-p-fon-dlya-prezentatsii-po-pdd-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7630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1252200" cy="1325563"/>
          </a:xfrm>
        </p:spPr>
        <p:txBody>
          <a:bodyPr>
            <a:normAutofit/>
          </a:bodyPr>
          <a:lstStyle/>
          <a:p>
            <a:pPr algn="ctr"/>
            <a:r>
              <a:rPr lang="ru-RU" sz="5900" b="1" dirty="0" smtClean="0">
                <a:solidFill>
                  <a:srgbClr val="0070C0"/>
                </a:solidFill>
              </a:rPr>
              <a:t>Подготовка к выезду</a:t>
            </a:r>
            <a:endParaRPr lang="ru-RU" sz="5900" b="1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8578" y="1825624"/>
            <a:ext cx="8387644" cy="4925131"/>
          </a:xfrm>
        </p:spPr>
        <p:txBody>
          <a:bodyPr>
            <a:normAutofit fontScale="92500"/>
          </a:bodyPr>
          <a:lstStyle/>
          <a:p>
            <a:pPr marL="514350" indent="-514350">
              <a:buAutoNum type="arabicPeriod"/>
            </a:pPr>
            <a:r>
              <a:rPr lang="ru-RU" dirty="0" smtClean="0"/>
              <a:t>Проверьте исправность велосипеда, особенно руля и тормозов.</a:t>
            </a:r>
          </a:p>
          <a:p>
            <a:pPr marL="514350" indent="-514350" algn="just">
              <a:buAutoNum type="arabicPeriod"/>
            </a:pPr>
            <a:r>
              <a:rPr lang="ru-RU" dirty="0" smtClean="0"/>
              <a:t>Сзади должен быть прикреплен красный фонарь. Он сообщит водителям, что впереди велосипедист.</a:t>
            </a:r>
          </a:p>
          <a:p>
            <a:pPr marL="514350" indent="-514350">
              <a:buAutoNum type="arabicPeriod"/>
            </a:pPr>
            <a:r>
              <a:rPr lang="ru-RU" dirty="0" smtClean="0"/>
              <a:t>Спереди должен быть прикреплен белый фонарь. Он осветит путь и сообщит водителям, что на дороге велосипедист.</a:t>
            </a:r>
          </a:p>
          <a:p>
            <a:pPr marL="514350" indent="-514350">
              <a:buAutoNum type="arabicPeriod"/>
            </a:pPr>
            <a:r>
              <a:rPr lang="ru-RU" dirty="0" smtClean="0"/>
              <a:t>На обоих колесах должны быть прикреплены светоотражатели.</a:t>
            </a:r>
          </a:p>
          <a:p>
            <a:pPr marL="514350" indent="-514350">
              <a:buAutoNum type="arabicPeriod"/>
            </a:pPr>
            <a:r>
              <a:rPr lang="ru-RU" dirty="0" smtClean="0"/>
              <a:t>Одежда должна быть яркой со световозвращающими элементами</a:t>
            </a:r>
            <a:r>
              <a:rPr lang="ru-RU" dirty="0" smtClean="0"/>
              <a:t>. Обязательны налокотники, наколенники, шлем.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61775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kartinkin.com/uploads/posts/2021-04/1617298767_18-p-fon-dlya-prezentatsii-po-pdd-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91" y="0"/>
            <a:ext cx="1217630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900" b="1" dirty="0" smtClean="0">
                <a:solidFill>
                  <a:srgbClr val="0070C0"/>
                </a:solidFill>
              </a:rPr>
              <a:t>Велосипедистам запрещается:</a:t>
            </a:r>
            <a:endParaRPr lang="ru-RU" sz="5900" b="1" dirty="0">
              <a:solidFill>
                <a:srgbClr val="0070C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4800" dirty="0" smtClean="0"/>
              <a:t>1. Ездить на велосипеде, держась за руль одной рукой</a:t>
            </a:r>
            <a:endParaRPr lang="ru-RU" sz="4800" dirty="0"/>
          </a:p>
        </p:txBody>
      </p:sp>
      <p:pic>
        <p:nvPicPr>
          <p:cNvPr id="6" name="Объект 5" descr="https://img2.freepng.ru/20190430/iix/kisspng-bicycle-drawing-clip-art-child-cycling-bicycle-cartoon-drawing-clip-art-5cc7ca79c7ed46.7284249815565973698189.jpg"/>
          <p:cNvPicPr>
            <a:picLocks noGrp="1"/>
          </p:cNvPicPr>
          <p:nvPr>
            <p:ph sz="half"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345"/>
          <a:stretch/>
        </p:blipFill>
        <p:spPr bwMode="auto">
          <a:xfrm>
            <a:off x="2190044" y="1825625"/>
            <a:ext cx="3522133" cy="44735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4169508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kartinkin.com/uploads/posts/2021-04/1617298767_18-p-fon-dlya-prezentatsii-po-pdd-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91" y="0"/>
            <a:ext cx="1217630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900" b="1" dirty="0">
                <a:solidFill>
                  <a:srgbClr val="0070C0"/>
                </a:solidFill>
              </a:rPr>
              <a:t>Велосипедистам запрещается:</a:t>
            </a:r>
            <a:endParaRPr lang="ru-RU" sz="5900" dirty="0"/>
          </a:p>
        </p:txBody>
      </p:sp>
      <p:sp>
        <p:nvSpPr>
          <p:cNvPr id="10" name="Объект 9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4800" dirty="0" smtClean="0"/>
              <a:t>2. Пересекать пешеходный переход на велосипеде</a:t>
            </a:r>
            <a:endParaRPr lang="ru-RU" sz="4800" dirty="0"/>
          </a:p>
        </p:txBody>
      </p:sp>
      <p:pic>
        <p:nvPicPr>
          <p:cNvPr id="5122" name="Picture 2" descr="https://sarvelo.ru/wp-content/uploads/f/b/1/fb14e5b41d67b186f45bc235a8c1dcd4.jpe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053173"/>
            <a:ext cx="5181600" cy="3896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41066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kartinkin.com/uploads/posts/2021-04/1617298767_18-p-fon-dlya-prezentatsii-po-pdd-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91" y="0"/>
            <a:ext cx="1217630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800" b="1" dirty="0">
                <a:solidFill>
                  <a:srgbClr val="0070C0"/>
                </a:solidFill>
              </a:rPr>
              <a:t>Велосипедистам запрещается:</a:t>
            </a:r>
            <a:endParaRPr lang="ru-RU" sz="5800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4800" dirty="0" smtClean="0"/>
              <a:t>3. Ездить по дороге при наличии велодорожки</a:t>
            </a:r>
            <a:endParaRPr lang="ru-RU" sz="4800" dirty="0"/>
          </a:p>
        </p:txBody>
      </p:sp>
      <p:pic>
        <p:nvPicPr>
          <p:cNvPr id="4098" name="Picture 2" descr="https://ds04.infourok.ru/uploads/ex/076f/00037656-ca69cb3a/img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058194"/>
            <a:ext cx="5181600" cy="3886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2729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kartinkin.com/uploads/posts/2021-04/1617298767_18-p-fon-dlya-prezentatsii-po-pdd-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91" y="0"/>
            <a:ext cx="1217630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800" b="1" dirty="0">
                <a:solidFill>
                  <a:srgbClr val="0070C0"/>
                </a:solidFill>
              </a:rPr>
              <a:t>Велосипедистам запрещается:</a:t>
            </a:r>
            <a:endParaRPr lang="ru-RU" sz="5800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4800" dirty="0" smtClean="0"/>
              <a:t>4. Перевозить груз, мешающий управлению, выступающий за габариты более, чем на 0,5 метра.</a:t>
            </a:r>
            <a:endParaRPr lang="ru-RU" sz="4800" dirty="0"/>
          </a:p>
        </p:txBody>
      </p:sp>
      <p:pic>
        <p:nvPicPr>
          <p:cNvPr id="3074" name="Picture 2" descr="https://storage.needpix.com/rsynced_images/a-laugh-every-day-2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616" y="1825625"/>
            <a:ext cx="4714768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84474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kartinkin.com/uploads/posts/2021-04/1617298767_18-p-fon-dlya-prezentatsii-po-pdd-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91" y="0"/>
            <a:ext cx="1217630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800" b="1" dirty="0">
                <a:solidFill>
                  <a:srgbClr val="0070C0"/>
                </a:solidFill>
              </a:rPr>
              <a:t>Велосипедистам запрещается:</a:t>
            </a:r>
            <a:endParaRPr lang="ru-RU" sz="5800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/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4800" dirty="0" smtClean="0"/>
              <a:t>5. Перевозить пассажиров, если это не предусмотрено конструкцией транспортного средства</a:t>
            </a:r>
            <a:endParaRPr lang="ru-RU" sz="4800" dirty="0"/>
          </a:p>
        </p:txBody>
      </p:sp>
      <p:pic>
        <p:nvPicPr>
          <p:cNvPr id="2050" name="Picture 2" descr="https://img.lovepik.com/original_origin_pic/18/10/23/c061feed469de550ec22e10fa7887d13.png_wh860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4453" y="2055813"/>
            <a:ext cx="4371671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73550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kartinkin.com/uploads/posts/2021-04/1617298767_18-p-fon-dlya-prezentatsii-po-pdd-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91" y="0"/>
            <a:ext cx="1217630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>
                <a:solidFill>
                  <a:srgbClr val="0070C0"/>
                </a:solidFill>
              </a:rPr>
              <a:t>Велосипедистам запрещается:</a:t>
            </a:r>
            <a:endParaRPr lang="ru-RU" sz="5400" dirty="0"/>
          </a:p>
        </p:txBody>
      </p:sp>
      <p:sp>
        <p:nvSpPr>
          <p:cNvPr id="7" name="Объект 6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4800" dirty="0" smtClean="0"/>
              <a:t>6. Перевозить детей до 7 лет при отсутствии специально оборудованного для них места</a:t>
            </a:r>
            <a:endParaRPr lang="ru-RU" sz="4800" dirty="0"/>
          </a:p>
        </p:txBody>
      </p:sp>
      <p:pic>
        <p:nvPicPr>
          <p:cNvPr id="9218" name="Picture 2" descr="https://us.123rf.com/450wm/paylessimages/paylessimages1501/paylessimages150122163/46401131-mom-riding-a-bicycle-and-put-the-child.jpg?ver=6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9778" y="1828687"/>
            <a:ext cx="3996266" cy="4626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801209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422</TotalTime>
  <Words>641</Words>
  <Application>Microsoft Office PowerPoint</Application>
  <PresentationFormat>Широкоэкранный</PresentationFormat>
  <Paragraphs>95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6" baseType="lpstr">
      <vt:lpstr>Arial</vt:lpstr>
      <vt:lpstr>Calibri</vt:lpstr>
      <vt:lpstr>Calibri Light</vt:lpstr>
      <vt:lpstr>Тема Office</vt:lpstr>
      <vt:lpstr>Правила безопасного дорожного движения велосипедиста</vt:lpstr>
      <vt:lpstr>Основные понятия</vt:lpstr>
      <vt:lpstr>Подготовка к выезду</vt:lpstr>
      <vt:lpstr>Велосипедистам запрещается:</vt:lpstr>
      <vt:lpstr>Велосипедистам запрещается:</vt:lpstr>
      <vt:lpstr>Велосипедистам запрещается:</vt:lpstr>
      <vt:lpstr>Велосипедистам запрещается:</vt:lpstr>
      <vt:lpstr>Велосипедистам запрещается:</vt:lpstr>
      <vt:lpstr>Велосипедистам запрещается:</vt:lpstr>
      <vt:lpstr>Правила движения велосипедистов в возрасте до 7 лет</vt:lpstr>
      <vt:lpstr>Правила движения велосипедистов в возрасте до 7 лет</vt:lpstr>
      <vt:lpstr>Правила движения велосипедистов в возрасте до 7 лет</vt:lpstr>
      <vt:lpstr>Правила движения велосипедистов с 7 до 14 лет</vt:lpstr>
      <vt:lpstr>Правила движения велосипедистов с 7 до 14 лет</vt:lpstr>
      <vt:lpstr>Правила движения велосипедистов с 7 до 14 лет</vt:lpstr>
      <vt:lpstr>Правила движения велосипедистов старше 14 лет</vt:lpstr>
      <vt:lpstr>Правила движения велосипедистов старше 14 лет</vt:lpstr>
      <vt:lpstr>Правила движения велосипедистов старше 14 лет</vt:lpstr>
      <vt:lpstr>Правила движения велосипедистов старше 14 лет</vt:lpstr>
      <vt:lpstr>                 Сигналы велосипедиста</vt:lpstr>
      <vt:lpstr>Велосипедист-участник дорожного движения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Правила безопасного дорожного движения велосипедиста</dc:title>
  <dc:creator>Татьяна</dc:creator>
  <cp:lastModifiedBy>Татьяна</cp:lastModifiedBy>
  <cp:revision>21</cp:revision>
  <dcterms:created xsi:type="dcterms:W3CDTF">2021-09-15T09:24:15Z</dcterms:created>
  <dcterms:modified xsi:type="dcterms:W3CDTF">2021-10-18T13:25:47Z</dcterms:modified>
</cp:coreProperties>
</file>