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81" r:id="rId3"/>
    <p:sldId id="257" r:id="rId4"/>
    <p:sldId id="258" r:id="rId5"/>
    <p:sldId id="259" r:id="rId6"/>
    <p:sldId id="260" r:id="rId7"/>
    <p:sldId id="261" r:id="rId8"/>
    <p:sldId id="265" r:id="rId9"/>
    <p:sldId id="266" r:id="rId10"/>
    <p:sldId id="275" r:id="rId11"/>
    <p:sldId id="282" r:id="rId12"/>
    <p:sldId id="279" r:id="rId13"/>
    <p:sldId id="284" r:id="rId14"/>
    <p:sldId id="267" r:id="rId15"/>
    <p:sldId id="269" r:id="rId16"/>
    <p:sldId id="271" r:id="rId17"/>
    <p:sldId id="272" r:id="rId18"/>
    <p:sldId id="273" r:id="rId19"/>
    <p:sldId id="276" r:id="rId20"/>
    <p:sldId id="277" r:id="rId21"/>
    <p:sldId id="274" r:id="rId22"/>
    <p:sldId id="278" r:id="rId23"/>
    <p:sldId id="270" r:id="rId24"/>
    <p:sldId id="283" r:id="rId25"/>
    <p:sldId id="262" r:id="rId26"/>
    <p:sldId id="263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99EE-B16F-4196-992B-1943DD1642B8}" type="datetimeFigureOut">
              <a:rPr lang="ru-RU" smtClean="0"/>
              <a:t>18.12.2021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59379-210D-4DDC-9F55-81A9FFCD8C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610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99EE-B16F-4196-992B-1943DD1642B8}" type="datetimeFigureOut">
              <a:rPr lang="ru-RU" smtClean="0"/>
              <a:t>18.12.2021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59379-210D-4DDC-9F55-81A9FFCD8C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796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99EE-B16F-4196-992B-1943DD1642B8}" type="datetimeFigureOut">
              <a:rPr lang="ru-RU" smtClean="0"/>
              <a:t>18.12.2021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59379-210D-4DDC-9F55-81A9FFCD8C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786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99EE-B16F-4196-992B-1943DD1642B8}" type="datetimeFigureOut">
              <a:rPr lang="ru-RU" smtClean="0"/>
              <a:t>18.12.2021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59379-210D-4DDC-9F55-81A9FFCD8C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8960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99EE-B16F-4196-992B-1943DD1642B8}" type="datetimeFigureOut">
              <a:rPr lang="ru-RU" smtClean="0"/>
              <a:t>18.12.2021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59379-210D-4DDC-9F55-81A9FFCD8C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450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99EE-B16F-4196-992B-1943DD1642B8}" type="datetimeFigureOut">
              <a:rPr lang="ru-RU" smtClean="0"/>
              <a:t>18.12.2021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59379-210D-4DDC-9F55-81A9FFCD8C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861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99EE-B16F-4196-992B-1943DD1642B8}" type="datetimeFigureOut">
              <a:rPr lang="ru-RU" smtClean="0"/>
              <a:t>18.12.2021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59379-210D-4DDC-9F55-81A9FFCD8C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841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99EE-B16F-4196-992B-1943DD1642B8}" type="datetimeFigureOut">
              <a:rPr lang="ru-RU" smtClean="0"/>
              <a:t>18.12.2021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59379-210D-4DDC-9F55-81A9FFCD8C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2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99EE-B16F-4196-992B-1943DD1642B8}" type="datetimeFigureOut">
              <a:rPr lang="ru-RU" smtClean="0"/>
              <a:t>18.12.2021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59379-210D-4DDC-9F55-81A9FFCD8C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0565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99EE-B16F-4196-992B-1943DD1642B8}" type="datetimeFigureOut">
              <a:rPr lang="ru-RU" smtClean="0"/>
              <a:t>18.12.2021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59379-210D-4DDC-9F55-81A9FFCD8C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648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899EE-B16F-4196-992B-1943DD1642B8}" type="datetimeFigureOut">
              <a:rPr lang="ru-RU" smtClean="0"/>
              <a:t>18.12.2021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59379-210D-4DDC-9F55-81A9FFCD8C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825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899EE-B16F-4196-992B-1943DD1642B8}" type="datetimeFigureOut">
              <a:rPr lang="ru-RU" smtClean="0"/>
              <a:t>18.12.2021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C59379-210D-4DDC-9F55-81A9FFCD8C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982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peterburg.center/maps/anichkov-most.html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peterburg.center/maps/spas-na-krovi" TargetMode="External"/><Relationship Id="rId4" Type="http://schemas.openxmlformats.org/officeDocument/2006/relationships/hyperlink" Target="https://peterburg.center/maps/isaakievskiy-sobor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s://i.pinimg.com/originals/ec/00/2c/ec002c9c7e6dfd7596489e38a3f1ac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68" y="0"/>
            <a:ext cx="11797048" cy="69470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84856" y="6044070"/>
            <a:ext cx="73667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Воспитатель </a:t>
            </a:r>
            <a:r>
              <a:rPr lang="ru-RU" sz="2000" b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Часовникова</a:t>
            </a: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О.П.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 родители воспитанников</a:t>
            </a:r>
          </a:p>
          <a:p>
            <a:pPr algn="ctr"/>
            <a:r>
              <a:rPr lang="ru-RU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ГБДОУ д/с № 43 Красносельского района Санкт-Петербурга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422006" y="1397307"/>
            <a:ext cx="63621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Путешествие</a:t>
            </a:r>
            <a:r>
              <a:rPr lang="ru-RU" sz="4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4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4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  <a:r>
              <a:rPr lang="en-US" sz="4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 памятным</a:t>
            </a:r>
            <a:r>
              <a:rPr lang="ru-RU" sz="4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местам </a:t>
            </a:r>
            <a:r>
              <a:rPr lang="ru-RU" sz="4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r>
              <a:rPr lang="ru-RU" sz="4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en-US" sz="4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блокадного Ленинграда 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9507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167952"/>
            <a:ext cx="12193057" cy="719390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86745" y="190856"/>
            <a:ext cx="53094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Музей 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Хлеба, ул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Михайлова, 2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822" y="1435718"/>
            <a:ext cx="3612524" cy="4816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123\Desktop\фото\IMG-20200501-WA002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927" y="1798553"/>
            <a:ext cx="4848807" cy="39199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517409" y="1174301"/>
            <a:ext cx="3720518" cy="4544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        </a:t>
            </a:r>
            <a:r>
              <a:rPr lang="ru-RU" sz="1400" b="1" u="sng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БЛОКАДНЫЙ ХЛЕБ</a:t>
            </a:r>
          </a:p>
          <a:p>
            <a:pPr>
              <a:spcAft>
                <a:spcPts val="0"/>
              </a:spcAft>
            </a:pPr>
            <a:endParaRPr lang="ru-RU" sz="1100" u="sng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вспоминаю хлеб блокадных лет,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Который в детском доме нам давали.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из муки он был – из наших бед,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что в него тогда только не клали!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Хлеб был с мякиною, макухой и ботвой,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корой. Колючий так, что режет десна.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Тяжелый, горький – с хвоей, лебедой.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праздник, очень редко – чистый просто.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самый сильный голод был, когда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Хлеб мы по два-три дня не получали.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Мы понимали, что война – это беда.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каждый день с надеждой хлеба ждали.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дни мы голодали, а года.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Хоть раз наесться досыта мечтали.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Кто видел, не забудет никогда,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с голоду детишки умирали.</a:t>
            </a:r>
            <a:r>
              <a:rPr lang="ru-RU" sz="11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1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Лидия </a:t>
            </a:r>
            <a:r>
              <a:rPr lang="ru-RU" sz="1400" b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Хямелянина</a:t>
            </a:r>
            <a:endParaRPr lang="ru-RU" sz="1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40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167952"/>
            <a:ext cx="12193057" cy="7193903"/>
          </a:xfrm>
          <a:prstGeom prst="rect">
            <a:avLst/>
          </a:prstGeom>
        </p:spPr>
      </p:pic>
      <p:pic>
        <p:nvPicPr>
          <p:cNvPr id="3" name="Рисунок 2" descr="https://avatars.mds.yandex.net/get-zen_doc/29030/pub_5e22ef8dc49f2900b256fda2_5e231ae4ddfef600aeb2cf36/scale_120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28" y="453577"/>
            <a:ext cx="5152086" cy="38350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33589" y="479296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Памятник Юным героям обороны Ленинграда.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(Таврический сад Ст. м. "Чернышевская")</a:t>
            </a:r>
          </a:p>
        </p:txBody>
      </p:sp>
      <p:pic>
        <p:nvPicPr>
          <p:cNvPr id="5" name="Рисунок 4" descr="C:\Users\123\Desktop\фото\IMG_20200317_134419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6" t="15390" r="7480" b="18964"/>
          <a:stretch/>
        </p:blipFill>
        <p:spPr bwMode="auto">
          <a:xfrm>
            <a:off x="6700033" y="352157"/>
            <a:ext cx="4388678" cy="44408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529589" y="5228823"/>
            <a:ext cx="49841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Поделка воспитанников средней группы №3 «Аллея славы»,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 проекту на тему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Мужество и патриотизм детей на фронте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».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688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rot.info/uploads/posts/2020-01/1579635792_10-p-istoricheskie-foni-dlya-prezentatsii-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032" y="15631"/>
            <a:ext cx="12192000" cy="719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8790" y="260330"/>
            <a:ext cx="1196017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Улицы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КРАСНОСЕЛЬСКОГО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РАЙОНА, </a:t>
            </a: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азванные в   </a:t>
            </a: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честь   героев, </a:t>
            </a: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защитников   </a:t>
            </a:r>
            <a:r>
              <a:rPr lang="ru-RU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48000" y="296733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2" name="Picture 2" descr="http://realt-cityspb.ru/d/45394/d/2_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1517" y="1332550"/>
            <a:ext cx="8713787" cy="576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1226410" y="1362131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i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Пограничника </a:t>
            </a:r>
            <a:r>
              <a:rPr lang="ru-RU" sz="2800" b="1" i="1" dirty="0" err="1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Гарькавого</a:t>
            </a:r>
            <a:r>
              <a:rPr lang="ru-RU" sz="2800" b="1" i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2800" b="1" i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800" b="1" i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Лётчика </a:t>
            </a:r>
            <a:r>
              <a:rPr lang="ru-RU" sz="2800" b="1" i="1" dirty="0" err="1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Пилютова</a:t>
            </a:r>
            <a:endParaRPr lang="ru-RU" sz="2800" b="1" i="1" dirty="0">
              <a:ln>
                <a:solidFill>
                  <a:srgbClr val="FF0000"/>
                </a:solidFill>
              </a:ln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i="1" dirty="0" err="1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Тамбасова</a:t>
            </a:r>
            <a:endParaRPr lang="ru-RU" sz="2800" i="1" dirty="0">
              <a:ln>
                <a:solidFill>
                  <a:srgbClr val="FF0000"/>
                </a:solidFill>
              </a:ln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i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Партизана Германа   </a:t>
            </a:r>
            <a:br>
              <a:rPr lang="ru-RU" sz="2800" b="1" i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800" b="1" i="1" dirty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Маршала Жукова</a:t>
            </a:r>
            <a:r>
              <a:rPr lang="ru-RU" b="1" i="1" dirty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992968" y="4905875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i="1" dirty="0">
                <a:ln>
                  <a:solidFill>
                    <a:srgbClr val="FF0000"/>
                  </a:solidFill>
                </a:ln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Маршала Захарова</a:t>
            </a:r>
            <a:endParaRPr lang="ru-RU" sz="2800" i="1" dirty="0">
              <a:ln>
                <a:solidFill>
                  <a:srgbClr val="FF0000"/>
                </a:solidFill>
              </a:ln>
              <a:solidFill>
                <a:prstClr val="black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i="1" dirty="0">
                <a:ln>
                  <a:solidFill>
                    <a:srgbClr val="FF0000"/>
                  </a:solidFill>
                </a:ln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Адмирала </a:t>
            </a:r>
            <a:r>
              <a:rPr lang="ru-RU" sz="2800" b="1" i="1" dirty="0" err="1">
                <a:ln>
                  <a:solidFill>
                    <a:srgbClr val="FF0000"/>
                  </a:solidFill>
                </a:ln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Трибуца</a:t>
            </a:r>
            <a:endParaRPr lang="ru-RU" sz="2800" i="1" dirty="0">
              <a:ln>
                <a:solidFill>
                  <a:srgbClr val="FF0000"/>
                </a:solidFill>
              </a:ln>
              <a:solidFill>
                <a:prstClr val="black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i="1" dirty="0">
                <a:ln>
                  <a:solidFill>
                    <a:srgbClr val="FF0000"/>
                  </a:solidFill>
                </a:ln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Маршала Казакова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i="1" dirty="0" err="1">
                <a:ln>
                  <a:solidFill>
                    <a:srgbClr val="FF0000"/>
                  </a:solidFill>
                </a:ln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Здоровцева</a:t>
            </a:r>
            <a:endParaRPr lang="ru-RU" sz="2800" b="1" i="1" dirty="0">
              <a:ln>
                <a:solidFill>
                  <a:srgbClr val="FF0000"/>
                </a:solidFill>
              </a:ln>
              <a:solidFill>
                <a:prstClr val="black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i="1" dirty="0">
                <a:ln>
                  <a:solidFill>
                    <a:srgbClr val="FF0000"/>
                  </a:solidFill>
                </a:ln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Рихарда Зорге</a:t>
            </a:r>
            <a:endParaRPr lang="ru-RU" sz="28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04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rot.info/uploads/posts/2020-01/1579635792_10-p-istoricheskie-foni-dlya-prezentatsii-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032" y="15631"/>
            <a:ext cx="12192000" cy="719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148293" y="1046701"/>
            <a:ext cx="3043707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0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Победа</a:t>
            </a:r>
          </a:p>
          <a:p>
            <a:pPr fontAlgn="base"/>
            <a:endParaRPr lang="ru-RU" sz="2000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Мой прадед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Рассказывал мне о войне.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 в танке сражались,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Горели в огне,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Теряли друзей,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Защищая страну.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Победа пришла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Сорок пятом году!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Вечернее небо,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Победы салют.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Солдаты России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Наш сон берегут.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 вырасту -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Детям своим расскажу,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 прадеды их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Защищали страну!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206064" y="2389768"/>
            <a:ext cx="39967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дети не знают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войны</a:t>
            </a:r>
          </a:p>
          <a:p>
            <a:pPr lvl="0" algn="ctr" fontAlgn="base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Войны я не видел, но знаю,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трудно народу пришлось,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голод, и холод, и ужас -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Всё им испытать довелось.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мирно живут на планете,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дети не знают войны,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яркое солнышко светит!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дружной семьёй быть должны!</a:t>
            </a:r>
          </a:p>
        </p:txBody>
      </p:sp>
      <p:pic>
        <p:nvPicPr>
          <p:cNvPr id="7" name="Рисунок 6" descr="C:\Users\123\AppData\Local\Microsoft\Windows\Temporary Internet Files\Content.Word\IMG-20200502-WA001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3712" y="1731526"/>
            <a:ext cx="5019675" cy="3764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056068" y="372079"/>
            <a:ext cx="90924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Возложение цветов к Памятной доске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герою Советского Союза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ётчику 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ПЕТРУ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АНДРЕЕВИЧУ ПИЛЮТОВУ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505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krot.info/uploads/posts/2020-01/1579635792_10-p-istoricheskie-foni-dlya-prezentatsii-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19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73487" y="5159706"/>
            <a:ext cx="113591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стене Обводного канала около Синего моста в Кронштадте расположен памятник колюшке – маленькой рыбке. </a:t>
            </a:r>
          </a:p>
          <a:p>
            <a:pPr algn="ctr"/>
            <a:r>
              <a:rPr lang="ru-RU" sz="20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мирное время она не имела промышленного значения, а в период войны спасала от голода тысячи умирающих людей.</a:t>
            </a:r>
            <a:endParaRPr lang="ru-RU" sz="2000" b="1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84078" y="295072"/>
            <a:ext cx="65405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КОЛЮШКЕ В КРОНШТАДТЕ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s://peterburg2.ru/uploads/19/01/11/o_gallery_promo23845209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42" y="1313646"/>
            <a:ext cx="5537902" cy="30388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ttps://a-121.ru/wp-content/uploads/2017/01/IMG_983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1186" y="1237011"/>
            <a:ext cx="4272915" cy="3192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3205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krot.info/uploads/posts/2020-01/1579635792_10-p-istoricheskie-foni-dlya-prezentatsii-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19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02970" y="1216991"/>
            <a:ext cx="108268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Великой Отечественной войны,</a:t>
            </a:r>
            <a:r>
              <a:rPr lang="ru-RU" sz="20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люди умирали ежеминутно — от голода, пуль, суровых морозов. Казалось бы, как в таких условиях можно спасти огромное количество животных? Но  20 сотрудников зоопарка проявили настоящий героизм и смекалку,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спасти зверей и сохранить зоосад.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41857" y="456325"/>
            <a:ext cx="7250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ЖИВОТНЫЕ ВО ВРЕМЯ БЛОКАДЫ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http://2w.su/story/files/2014/01/48.jpg?from=http://2w.su/story/files/2014/01/4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860" y="4236059"/>
            <a:ext cx="3391061" cy="2460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https://fs00.infourok.ru/images/doc/209/238581/img11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88" y="2582499"/>
            <a:ext cx="4113279" cy="3307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https://ds04.infourok.ru/uploads/ex/0752/0006f8a9-0eecd295/img13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7" t="8422" r="11776" b="10262"/>
          <a:stretch/>
        </p:blipFill>
        <p:spPr bwMode="auto">
          <a:xfrm>
            <a:off x="8030514" y="2257166"/>
            <a:ext cx="3924300" cy="29432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0518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krot.info/uploads/posts/2020-01/1579635792_10-p-istoricheskie-foni-dlya-prezentatsii-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544" y="128788"/>
            <a:ext cx="12192000" cy="719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98339" y="4411634"/>
            <a:ext cx="78411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0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территории зоопарка, в самом старейшем его здании – павильоне «Бурые медведи», которое чудом пережило войну вместе с зоопарком, располагается </a:t>
            </a:r>
          </a:p>
          <a:p>
            <a:pPr algn="ctr"/>
            <a:r>
              <a:rPr lang="ru-RU" sz="20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музей «Зоосад в годы Блокады». </a:t>
            </a:r>
          </a:p>
          <a:p>
            <a:pPr algn="ctr"/>
            <a:r>
              <a:rPr lang="ru-RU" sz="20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Нынешние сотрудники зоопарка организуют экскурсии, рассказывая о бессмертном подвиге своих предшественников</a:t>
            </a:r>
            <a:r>
              <a:rPr lang="ru-RU" b="0" i="0" dirty="0" smtClean="0">
                <a:effectLst/>
                <a:latin typeface="Open Sans"/>
              </a:rPr>
              <a:t>.</a:t>
            </a:r>
            <a:endParaRPr lang="ru-RU" dirty="0"/>
          </a:p>
        </p:txBody>
      </p:sp>
      <p:pic>
        <p:nvPicPr>
          <p:cNvPr id="5" name="Рисунок 4" descr="C:\Users\123\Desktop\фото\IMG_20200119_15094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93628"/>
            <a:ext cx="4039235" cy="302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123\Desktop\фото\IMG_20200119_15110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3243" y="637882"/>
            <a:ext cx="3675210" cy="2740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123\Desktop\фото\IMG_20200119_15163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480" y="381268"/>
            <a:ext cx="3863618" cy="314131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123\Desktop\фото\IMG_20200119_152046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6" t="1168"/>
          <a:stretch/>
        </p:blipFill>
        <p:spPr bwMode="auto">
          <a:xfrm>
            <a:off x="0" y="4112142"/>
            <a:ext cx="3489258" cy="293301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-65544" y="3595030"/>
            <a:ext cx="8731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с воспитанниками подготовительной группы №5  в </a:t>
            </a:r>
            <a:r>
              <a:rPr lang="ru-RU" sz="1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 </a:t>
            </a:r>
            <a:r>
              <a:rPr lang="ru-RU" sz="1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«Зоосад в годы Блокады». 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130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krot.info/uploads/posts/2020-01/1579635792_10-p-istoricheskie-foni-dlya-prezentatsii-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19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 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" t="3704" r="2662" b="8415"/>
          <a:stretch/>
        </p:blipFill>
        <p:spPr bwMode="auto">
          <a:xfrm>
            <a:off x="4021025" y="114939"/>
            <a:ext cx="4819650" cy="21069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C:\Users\123\Desktop\фото\IMG_20200123_15330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209" y="2336808"/>
            <a:ext cx="4324350" cy="3242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123\AppData\Local\Microsoft\Windows\Temporary Internet Files\Content.Word\IMG_20200117_17032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069724" cy="5473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123\AppData\Local\Microsoft\Windows\Temporary Internet Files\Content.Word\IMG_20200117_17172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7057" y="49616"/>
            <a:ext cx="3470910" cy="4629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066800" y="5694057"/>
            <a:ext cx="10058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Изготовление м</a:t>
            </a: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акета </a:t>
            </a:r>
            <a:r>
              <a:rPr lang="ru-RU" b="1" kern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«Ленинградский зоосад» </a:t>
            </a:r>
          </a:p>
          <a:p>
            <a:pPr algn="ctr">
              <a:spcAft>
                <a:spcPts val="0"/>
              </a:spcAft>
            </a:pPr>
            <a:r>
              <a:rPr lang="ru-RU" b="1" kern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роекту с детьми подготовительной группы №5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т</a:t>
            </a: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ему </a:t>
            </a:r>
            <a:r>
              <a:rPr lang="ru-RU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Жизнь Ленинградского зоосада в блокадные дни</a:t>
            </a:r>
            <a:r>
              <a:rPr lang="ru-RU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316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krot.info/uploads/posts/2020-01/1579635792_10-p-istoricheskie-foni-dlya-prezentatsii-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7425"/>
            <a:ext cx="12192000" cy="719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51773" y="558057"/>
            <a:ext cx="103073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Кошек любят многие. А вот жители Санкт-Петербурга относятся к ним с наибольшим, чем кто бы то ни было, трепетом. Потому что эти милые пушистые создания сыграли немаловажную роль в спасении жителей блокадного Ленинграда. К началу 1942 года кошек в Ленинграде не осталось и вскоре люди столкнулись с еще одной бедой – крысами.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51773" y="5663189"/>
            <a:ext cx="101743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Все виды оружия, бомбежки и огонь пожаров оказались бессильными уничтожить «пятую колонну», объедавшую умиравших от голода блокадников.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з-за полчищ крыс в городе возникла угроза эпидемий. Но никакие «человеческие» методы борьбы с грызунами не помогали.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Кошка Василиса прогуливается по карнизу дома на Малой Садовой улице.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01" b="10657"/>
          <a:stretch/>
        </p:blipFill>
        <p:spPr bwMode="auto">
          <a:xfrm>
            <a:off x="7409444" y="1852777"/>
            <a:ext cx="4181543" cy="30411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351431" y="4986150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Кошка Василиса прогуливается по карнизу дома</a:t>
            </a:r>
          </a:p>
          <a:p>
            <a:pPr algn="ctr"/>
            <a:r>
              <a:rPr lang="ru-RU" sz="16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на Малой Садовой улице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Кот Елисей приносит людям удачу. 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98" b="6447"/>
          <a:stretch/>
        </p:blipFill>
        <p:spPr bwMode="auto">
          <a:xfrm>
            <a:off x="779372" y="1850650"/>
            <a:ext cx="4219575" cy="2762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888976" y="4768712"/>
            <a:ext cx="39105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Кот Елисей приносит людям удачу</a:t>
            </a:r>
            <a:r>
              <a:rPr lang="ru-RU" b="0" i="1" dirty="0" smtClean="0">
                <a:effectLst/>
                <a:latin typeface="YS Text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304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krot.info/uploads/posts/2020-01/1579635792_10-p-istoricheskie-foni-dlya-prezentatsii-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10" y="0"/>
            <a:ext cx="12192000" cy="719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5910" y="5716150"/>
            <a:ext cx="120760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осле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прорыва кольца блокады 27 января 1943 года в апреле вышло постановление за подписью председателя Ленсовета о необходимости «выписать из Ярославской области и доставить в Ленинград четыре вагона дымчатых кошек» (дымчатые считались лучшими крысоловами). В ожидании кошачьих вагонов люди с вечера выстраивались в гигантские очереди.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462915" y="57028"/>
            <a:ext cx="355027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u="sng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КОШКАМ </a:t>
            </a:r>
          </a:p>
          <a:p>
            <a:pPr algn="ctr">
              <a:spcAft>
                <a:spcPts val="0"/>
              </a:spcAft>
            </a:pPr>
            <a:r>
              <a:rPr lang="ru-RU" sz="1600" b="1" u="sng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БЛОКАДНОГО ЛЕНИНГРАДА ПОСВЯЩАЕТСЯ</a:t>
            </a:r>
          </a:p>
          <a:p>
            <a:pPr algn="ctr">
              <a:spcAft>
                <a:spcPts val="0"/>
              </a:spcAft>
            </a:pPr>
            <a:endParaRPr lang="ru-RU" sz="1600" b="1" u="sng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 бессильны были неотложки</a:t>
            </a:r>
          </a:p>
          <a:p>
            <a:pPr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жизнь людская падала в цене</a:t>
            </a:r>
          </a:p>
          <a:p>
            <a:pPr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 смерти нас порой спасали кошки</a:t>
            </a:r>
          </a:p>
          <a:p>
            <a:pPr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Хоть ничего не смыслили в войне.</a:t>
            </a:r>
          </a:p>
          <a:p>
            <a:pPr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понимая сущности бомбежки</a:t>
            </a:r>
          </a:p>
          <a:p>
            <a:pPr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птиц стальных, разивших наповал</a:t>
            </a:r>
          </a:p>
          <a:p>
            <a:pPr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страже дома оставались кошки</a:t>
            </a:r>
          </a:p>
          <a:p>
            <a:pPr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 хозяев их глотал подвал.</a:t>
            </a:r>
          </a:p>
          <a:p>
            <a:pPr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 ж кончались мерзлые картошки</a:t>
            </a:r>
          </a:p>
          <a:p>
            <a:pPr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еле тлел отчаявшийся взгляд</a:t>
            </a:r>
          </a:p>
          <a:p>
            <a:pPr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девять жизней отдавали кошки</a:t>
            </a:r>
          </a:p>
          <a:p>
            <a:pPr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Хотя, вообще-то, кошек не едят…</a:t>
            </a:r>
          </a:p>
          <a:p>
            <a:pPr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Мы их привыкли видеть на обложке</a:t>
            </a:r>
          </a:p>
          <a:p>
            <a:pPr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Календаря как «кича» элемент</a:t>
            </a:r>
          </a:p>
          <a:p>
            <a:pPr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мне сдается, заслужили кошки</a:t>
            </a:r>
          </a:p>
          <a:p>
            <a:pPr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Хотя бы очень скромный монумент.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123\Desktop\фото\IMG_20200129_183711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26" t="10051" r="-12" b="6103"/>
          <a:stretch/>
        </p:blipFill>
        <p:spPr bwMode="auto">
          <a:xfrm>
            <a:off x="30052" y="788643"/>
            <a:ext cx="4490434" cy="33325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123\Desktop\фото\IMG_20200303_123008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20" t="3849" r="8598" b="10394"/>
          <a:stretch/>
        </p:blipFill>
        <p:spPr bwMode="auto">
          <a:xfrm>
            <a:off x="7839710" y="733962"/>
            <a:ext cx="4352290" cy="38195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967855" y="4530638"/>
            <a:ext cx="6096000" cy="8032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 algn="ctr">
              <a:lnSpc>
                <a:spcPct val="115000"/>
              </a:lnSpc>
              <a:spcAft>
                <a:spcPts val="0"/>
              </a:spcAft>
            </a:pPr>
            <a:r>
              <a:rPr lang="ru-RU" sz="1400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Изготовление мягкой игрушки «Кот», </a:t>
            </a:r>
          </a:p>
          <a:p>
            <a:pPr indent="228600" algn="ctr">
              <a:lnSpc>
                <a:spcPct val="115000"/>
              </a:lnSpc>
              <a:spcAft>
                <a:spcPts val="0"/>
              </a:spcAft>
            </a:pPr>
            <a:r>
              <a:rPr lang="ru-RU" sz="1400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п</a:t>
            </a:r>
            <a:r>
              <a:rPr lang="ru-RU" sz="1400" b="1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роекту с детьми подготовительной группы №5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ctr">
              <a:spcAft>
                <a:spcPts val="0"/>
              </a:spcAft>
            </a:pPr>
            <a:r>
              <a:rPr lang="ru-RU" sz="1400" b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400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т</a:t>
            </a:r>
            <a:r>
              <a:rPr lang="ru-RU" sz="1400" b="1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ему </a:t>
            </a:r>
            <a:r>
              <a:rPr lang="ru-RU" sz="1400" b="1" i="1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Животные во время войны</a:t>
            </a:r>
            <a:r>
              <a:rPr lang="ru-RU" sz="1400" b="1" i="1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8196" y="4314423"/>
            <a:ext cx="4294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Рисунки на тему «Петербургские коты во время блокады»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67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krot.info/uploads/posts/2020-01/1579635792_10-p-istoricheskie-foni-dlya-prezentatsii-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19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ds04.infourok.ru/uploads/ex/00ba/000eba41-3844e974/img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460" y="64394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61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krot.info/uploads/posts/2020-01/1579635792_10-p-istoricheskie-foni-dlya-prezentatsii-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19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123\Desktop\фото\IMG_20200225_09064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0995" y="3159170"/>
            <a:ext cx="5088296" cy="3677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17" y="180305"/>
            <a:ext cx="3467637" cy="46235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123\Desktop\фото\IMG_20200224_16275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272" y="444948"/>
            <a:ext cx="3673221" cy="2714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123\Desktop\фото\IMG_20200130_07382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2731" y="180304"/>
            <a:ext cx="3693058" cy="4848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8146294" y="5402330"/>
            <a:ext cx="3805299" cy="1434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algn="ctr">
              <a:lnSpc>
                <a:spcPct val="115000"/>
              </a:lnSpc>
            </a:pPr>
            <a:r>
              <a:rPr lang="ru-RU" sz="1600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Этапы изготовления макета, </a:t>
            </a:r>
            <a:endParaRPr lang="ru-RU" sz="1600" b="1" dirty="0">
              <a:solidFill>
                <a:srgbClr val="11111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28600" algn="ctr">
              <a:lnSpc>
                <a:spcPct val="115000"/>
              </a:lnSpc>
            </a:pPr>
            <a:r>
              <a:rPr lang="ru-RU" sz="1600" b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проекту с детьми </a:t>
            </a:r>
            <a:endParaRPr lang="ru-RU" sz="1600" b="1" dirty="0" smtClean="0">
              <a:solidFill>
                <a:srgbClr val="11111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28600" algn="ctr">
              <a:lnSpc>
                <a:spcPct val="115000"/>
              </a:lnSpc>
            </a:pPr>
            <a:r>
              <a:rPr lang="ru-RU" sz="1600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подготовительной </a:t>
            </a:r>
            <a:r>
              <a:rPr lang="ru-RU" sz="1600" b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группы №5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algn="ctr"/>
            <a:r>
              <a:rPr lang="ru-RU" sz="1600" b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тему </a:t>
            </a:r>
            <a:endParaRPr lang="ru-RU" sz="1600" b="1" dirty="0" smtClean="0">
              <a:solidFill>
                <a:srgbClr val="11111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algn="ctr"/>
            <a:r>
              <a:rPr lang="ru-RU" sz="1600" b="1" i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Животные во время войны</a:t>
            </a:r>
            <a:r>
              <a:rPr lang="ru-RU" sz="1600" b="1" i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288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krot.info/uploads/posts/2020-01/1579635792_10-p-istoricheskie-foni-dlya-prezentatsii-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19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6519" y="439908"/>
            <a:ext cx="10972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Памятные места ленинградской блокады за границами </a:t>
            </a:r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Санкт-Петербурга</a:t>
            </a:r>
            <a:endParaRPr lang="ru-RU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71977" y="5934670"/>
            <a:ext cx="1058643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Мемориал в виде двух полукруглых арок символизируют  разрыв блокадного кольца вокруг Ленинграда, а разрыв между ними – Дорогу Жизни. </a:t>
            </a:r>
          </a:p>
          <a:p>
            <a:r>
              <a:rPr lang="ru-RU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основании памятника виднеются уходящие к Ладожскому озеру следы от автомобильных шин.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51653" y="1341481"/>
            <a:ext cx="3888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0" u="none" strike="noStrike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РАЗОРВАННОЕ КОЛЬЦО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https://russ-tur.ru/wp-content/uploads/2020/02/%D0%9C%D0%B5%D0%BC%D0%BE%D1%80%D0%B8%D0%B0%D0%BB-%D0%A0%D0%B0%D0%B7%D0%BE%D1%80%D0%B2%D0%B0%D0%BD%D0%BD%D0%BE%D0%B5-%D0%BA%D0%BE%D0%BB%D1%8C%D1%86%D0%BE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161" y="2075628"/>
            <a:ext cx="4679601" cy="31145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123\AppData\Local\Microsoft\Windows\Temporary Internet Files\Content.Word\IMG_20190125_145232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24" t="8554"/>
          <a:stretch/>
        </p:blipFill>
        <p:spPr bwMode="auto">
          <a:xfrm>
            <a:off x="5975798" y="1923110"/>
            <a:ext cx="5272006" cy="37951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2216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167952"/>
            <a:ext cx="12193057" cy="7193903"/>
          </a:xfrm>
          <a:prstGeom prst="rect">
            <a:avLst/>
          </a:prstGeom>
        </p:spPr>
      </p:pic>
      <p:pic>
        <p:nvPicPr>
          <p:cNvPr id="4" name="Рисунок 3" descr="C:\Users\123\Desktop\фото\IMG_20200317_134828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8" b="11981"/>
          <a:stretch/>
        </p:blipFill>
        <p:spPr bwMode="auto">
          <a:xfrm>
            <a:off x="1228121" y="323648"/>
            <a:ext cx="3704488" cy="43219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287628" y="4645646"/>
            <a:ext cx="6096000" cy="95167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228600" algn="ctr">
              <a:lnSpc>
                <a:spcPct val="115000"/>
              </a:lnSpc>
            </a:pP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Изготовление макета 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«Дорога жизни</a:t>
            </a: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к </a:t>
            </a: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228600" algn="ctr">
              <a:lnSpc>
                <a:spcPct val="115000"/>
              </a:lnSpc>
            </a:pPr>
            <a:r>
              <a:rPr lang="ru-RU" sz="1600" b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проекту с детьми старшей группы №4 </a:t>
            </a:r>
            <a:endParaRPr lang="ru-RU" sz="1600" b="1" dirty="0" smtClean="0">
              <a:solidFill>
                <a:srgbClr val="11111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28600" algn="ctr">
              <a:lnSpc>
                <a:spcPct val="115000"/>
              </a:lnSpc>
            </a:pPr>
            <a:r>
              <a:rPr lang="ru-RU" sz="1600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тему 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Блокада  Ленинграда. Дорога жизни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4" t="14298" r="15593" b="14030"/>
          <a:stretch/>
        </p:blipFill>
        <p:spPr>
          <a:xfrm>
            <a:off x="7023542" y="323648"/>
            <a:ext cx="3537134" cy="45049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808372" y="4990874"/>
            <a:ext cx="6096000" cy="65864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 algn="ctr"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Книга к п</a:t>
            </a:r>
            <a:r>
              <a:rPr lang="ru-RU" sz="1600" b="1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роекту с детьми старшей группы №4 </a:t>
            </a:r>
          </a:p>
          <a:p>
            <a:pPr indent="228600" algn="ctr"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600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600" b="1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ему </a:t>
            </a:r>
            <a:r>
              <a:rPr lang="ru-RU" sz="1600" b="1" i="1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kern="18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Военные профессии</a:t>
            </a:r>
            <a:r>
              <a:rPr lang="ru-RU" sz="1600" b="1" i="1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30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krot.info/uploads/posts/2020-01/1579635792_10-p-istoricheskie-foni-dlya-prezentatsii-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19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7707" y="5327131"/>
            <a:ext cx="1067658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3-м километре Дороги Жизни расположен большой гранитный цветок, олицетворяющий память о погибших ленинградских детях. На его лепестках написано "Пусть всегда будет солнце". </a:t>
            </a:r>
          </a:p>
          <a:p>
            <a:r>
              <a:rPr lang="ru-RU" sz="20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мемориал также входит траурный курган "Дневник Тани Савичевой" и аллея Дружбы.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57753" y="434860"/>
            <a:ext cx="23918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0" u="none" strike="noStrike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ЦВЕТОК ЖИЗНИ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https://peterburg2.ru/uploads/19/01/11/o_lite_1186404978_g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76" y="1327062"/>
            <a:ext cx="5098227" cy="34545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123\Desktop\фото\IMG_20200128_08202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792" y="264057"/>
            <a:ext cx="5348927" cy="4295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3400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2197" y="-50461"/>
            <a:ext cx="12193057" cy="719390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088" y="3099956"/>
            <a:ext cx="4052552" cy="3039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123\Desktop\фото\IMG_20200301_15595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20" b="957"/>
          <a:stretch/>
        </p:blipFill>
        <p:spPr bwMode="auto">
          <a:xfrm rot="16200000">
            <a:off x="3814462" y="-557243"/>
            <a:ext cx="3112056" cy="42757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62416" y="6175293"/>
            <a:ext cx="5265714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ctr">
              <a:lnSpc>
                <a:spcPct val="115000"/>
              </a:lnSpc>
              <a:spcAft>
                <a:spcPts val="0"/>
              </a:spcAft>
            </a:pPr>
            <a:r>
              <a:rPr lang="ru-RU" sz="1400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Книга к п</a:t>
            </a:r>
            <a:r>
              <a:rPr lang="ru-RU" sz="1400" b="1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роекту с детьми подготовительной группы №5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ctr">
              <a:spcAft>
                <a:spcPts val="0"/>
              </a:spcAft>
            </a:pPr>
            <a:r>
              <a:rPr lang="ru-RU" sz="1400" b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400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т</a:t>
            </a:r>
            <a:r>
              <a:rPr lang="ru-RU" sz="1400" b="1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ему </a:t>
            </a:r>
            <a:r>
              <a:rPr lang="ru-RU" sz="1400" b="1" i="1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b="1" kern="1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Символы отваги и мужества — боевые награды и медали Великой Отечественной войны</a:t>
            </a:r>
            <a:r>
              <a:rPr lang="ru-RU" sz="1400" b="1" i="1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8172" y="-320918"/>
            <a:ext cx="3148885" cy="41985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123\AppData\Local\Microsoft\Windows\Temporary Internet Files\Content.Word\IMG_20200206_130737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60" b="1328"/>
          <a:stretch/>
        </p:blipFill>
        <p:spPr bwMode="auto">
          <a:xfrm>
            <a:off x="8921550" y="164079"/>
            <a:ext cx="3129310" cy="4704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C:\Users\123\Desktop\фото\IMG_20200123_161351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7" t="7532"/>
          <a:stretch/>
        </p:blipFill>
        <p:spPr bwMode="auto">
          <a:xfrm>
            <a:off x="2142676" y="3333848"/>
            <a:ext cx="2802007" cy="36124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023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krot.info/uploads/posts/2020-01/1579635792_10-p-istoricheskie-foni-dlya-prezentatsii-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19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8992" y="148217"/>
            <a:ext cx="11694016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u="sng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АМЯТНЫЕ МЕСТА БЛОКАДНОГО ЛЕНИНГРАДА  </a:t>
            </a:r>
            <a:endParaRPr lang="ru-RU" b="1" u="sng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Памятник "Блокадный репродуктор"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(угол Невского проспекта 54/3 и Малой Садовой улицы - Ст. м. "Невский проспект", "Гостиный двор", "Достоевская", Владимирская")</a:t>
            </a:r>
          </a:p>
          <a:p>
            <a:pPr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Места  со следами снарядов. 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u="none" strike="noStrike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Аничков мост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Невский проспект. Ст. м. "Гостиный </a:t>
            </a:r>
            <a:r>
              <a:rPr lang="ru-RU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двор",;</a:t>
            </a:r>
            <a:r>
              <a:rPr lang="ru-RU" u="none" strike="noStrike" dirty="0" err="1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Исаакиевский</a:t>
            </a:r>
            <a:r>
              <a:rPr lang="ru-RU" u="none" strike="noStrike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 собор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Исаакиевская площадь, 4. Ст. м. "Адмиралтейская";  </a:t>
            </a:r>
            <a:r>
              <a:rPr lang="ru-RU" u="none" strike="noStrike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Спас на Крови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набережная канала Грибоедова, 2Б. Ст. м. "Невский проспект</a:t>
            </a:r>
          </a:p>
          <a:p>
            <a:pPr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Места с надписью "Опасная сторона"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(Невский проспект, 14. Ст. м. "Адмиралтейская"; Лесной проспект, 61. Ст. м. "Лесная"; 22-я линия Васильевского острова, 7. Ст. м. "Василеостровская"; ул. Калинина, 6к2. Ст. м. "Нарвская"</a:t>
            </a:r>
          </a:p>
          <a:p>
            <a:pPr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амятник "Блокадный трамвай" (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проспект Стачек, 112-114 Ст. м. "Автово", "Ленинский проспект"</a:t>
            </a:r>
          </a:p>
          <a:p>
            <a:pPr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Блокадная подстанция. 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(набережная реки Фонтанки, 3 лит. А Ст. м. "Гостиный двор")</a:t>
            </a:r>
          </a:p>
          <a:p>
            <a:pPr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Памятник "Блокадная полынья". 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(набережная реки Фонтанки, 21 Ст. м. "Гостиный двор")</a:t>
            </a:r>
          </a:p>
          <a:p>
            <a:pPr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Памятник "Блокадный колодец". 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(проспект Непокорённых, 6 Ст. м. "Площадь Мужества")</a:t>
            </a:r>
          </a:p>
          <a:p>
            <a:pPr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Музей Хлеба.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(ул. Михайлова, 2 Ст. м. "Площадь Ленина", "Чернышевская", "Выборгская") </a:t>
            </a:r>
          </a:p>
          <a:p>
            <a:pPr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Музей обороны Ленинграда.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(Соляной переулок, 9 Ст. м. "Чернышевская", "Гостиный двор", "Невский проспект") </a:t>
            </a:r>
          </a:p>
          <a:p>
            <a:pPr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Памятник Юным героям обороны Ленинграда.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(Таврический сад Ст. м. "Чернышевская")</a:t>
            </a:r>
          </a:p>
          <a:p>
            <a:r>
              <a:rPr lang="en-US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en-US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</a:t>
            </a:r>
            <a:r>
              <a:rPr lang="en-US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Тани</a:t>
            </a:r>
            <a:r>
              <a:rPr lang="en-US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Савичевой</a:t>
            </a:r>
            <a:r>
              <a:rPr lang="en-US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(2-я </a:t>
            </a:r>
            <a:r>
              <a:rPr lang="en-US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линия</a:t>
            </a:r>
            <a:r>
              <a:rPr lang="en-US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Васильевского</a:t>
            </a:r>
            <a:r>
              <a:rPr lang="en-US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острова</a:t>
            </a:r>
            <a:r>
              <a:rPr lang="en-US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дом</a:t>
            </a:r>
            <a:r>
              <a:rPr lang="en-US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№ 13/6 </a:t>
            </a:r>
            <a:r>
              <a:rPr lang="en-US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</a:t>
            </a:r>
            <a:r>
              <a:rPr lang="en-US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м. "</a:t>
            </a:r>
            <a:r>
              <a:rPr lang="en-US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Василеостровская</a:t>
            </a:r>
            <a:r>
              <a:rPr lang="en-US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", "</a:t>
            </a:r>
            <a:r>
              <a:rPr lang="en-US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Спортивная</a:t>
            </a:r>
            <a:r>
              <a:rPr lang="en-US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850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://moemesto.ru/ahmatovav/file/6910527/65%202%20%D0%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52" y="0"/>
            <a:ext cx="10401111" cy="68207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0607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rot.info/uploads/posts/2020-01/1579635792_10-p-istoricheskie-foni-dlya-prezentatsii-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19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70970" y="136023"/>
            <a:ext cx="100210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ЛЕНИНГРАДСКОМУ ГРОМКОГОВОРИТЕЛЮ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9855" y="6045451"/>
            <a:ext cx="108182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углу Невского проспекта и Малой Садовой</a:t>
            </a:r>
            <a:r>
              <a:rPr lang="ru-RU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в дни обороны Ленинграда жители блокадного города слушали здесь сообщения с фронта. Сейчас об этом написано на мемориальной доске, а рядом с ней расположился громкоговоритель военного образца.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4" b="7764"/>
          <a:stretch/>
        </p:blipFill>
        <p:spPr>
          <a:xfrm>
            <a:off x="110351" y="688940"/>
            <a:ext cx="4121238" cy="53336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402" y="622807"/>
            <a:ext cx="3966652" cy="5447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2798" y="745258"/>
            <a:ext cx="2454321" cy="5288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975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7952"/>
            <a:ext cx="12193057" cy="719390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55559" y="5357296"/>
            <a:ext cx="1129906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"Савичевы умерли. Умерли все. Осталась одна Таня" – эти строки из дневника 12-летней ленинградской девочки Тани Савичевой знают во всем мире. Таня была вывезена из блокадного города, но погибла в эвакуации в 1944 году. Её дневник оказался одним из обвинительных документов на Нюрнбергском процессе. У дома по адресу 2 линия ВО, д.13, где жила и умирала во время блокады семья Савичевых, петербуржцы по сей день оставляют рядом с мемориальной доской цветы и игрушки.</a:t>
            </a:r>
            <a:endParaRPr lang="ru-RU" b="1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56201" y="83908"/>
            <a:ext cx="45843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ТАНИ САВИЧЕВОЙ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0016" y="191327"/>
            <a:ext cx="3874477" cy="51659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https://phototass4.cdnvideo.ru/width/1020_b9261fa1/tass/m2/uploads/i/20200121/533793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55" b="452"/>
          <a:stretch/>
        </p:blipFill>
        <p:spPr bwMode="auto">
          <a:xfrm>
            <a:off x="936016" y="798455"/>
            <a:ext cx="5014024" cy="43675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134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krot.info/uploads/posts/2020-01/1579635792_10-p-istoricheskie-foni-dlya-prezentatsii-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19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3640" y="5287855"/>
            <a:ext cx="11264720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Тяговая подстанция №11 в блокаду снабжала электричеством трамваи, которым нередко приходилось курсировать под бомбежками. В самые тяжёлые дни блокады трамваи вставали, энергии едва хватало на больницы, хлебозаводы и предприятия, выполнявшие военные заказы. Поэтому восстановление работы весной 1942 года, которая обеспечивала напряжением, в том числе, и трамвайную сеть, стало знаменательным событием в жизни города</a:t>
            </a:r>
            <a:r>
              <a:rPr lang="ru-RU" sz="2000" b="1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b="0" i="0" dirty="0" smtClean="0">
                <a:solidFill>
                  <a:srgbClr val="525252"/>
                </a:solidFill>
                <a:effectLst/>
                <a:latin typeface="Arial" panose="020B0604020202020204" pitchFamily="34" charset="0"/>
              </a:rPr>
              <a:t/>
            </a:r>
            <a:br>
              <a:rPr lang="ru-RU" b="0" i="0" dirty="0" smtClean="0">
                <a:solidFill>
                  <a:srgbClr val="525252"/>
                </a:solidFill>
                <a:effectLst/>
                <a:latin typeface="Arial" panose="020B0604020202020204" pitchFamily="34" charset="0"/>
              </a:rPr>
            </a:br>
            <a:r>
              <a:rPr lang="ru-RU" b="0" i="0" dirty="0" smtClean="0">
                <a:solidFill>
                  <a:srgbClr val="525252"/>
                </a:solidFill>
                <a:effectLst/>
                <a:latin typeface="Arial" panose="020B0604020202020204" pitchFamily="34" charset="0"/>
              </a:rPr>
              <a:t> </a:t>
            </a:r>
            <a:endParaRPr lang="ru-RU" b="0" i="0" dirty="0">
              <a:solidFill>
                <a:srgbClr val="525252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146" name="Picture 2" descr="https://topdialog.ru/wp-content/uploads/2016/01/copy_of_I63F7118-1000x66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551" y="428222"/>
            <a:ext cx="5908449" cy="39409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95272" y="203640"/>
            <a:ext cx="45930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БЛОКАДНАЯ ПОДСТАНЦИЯ </a:t>
            </a:r>
          </a:p>
          <a:p>
            <a:pPr lvl="0" algn="just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наб.Фонтанки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д.3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http://www.pitert.ru/sites/default/files/tyagovaya_11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40" y="1122338"/>
            <a:ext cx="5293216" cy="4003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0384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krot.info/uploads/posts/2020-01/1579635792_10-p-istoricheskie-foni-dlya-prezentatsii-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19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59223" y="5257078"/>
            <a:ext cx="1027355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Важную роль во время войны в Ленинграде играли трамваи - это единственный транспорт, который работал практически весь блокадный период. Памятный вагон модели МС-29 в 2007 году появился на Трамвайном проспекте Кировского района, около трамвайного парка.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91939" y="351254"/>
            <a:ext cx="52909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БЛОКАДНОМУ ТРАМВАЮ.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https://turproezdka.ru/wp-content/uploads/2018/09/907791_original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6" t="4330"/>
          <a:stretch/>
        </p:blipFill>
        <p:spPr bwMode="auto">
          <a:xfrm>
            <a:off x="3661" y="1099094"/>
            <a:ext cx="5530793" cy="37122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://xn----7sbjcioeighdzhcbn.xn--p1ai/wp-content/uploads/2017/04/800_4103eea43116956bab11d04f185d70d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2870" y="0"/>
            <a:ext cx="3199130" cy="2419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http://dlyakota.ru/uploads/posts/2015-04/dlyakota.ru_fotopodborki_leningradskiy-blokadnyy-tramvay_10.jpe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351" y="2108011"/>
            <a:ext cx="3598622" cy="2699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857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krot.info/uploads/posts/2020-01/1579635792_10-p-istoricheskie-foni-dlya-prezentatsii-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19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2276" y="5185464"/>
            <a:ext cx="116897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блокады регулярные артобстрелы и сильные морозы повредили сети водоканала, и воду жители города носили из прорубей, проделанных во льду. Гранитная плита на набережной Фонтанки у дома №21 по сей день напоминает об этих тяжелых испытаниях.</a:t>
            </a:r>
            <a:endParaRPr lang="ru-RU" sz="2400" b="1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4653" y="485184"/>
            <a:ext cx="65753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ЛЕНИНГРАДСКОЙ ПРОРУБИ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https://peterburg2.ru/uploads/19/01/11/o_8_pamyatnik_leningradskoy_prorubi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491" y="1432032"/>
            <a:ext cx="5496819" cy="3312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8879" y="372346"/>
            <a:ext cx="3569551" cy="475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38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krot.info/uploads/posts/2020-01/1579635792_10-p-istoricheskie-foni-dlya-prezentatsii-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19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50005" y="5734738"/>
            <a:ext cx="110629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Кони </a:t>
            </a:r>
            <a:r>
              <a:rPr lang="ru-RU" sz="2000" b="1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Клодта</a:t>
            </a:r>
            <a:r>
              <a:rPr lang="ru-RU" sz="20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 первые дни блокады были демонтированы и сохранены, но ограда и постаменты были серьезно повреждены осколками от снарядов. </a:t>
            </a:r>
          </a:p>
          <a:p>
            <a:pPr algn="ctr"/>
            <a:r>
              <a:rPr lang="ru-RU" sz="20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Здесь установлена памятная табличка, напоминающая о 148478 снарядах, выпущенных врагами по Ленинграду.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49002" y="386083"/>
            <a:ext cx="32434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АНИЧКОВ МОСТ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s://peterburg2.ru/uploads/19/01/11/o_image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005" y="1419278"/>
            <a:ext cx="4993202" cy="37439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216" y="413944"/>
            <a:ext cx="3680138" cy="4906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41748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krot.info/uploads/posts/2020-01/1579635792_10-p-istoricheskie-foni-dlya-prezentatsii-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19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1161" y="415972"/>
            <a:ext cx="79634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Надпись "Граждане! </a:t>
            </a:r>
          </a:p>
          <a:p>
            <a:pPr algn="ctr"/>
            <a:r>
              <a:rPr lang="ru-RU" sz="2400" b="1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 артобстреле эта сторона улицы наиболее опасна"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8795" y="5124238"/>
            <a:ext cx="1081825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Такие предупреждения сохранились на шести улицах города. </a:t>
            </a:r>
          </a:p>
          <a:p>
            <a:pPr algn="ctr"/>
            <a:r>
              <a:rPr lang="ru-RU" sz="20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годы блокады они спасли не одну жизнь горожан.</a:t>
            </a:r>
          </a:p>
          <a:p>
            <a:pPr algn="ctr"/>
            <a:r>
              <a:rPr lang="ru-RU" sz="20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 Ленинграде надписи наносились на северных и северо-восточных сторонах улиц, так как обстрел велся со стороны Пулково и Стрельны. </a:t>
            </a:r>
          </a:p>
          <a:p>
            <a:pPr algn="ctr"/>
            <a:r>
              <a:rPr lang="ru-RU" sz="20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Кронштадте надписи появились на юго-западных сторонах улиц –</a:t>
            </a:r>
          </a:p>
          <a:p>
            <a:pPr algn="ctr"/>
            <a:r>
              <a:rPr lang="ru-RU" sz="20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обстрел города велся из Петергофа.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https://peterburg2.ru/uploads/19/01/11/o_%D0%91%D0%B5%D0%B7%20%D0%BD%D0%B0%D0%B7%D0%B2%D0%B0%D0%BD%D0%B8%D1%8F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732" y="1723487"/>
            <a:ext cx="4803819" cy="3144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123\Desktop\фото\IMG-20200501-WA0026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4597" y="0"/>
            <a:ext cx="2838390" cy="5256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5251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</TotalTime>
  <Words>1022</Words>
  <Application>Microsoft Office PowerPoint</Application>
  <PresentationFormat>Широкоэкранный</PresentationFormat>
  <Paragraphs>147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Arial</vt:lpstr>
      <vt:lpstr>Calibri</vt:lpstr>
      <vt:lpstr>Calibri Light</vt:lpstr>
      <vt:lpstr>Open Sans</vt:lpstr>
      <vt:lpstr>Times New Roman</vt:lpstr>
      <vt:lpstr>YS Text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</dc:title>
  <dc:creator>123</dc:creator>
  <cp:lastModifiedBy>DOM</cp:lastModifiedBy>
  <cp:revision>59</cp:revision>
  <dcterms:created xsi:type="dcterms:W3CDTF">2020-05-02T08:43:31Z</dcterms:created>
  <dcterms:modified xsi:type="dcterms:W3CDTF">2021-12-18T10:43:22Z</dcterms:modified>
</cp:coreProperties>
</file>