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8" r:id="rId3"/>
    <p:sldId id="262" r:id="rId4"/>
    <p:sldId id="259" r:id="rId5"/>
    <p:sldId id="260" r:id="rId6"/>
    <p:sldId id="287" r:id="rId7"/>
    <p:sldId id="263" r:id="rId8"/>
    <p:sldId id="264" r:id="rId9"/>
    <p:sldId id="265" r:id="rId10"/>
    <p:sldId id="276" r:id="rId11"/>
    <p:sldId id="268" r:id="rId12"/>
    <p:sldId id="277" r:id="rId13"/>
    <p:sldId id="267" r:id="rId14"/>
    <p:sldId id="278" r:id="rId15"/>
    <p:sldId id="271" r:id="rId16"/>
    <p:sldId id="281" r:id="rId17"/>
    <p:sldId id="266" r:id="rId18"/>
    <p:sldId id="272" r:id="rId19"/>
    <p:sldId id="284" r:id="rId20"/>
    <p:sldId id="274" r:id="rId21"/>
    <p:sldId id="273" r:id="rId22"/>
    <p:sldId id="285" r:id="rId23"/>
    <p:sldId id="270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4"/>
    <p:penClr>
      <a:srgbClr val="FF0000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0" autoAdjust="0"/>
    <p:restoredTop sz="94624" autoAdjust="0"/>
  </p:normalViewPr>
  <p:slideViewPr>
    <p:cSldViewPr>
      <p:cViewPr varScale="1">
        <p:scale>
          <a:sx n="68" d="100"/>
          <a:sy n="68" d="100"/>
        </p:scale>
        <p:origin x="-14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2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BD3173-8CF5-4754-B7C7-7982B658C945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19B54-DF75-4F37-9FF9-4132591118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19B54-DF75-4F37-9FF9-4132591118D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19B54-DF75-4F37-9FF9-4132591118D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19B54-DF75-4F37-9FF9-4132591118D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851648" cy="3456384"/>
          </a:xfrm>
        </p:spPr>
        <p:txBody>
          <a:bodyPr>
            <a:normAutofit/>
          </a:bodyPr>
          <a:lstStyle/>
          <a:p>
            <a:pPr algn="ctr"/>
            <a:r>
              <a:rPr lang="ru-RU" sz="5400" i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Внеурочное занятие</a:t>
            </a:r>
            <a:r>
              <a:rPr lang="ru-RU" sz="54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54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dirty="0" smtClean="0"/>
              <a:t>«Бюджет семьи»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28596" y="164305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Составьте план расходов.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2636912"/>
            <a:ext cx="72866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Докажите, что эти расходы необходимы.</a:t>
            </a:r>
            <a:endParaRPr lang="ru-RU" sz="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5357826"/>
            <a:ext cx="41044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64479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Слово </a:t>
            </a:r>
            <a:r>
              <a:rPr lang="ru-RU" b="1" i="1" dirty="0" smtClean="0">
                <a:solidFill>
                  <a:srgbClr val="FF0000"/>
                </a:solidFill>
              </a:rPr>
              <a:t>бюджет</a:t>
            </a:r>
            <a:r>
              <a:rPr lang="ru-RU" b="1" i="1" dirty="0" smtClean="0"/>
              <a:t> в переводе с английского означает - кошелек</a:t>
            </a:r>
            <a:endParaRPr lang="ru-RU" b="1" i="1" dirty="0"/>
          </a:p>
        </p:txBody>
      </p:sp>
      <p:pic>
        <p:nvPicPr>
          <p:cNvPr id="4" name="Picture 2" descr="http://www.filipoc.ru/attaches/posts/interesting/2012-10-22/hozyaeva-i-rasporyaditeli-byudjeta/efa49c8b7f78db0b7ccf956cf0c9788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564904"/>
            <a:ext cx="5400600" cy="3373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43528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Работа с различными источниками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853560"/>
          </a:xfrm>
        </p:spPr>
        <p:txBody>
          <a:bodyPr/>
          <a:lstStyle/>
          <a:p>
            <a:pPr>
              <a:buNone/>
            </a:pPr>
            <a:r>
              <a:rPr lang="ru-RU" b="1" dirty="0" err="1" smtClean="0">
                <a:solidFill>
                  <a:srgbClr val="FF0000"/>
                </a:solidFill>
              </a:rPr>
              <a:t>Бюдже́т</a:t>
            </a:r>
            <a:r>
              <a:rPr lang="ru-RU" dirty="0" smtClean="0"/>
              <a:t> </a:t>
            </a:r>
            <a:r>
              <a:rPr lang="ru-RU" dirty="0" smtClean="0"/>
              <a:t>- </a:t>
            </a:r>
            <a:r>
              <a:rPr lang="ru-RU" dirty="0" smtClean="0"/>
              <a:t>схема </a:t>
            </a:r>
            <a:r>
              <a:rPr lang="ru-RU" dirty="0" smtClean="0"/>
              <a:t>доходов и расходов.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Бюджет</a:t>
            </a:r>
            <a:r>
              <a:rPr lang="ru-RU" dirty="0" smtClean="0"/>
              <a:t> -  роспись доходов и расходов государства, учреждения, семьи или отдельного лица на определенный срок. </a:t>
            </a:r>
            <a:endParaRPr lang="ru-RU" dirty="0"/>
          </a:p>
        </p:txBody>
      </p:sp>
      <p:pic>
        <p:nvPicPr>
          <p:cNvPr id="6146" name="Picture 2" descr="C:\Users\user\Desktop\_49499-2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429000"/>
            <a:ext cx="2593064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142852"/>
            <a:ext cx="3500462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Бюджет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1071546"/>
          <a:ext cx="8001056" cy="5680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0264"/>
                <a:gridCol w="1500198"/>
                <a:gridCol w="2500330"/>
                <a:gridCol w="2000264"/>
              </a:tblGrid>
              <a:tr h="537427"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Доходы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Расходы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74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сумма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сумма</a:t>
                      </a:r>
                      <a:endParaRPr lang="ru-RU" dirty="0"/>
                    </a:p>
                  </a:txBody>
                  <a:tcPr/>
                </a:tc>
              </a:tr>
              <a:tr h="496782">
                <a:tc>
                  <a:txBody>
                    <a:bodyPr/>
                    <a:lstStyle/>
                    <a:p>
                      <a:r>
                        <a:rPr lang="ru-RU" dirty="0" smtClean="0"/>
                        <a:t>Виды доходов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Виды расходов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37427">
                <a:tc>
                  <a:txBody>
                    <a:bodyPr/>
                    <a:lstStyle/>
                    <a:p>
                      <a:r>
                        <a:rPr lang="ru-RU" dirty="0" smtClean="0"/>
                        <a:t>З.п. папы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 </a:t>
                      </a:r>
                      <a:r>
                        <a:rPr lang="ru-RU" dirty="0" err="1" smtClean="0"/>
                        <a:t>з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Питание на 1 м.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 </a:t>
                      </a:r>
                      <a:r>
                        <a:rPr lang="ru-RU" dirty="0" err="1" smtClean="0"/>
                        <a:t>з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537427">
                <a:tc>
                  <a:txBody>
                    <a:bodyPr/>
                    <a:lstStyle/>
                    <a:p>
                      <a:r>
                        <a:rPr lang="ru-RU" dirty="0" smtClean="0"/>
                        <a:t>З.П.мамы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35 </a:t>
                      </a:r>
                      <a:r>
                        <a:rPr lang="ru-RU" dirty="0" err="1" smtClean="0"/>
                        <a:t>з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Оплата</a:t>
                      </a:r>
                      <a:r>
                        <a:rPr lang="ru-RU" baseline="0" dirty="0" smtClean="0"/>
                        <a:t> жилья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з</a:t>
                      </a:r>
                      <a:r>
                        <a:rPr lang="ru-RU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537427">
                <a:tc>
                  <a:txBody>
                    <a:bodyPr/>
                    <a:lstStyle/>
                    <a:p>
                      <a:r>
                        <a:rPr lang="ru-RU" dirty="0" smtClean="0"/>
                        <a:t>Стипендия дочки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10з.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Одежда на 1 м.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 </a:t>
                      </a:r>
                      <a:r>
                        <a:rPr lang="ru-RU" dirty="0" err="1" smtClean="0"/>
                        <a:t>з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537427">
                <a:tc>
                  <a:txBody>
                    <a:bodyPr/>
                    <a:lstStyle/>
                    <a:p>
                      <a:r>
                        <a:rPr lang="ru-RU" dirty="0" smtClean="0"/>
                        <a:t>Пособие на сына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 </a:t>
                      </a:r>
                      <a:r>
                        <a:rPr lang="ru-RU" dirty="0" err="1" smtClean="0"/>
                        <a:t>з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Оплата проезда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 </a:t>
                      </a:r>
                      <a:r>
                        <a:rPr lang="ru-RU" dirty="0" err="1" smtClean="0"/>
                        <a:t>з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65963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Оплата детского сада для мышонка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</a:t>
                      </a:r>
                      <a:r>
                        <a:rPr lang="ru-RU" dirty="0" err="1" smtClean="0"/>
                        <a:t>з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65963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Лечение мышат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7з.</a:t>
                      </a:r>
                      <a:endParaRPr lang="ru-RU" dirty="0"/>
                    </a:p>
                  </a:txBody>
                  <a:tcPr/>
                </a:tc>
              </a:tr>
              <a:tr h="537427"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Общий доход:100 </a:t>
                      </a:r>
                      <a:r>
                        <a:rPr lang="ru-RU" dirty="0" err="1" smtClean="0"/>
                        <a:t>з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Общий расход: 89 </a:t>
                      </a:r>
                      <a:r>
                        <a:rPr lang="ru-RU" dirty="0" err="1" smtClean="0"/>
                        <a:t>з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643570" y="285728"/>
            <a:ext cx="1566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на месяц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МОГУ?????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14818"/>
            <a:ext cx="8229600" cy="191134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Нужно ли составлять 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бюджет семьи?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Image Hosted by pixs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142984"/>
            <a:ext cx="3600476" cy="300039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19672" y="1916832"/>
            <a:ext cx="38164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КОГДА????</a:t>
            </a:r>
            <a:endParaRPr lang="ru-RU" sz="5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Предложите, что надо сделать семье в перечисленных ниже слу</a:t>
            </a:r>
            <a:r>
              <a:rPr lang="ru-RU" dirty="0" smtClean="0">
                <a:solidFill>
                  <a:srgbClr val="FF0000"/>
                </a:solidFill>
              </a:rPr>
              <a:t>чаях, и объясните свой выбор: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• Если доходы больше расходов …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• Если доходы меньше расходов …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• Если доходы равны расходам ….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можно экономить?</a:t>
            </a:r>
            <a:b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чем нельзя экономить?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Обсудите в группах.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user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708920"/>
            <a:ext cx="3379788" cy="3563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86834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Практическое задание (КЕЙС)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285860"/>
            <a:ext cx="89297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Давайте посчитаем </a:t>
            </a:r>
            <a:r>
              <a:rPr lang="ru-RU" sz="36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семьи Петровых.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семье проживают 5 человек.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Бабушка, дедушка, мама, папа и сын Ваня(школьник).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Пенсия бабушки -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7т.</a:t>
            </a:r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Пенсия дедушки -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7т.</a:t>
            </a:r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Зарплата мамы-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16т.</a:t>
            </a:r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Зарплата папы  -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25т.р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Итого доход: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55т.р.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Сможет ли Ваня купить в этом месяце себе планшет за 15000 рублей?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1" y="1268760"/>
            <a:ext cx="856350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accent1"/>
                </a:solidFill>
              </a:rPr>
              <a:t>Давайте посчитаем </a:t>
            </a:r>
            <a:r>
              <a:rPr lang="ru-RU" sz="4000" u="sng" dirty="0" smtClean="0">
                <a:solidFill>
                  <a:srgbClr val="FF0000"/>
                </a:solidFill>
              </a:rPr>
              <a:t>расходы</a:t>
            </a:r>
            <a:r>
              <a:rPr lang="ru-RU" sz="4000" dirty="0" smtClean="0">
                <a:solidFill>
                  <a:schemeClr val="accent1"/>
                </a:solidFill>
              </a:rPr>
              <a:t> семьи Петровых. 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питание  1 человека потребуется –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 т.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проезд  -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5т.</a:t>
            </a:r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р.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Коммунальные платежи –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7т.</a:t>
            </a:r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Одежда, лекарства, плата за  доп. образование –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15т.</a:t>
            </a:r>
            <a:r>
              <a:rPr lang="ru-RU" sz="28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Итого расход: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47т.р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201622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sz="5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Через сколько месяцев можно купить планшет?</a:t>
            </a:r>
            <a:br>
              <a:rPr lang="ru-RU" sz="5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2500306"/>
            <a:ext cx="74597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Через сколько месяцев можно купить планшет, если сократить расходы на одежду на 3 тысячи?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0868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Работа с различными источниками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72816"/>
            <a:ext cx="8748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 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- это группа живущих вместе близких родственников</a:t>
            </a:r>
            <a:r>
              <a:rPr lang="ru-RU" dirty="0" smtClean="0"/>
              <a:t>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объединение людей, сплочённых общими интересами.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429000"/>
            <a:ext cx="817642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— это сообщество, основанное на браке супругов (отца, матери) и их холостых детей (собственных и усыновленных), связанных духовно, общностью быта и взаимной моральной ответственностью.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Игра «Половинки»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8c06e7d2-7302-11e5-80c9-001e67a327f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132856"/>
            <a:ext cx="4536504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08720"/>
            <a:ext cx="8507288" cy="57606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1 .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чего складывается семейный бюджет?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А) из заработной платы, пенсии, стипендии.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Б) из доходов и расходов.</a:t>
            </a:r>
          </a:p>
          <a:p>
            <a:pPr marL="0" indent="0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Деньги, которые поступают в бюджет семьи это: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А)  расходы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Б) доходы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Деньги, которые тратятся из бюджета семьи это: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А) доходы	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Б) расходы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В) прибыль</a:t>
            </a:r>
          </a:p>
          <a:p>
            <a:pPr marL="0" indent="0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4.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Лучшим бюджетом считается тот, в котором: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А) доходы больше расходов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Б) доходы равны расходам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В) доходы меньше расходов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Зарплата, пенсия, стипендия – это разные виды: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А) доходов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Б) расходов</a:t>
            </a:r>
          </a:p>
        </p:txBody>
      </p:sp>
      <p:pic>
        <p:nvPicPr>
          <p:cNvPr id="4" name="Picture 2" descr="Image Hosted by pixs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3" y="1004415"/>
            <a:ext cx="4644008" cy="51241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Я узнал, что…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Я понял, что….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Мне понравилось…..</a:t>
            </a:r>
            <a:endParaRPr lang="ru-RU" sz="44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C:\Users\user\Desktop\мышей-с-сыром-и-печеньями-327092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365104"/>
            <a:ext cx="3508450" cy="2092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СОВЕТЫ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916832"/>
            <a:ext cx="82296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Не обижайтесь, если вы слышите в ответ на свою просьбу: «Сейчас на это нет денег». Это не значит, что у мамы или папы нет денег в кошельке — они есть, но не для этого.</a:t>
            </a:r>
          </a:p>
          <a:p>
            <a:endParaRPr lang="ru-RU" sz="2800" dirty="0" smtClean="0">
              <a:solidFill>
                <a:srgbClr val="0070C0"/>
              </a:solidFill>
            </a:endParaRPr>
          </a:p>
          <a:p>
            <a:r>
              <a:rPr lang="ru-RU" sz="2800" dirty="0" smtClean="0">
                <a:solidFill>
                  <a:srgbClr val="0070C0"/>
                </a:solidFill>
              </a:rPr>
              <a:t>Поэтому прежде чем обижаться и требовать чего-то, поговорите с родителями и подсчитайте ваш семейный бюджет.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user\Desktop\hello_html_m17ce07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844824"/>
            <a:ext cx="5275174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Проблемная ситуация…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xrest.ru/schemes/00/13/a6/68/%D0%9C%D0%B0%D0%BC%D0%B0%20%D0%9C%D1%8B%D1%88%D0%BA%D0%B0%20%D0%B8%20%D0%BC%D1%8B%D1%88%D0%B0%D1%82%D0%B0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8351436" cy="5377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2471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ХОЧУ-У-У-У-У!!!!!!!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s://thumbs.dreamstime.com/z/%D0%BC%D1%8B%D1%88%D1%8C-%D1%81-%D1%82%D0%B5-%D0%B5%D1%84%D0%BE%D0%BD%D0%BE%D0%BC-35414426.jpg"/>
          <p:cNvPicPr>
            <a:picLocks noChangeAspect="1" noChangeArrowheads="1"/>
          </p:cNvPicPr>
          <p:nvPr/>
        </p:nvPicPr>
        <p:blipFill>
          <a:blip r:embed="rId2" cstate="print"/>
          <a:srcRect b="11207"/>
          <a:stretch>
            <a:fillRect/>
          </a:stretch>
        </p:blipFill>
        <p:spPr bwMode="auto">
          <a:xfrm>
            <a:off x="3635896" y="1916832"/>
            <a:ext cx="4248472" cy="4033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МОГУ?????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Image Hosted by pixs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000107"/>
            <a:ext cx="6500826" cy="54173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5715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Ситуация знакома?</a:t>
            </a:r>
            <a:endParaRPr lang="ru-RU" sz="4000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28596" y="1000108"/>
            <a:ext cx="8229600" cy="5715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Почему мама отказала в покупке?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28596" y="1857364"/>
            <a:ext cx="4143404" cy="5715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Что нужно знать?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28596" y="2571744"/>
            <a:ext cx="4071966" cy="5715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Каков расход</a:t>
            </a:r>
            <a:r>
              <a:rPr lang="ru-RU" sz="4400" dirty="0" smtClean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28596" y="3500438"/>
            <a:ext cx="4071966" cy="5715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Каков доход?</a:t>
            </a:r>
          </a:p>
        </p:txBody>
      </p:sp>
      <p:pic>
        <p:nvPicPr>
          <p:cNvPr id="9" name="Picture 2" descr="C:\Users\user\Desktop\c6685128ea4dfdad311885fe41348ea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285992"/>
            <a:ext cx="3875104" cy="33893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6" grpId="0" build="p"/>
      <p:bldP spid="7" grpId="0" build="p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go1.imgsmail.ru/imgpreview?key=2a6951bcff9e8c94&amp;mb=imgdb_preview_77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643314"/>
            <a:ext cx="235745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veils.ru/wa-data/public/shop/products/57/54/5457/images/7859/7859.750x0.jpg"/>
          <p:cNvPicPr/>
          <p:nvPr/>
        </p:nvPicPr>
        <p:blipFill>
          <a:blip r:embed="rId4" cstate="print"/>
          <a:srcRect t="10583" b="9236"/>
          <a:stretch>
            <a:fillRect/>
          </a:stretch>
        </p:blipFill>
        <p:spPr bwMode="auto">
          <a:xfrm>
            <a:off x="5572132" y="332656"/>
            <a:ext cx="271464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lis-russia.ru/upload/Pics/43061-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285728"/>
            <a:ext cx="310318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go4.imgsmail.ru/imgpreview?key=7300b5d829744e&amp;mb=imgdb_preview_117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4149080"/>
            <a:ext cx="200026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2844" y="2571744"/>
            <a:ext cx="36433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Это те зернышки, которые мне платят на работе , т.е. моя заработная плата</a:t>
            </a:r>
          </a:p>
          <a:p>
            <a:r>
              <a:rPr lang="ru-RU" b="1" dirty="0" smtClean="0"/>
              <a:t> (50 зёрнышек)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5429264"/>
            <a:ext cx="34290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Это стипендия, которую мне платят  в институте, пока я не выучусь  и не устроюсь на работу </a:t>
            </a:r>
          </a:p>
          <a:p>
            <a:r>
              <a:rPr lang="ru-RU" b="1" dirty="0" smtClean="0"/>
              <a:t>(10 зернышек)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429256" y="5657671"/>
            <a:ext cx="35004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Я тоже получаю зернышки и называются эти зернышки – пособие на ребенка </a:t>
            </a:r>
          </a:p>
          <a:p>
            <a:r>
              <a:rPr lang="ru-RU" b="1" dirty="0" smtClean="0"/>
              <a:t>(5 зернышек)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000760" y="2857496"/>
            <a:ext cx="2387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Это и моя заработная плата (35 зернышек)</a:t>
            </a:r>
            <a:endParaRPr lang="ru-RU" b="1" dirty="0"/>
          </a:p>
        </p:txBody>
      </p:sp>
      <p:sp>
        <p:nvSpPr>
          <p:cNvPr id="13" name="Овал 12"/>
          <p:cNvSpPr/>
          <p:nvPr/>
        </p:nvSpPr>
        <p:spPr>
          <a:xfrm>
            <a:off x="3286116" y="2928934"/>
            <a:ext cx="2286016" cy="18573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347864" y="3500438"/>
            <a:ext cx="2081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ДОХОД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3096666">
            <a:off x="3319707" y="2497351"/>
            <a:ext cx="64294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7550961">
            <a:off x="5025725" y="2573601"/>
            <a:ext cx="64294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19563023">
            <a:off x="3033954" y="4926244"/>
            <a:ext cx="64294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13155806">
            <a:off x="4962781" y="4926245"/>
            <a:ext cx="64294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27584" y="-177413"/>
            <a:ext cx="3744416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СКОЛЬКО?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Image Hosted by pixs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772816"/>
            <a:ext cx="5410200" cy="46672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57224" y="1484784"/>
            <a:ext cx="80232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Посчитайте общий доход семьи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3429000"/>
            <a:ext cx="39140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1472" y="714356"/>
            <a:ext cx="735811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Ой, как много зёрнышек!!!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Подожди, а тратим мы их тоже немало.</a:t>
            </a:r>
            <a:endParaRPr lang="ru-RU" sz="4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 куда мы их тратим?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 descr="https://static.apk-news.ru/uploads/2016/06/zerno-pshenits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573016"/>
            <a:ext cx="3960440" cy="2714620"/>
          </a:xfrm>
          <a:prstGeom prst="rect">
            <a:avLst/>
          </a:prstGeom>
          <a:noFill/>
        </p:spPr>
      </p:pic>
      <p:pic>
        <p:nvPicPr>
          <p:cNvPr id="5125" name="Picture 5" descr="C:\Users\user\Desktop\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356992"/>
            <a:ext cx="2592288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659</TotalTime>
  <Words>478</Words>
  <Application>Microsoft Office PowerPoint</Application>
  <PresentationFormat>Экран (4:3)</PresentationFormat>
  <Paragraphs>115</Paragraphs>
  <Slides>24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Внеурочное занятие «Бюджет семьи»</vt:lpstr>
      <vt:lpstr>Работа с различными источниками</vt:lpstr>
      <vt:lpstr>Проблемная ситуация…</vt:lpstr>
      <vt:lpstr>ХОЧУ-У-У-У-У!!!!!!!</vt:lpstr>
      <vt:lpstr>МОГУ?????</vt:lpstr>
      <vt:lpstr>Слайд 6</vt:lpstr>
      <vt:lpstr>Слайд 7</vt:lpstr>
      <vt:lpstr>     СКОЛЬКО? </vt:lpstr>
      <vt:lpstr>Слайд 9</vt:lpstr>
      <vt:lpstr>Слайд 10</vt:lpstr>
      <vt:lpstr>Слово бюджет в переводе с английского означает - кошелек</vt:lpstr>
      <vt:lpstr>Работа с различными источниками</vt:lpstr>
      <vt:lpstr>Бюджет</vt:lpstr>
      <vt:lpstr>          МОГУ?????</vt:lpstr>
      <vt:lpstr>Работа в группах</vt:lpstr>
      <vt:lpstr>Как можно экономить? На чем нельзя экономить?</vt:lpstr>
      <vt:lpstr>Практическое задание (КЕЙС)</vt:lpstr>
      <vt:lpstr>Слайд 18</vt:lpstr>
      <vt:lpstr>    Через сколько месяцев можно купить планшет? </vt:lpstr>
      <vt:lpstr>Игра «Половинки»</vt:lpstr>
      <vt:lpstr>Тест</vt:lpstr>
      <vt:lpstr>Рефлексия</vt:lpstr>
      <vt:lpstr>СОВЕТЫ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User_64</dc:creator>
  <cp:lastModifiedBy>user</cp:lastModifiedBy>
  <cp:revision>73</cp:revision>
  <dcterms:created xsi:type="dcterms:W3CDTF">2018-11-29T14:43:31Z</dcterms:created>
  <dcterms:modified xsi:type="dcterms:W3CDTF">2020-11-25T03:14:04Z</dcterms:modified>
</cp:coreProperties>
</file>