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68" r:id="rId2"/>
    <p:sldId id="271" r:id="rId3"/>
    <p:sldId id="270" r:id="rId4"/>
    <p:sldId id="269" r:id="rId5"/>
    <p:sldId id="272" r:id="rId6"/>
    <p:sldId id="273" r:id="rId7"/>
    <p:sldId id="274" r:id="rId8"/>
    <p:sldId id="293" r:id="rId9"/>
    <p:sldId id="292" r:id="rId10"/>
    <p:sldId id="285" r:id="rId11"/>
    <p:sldId id="283" r:id="rId12"/>
    <p:sldId id="286" r:id="rId13"/>
    <p:sldId id="287" r:id="rId14"/>
    <p:sldId id="288" r:id="rId15"/>
    <p:sldId id="289" r:id="rId16"/>
    <p:sldId id="290" r:id="rId17"/>
    <p:sldId id="291"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3C4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1450"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8854A1-2ED3-4E03-8841-96DFAE02D282}" type="datetimeFigureOut">
              <a:rPr lang="ru-RU" smtClean="0"/>
              <a:t>06.02.2025</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7B184D-C0A0-4D15-A586-ABF2B6937646}" type="slidenum">
              <a:rPr lang="ru-RU" smtClean="0"/>
              <a:t>‹#›</a:t>
            </a:fld>
            <a:endParaRPr lang="ru-RU"/>
          </a:p>
        </p:txBody>
      </p:sp>
    </p:spTree>
    <p:extLst>
      <p:ext uri="{BB962C8B-B14F-4D97-AF65-F5344CB8AC3E}">
        <p14:creationId xmlns:p14="http://schemas.microsoft.com/office/powerpoint/2010/main" val="10109299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57B184D-C0A0-4D15-A586-ABF2B6937646}" type="slidenum">
              <a:rPr lang="ru-RU" smtClean="0"/>
              <a:t>1</a:t>
            </a:fld>
            <a:endParaRPr lang="ru-RU"/>
          </a:p>
        </p:txBody>
      </p:sp>
    </p:spTree>
    <p:extLst>
      <p:ext uri="{BB962C8B-B14F-4D97-AF65-F5344CB8AC3E}">
        <p14:creationId xmlns:p14="http://schemas.microsoft.com/office/powerpoint/2010/main" val="6324768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6063FA51-8F42-4953-9BC8-3916471C21A2}" type="datetimeFigureOut">
              <a:rPr lang="ru-RU" smtClean="0"/>
              <a:t>06.02.2025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006CC25-59A6-4FD6-91F1-7BF337364BC6}" type="slidenum">
              <a:rPr lang="ru-RU" smtClean="0"/>
              <a:t>‹#›</a:t>
            </a:fld>
            <a:endParaRPr lang="ru-RU"/>
          </a:p>
        </p:txBody>
      </p:sp>
    </p:spTree>
    <p:extLst>
      <p:ext uri="{BB962C8B-B14F-4D97-AF65-F5344CB8AC3E}">
        <p14:creationId xmlns:p14="http://schemas.microsoft.com/office/powerpoint/2010/main" val="28457620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063FA51-8F42-4953-9BC8-3916471C21A2}" type="datetimeFigureOut">
              <a:rPr lang="ru-RU" smtClean="0"/>
              <a:t>06.02.2025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006CC25-59A6-4FD6-91F1-7BF337364BC6}" type="slidenum">
              <a:rPr lang="ru-RU" smtClean="0"/>
              <a:t>‹#›</a:t>
            </a:fld>
            <a:endParaRPr lang="ru-RU"/>
          </a:p>
        </p:txBody>
      </p:sp>
    </p:spTree>
    <p:extLst>
      <p:ext uri="{BB962C8B-B14F-4D97-AF65-F5344CB8AC3E}">
        <p14:creationId xmlns:p14="http://schemas.microsoft.com/office/powerpoint/2010/main" val="30554313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063FA51-8F42-4953-9BC8-3916471C21A2}" type="datetimeFigureOut">
              <a:rPr lang="ru-RU" smtClean="0"/>
              <a:t>06.02.2025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006CC25-59A6-4FD6-91F1-7BF337364BC6}" type="slidenum">
              <a:rPr lang="ru-RU" smtClean="0"/>
              <a:t>‹#›</a:t>
            </a:fld>
            <a:endParaRPr lang="ru-RU"/>
          </a:p>
        </p:txBody>
      </p:sp>
    </p:spTree>
    <p:extLst>
      <p:ext uri="{BB962C8B-B14F-4D97-AF65-F5344CB8AC3E}">
        <p14:creationId xmlns:p14="http://schemas.microsoft.com/office/powerpoint/2010/main" val="3842750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6063FA51-8F42-4953-9BC8-3916471C21A2}" type="datetimeFigureOut">
              <a:rPr lang="ru-RU" smtClean="0"/>
              <a:t>06.02.2025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006CC25-59A6-4FD6-91F1-7BF337364BC6}" type="slidenum">
              <a:rPr lang="ru-RU" smtClean="0"/>
              <a:t>‹#›</a:t>
            </a:fld>
            <a:endParaRPr lang="ru-RU"/>
          </a:p>
        </p:txBody>
      </p:sp>
    </p:spTree>
    <p:extLst>
      <p:ext uri="{BB962C8B-B14F-4D97-AF65-F5344CB8AC3E}">
        <p14:creationId xmlns:p14="http://schemas.microsoft.com/office/powerpoint/2010/main" val="2095681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smtClean="0"/>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063FA51-8F42-4953-9BC8-3916471C21A2}" type="datetimeFigureOut">
              <a:rPr lang="ru-RU" smtClean="0"/>
              <a:t>06.02.2025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006CC25-59A6-4FD6-91F1-7BF337364BC6}" type="slidenum">
              <a:rPr lang="ru-RU" smtClean="0"/>
              <a:t>‹#›</a:t>
            </a:fld>
            <a:endParaRPr lang="ru-RU"/>
          </a:p>
        </p:txBody>
      </p:sp>
    </p:spTree>
    <p:extLst>
      <p:ext uri="{BB962C8B-B14F-4D97-AF65-F5344CB8AC3E}">
        <p14:creationId xmlns:p14="http://schemas.microsoft.com/office/powerpoint/2010/main" val="32385959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6063FA51-8F42-4953-9BC8-3916471C21A2}" type="datetimeFigureOut">
              <a:rPr lang="ru-RU" smtClean="0"/>
              <a:t>06.02.2025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006CC25-59A6-4FD6-91F1-7BF337364BC6}" type="slidenum">
              <a:rPr lang="ru-RU" smtClean="0"/>
              <a:t>‹#›</a:t>
            </a:fld>
            <a:endParaRPr lang="ru-RU"/>
          </a:p>
        </p:txBody>
      </p:sp>
    </p:spTree>
    <p:extLst>
      <p:ext uri="{BB962C8B-B14F-4D97-AF65-F5344CB8AC3E}">
        <p14:creationId xmlns:p14="http://schemas.microsoft.com/office/powerpoint/2010/main" val="2900343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6063FA51-8F42-4953-9BC8-3916471C21A2}" type="datetimeFigureOut">
              <a:rPr lang="ru-RU" smtClean="0"/>
              <a:t>06.02.2025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006CC25-59A6-4FD6-91F1-7BF337364BC6}" type="slidenum">
              <a:rPr lang="ru-RU" smtClean="0"/>
              <a:t>‹#›</a:t>
            </a:fld>
            <a:endParaRPr lang="ru-RU"/>
          </a:p>
        </p:txBody>
      </p:sp>
    </p:spTree>
    <p:extLst>
      <p:ext uri="{BB962C8B-B14F-4D97-AF65-F5344CB8AC3E}">
        <p14:creationId xmlns:p14="http://schemas.microsoft.com/office/powerpoint/2010/main" val="2417294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6063FA51-8F42-4953-9BC8-3916471C21A2}" type="datetimeFigureOut">
              <a:rPr lang="ru-RU" smtClean="0"/>
              <a:t>06.02.2025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006CC25-59A6-4FD6-91F1-7BF337364BC6}" type="slidenum">
              <a:rPr lang="ru-RU" smtClean="0"/>
              <a:t>‹#›</a:t>
            </a:fld>
            <a:endParaRPr lang="ru-RU"/>
          </a:p>
        </p:txBody>
      </p:sp>
    </p:spTree>
    <p:extLst>
      <p:ext uri="{BB962C8B-B14F-4D97-AF65-F5344CB8AC3E}">
        <p14:creationId xmlns:p14="http://schemas.microsoft.com/office/powerpoint/2010/main" val="3021532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63FA51-8F42-4953-9BC8-3916471C21A2}" type="datetimeFigureOut">
              <a:rPr lang="ru-RU" smtClean="0"/>
              <a:t>06.02.2025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006CC25-59A6-4FD6-91F1-7BF337364BC6}" type="slidenum">
              <a:rPr lang="ru-RU" smtClean="0"/>
              <a:t>‹#›</a:t>
            </a:fld>
            <a:endParaRPr lang="ru-RU"/>
          </a:p>
        </p:txBody>
      </p:sp>
    </p:spTree>
    <p:extLst>
      <p:ext uri="{BB962C8B-B14F-4D97-AF65-F5344CB8AC3E}">
        <p14:creationId xmlns:p14="http://schemas.microsoft.com/office/powerpoint/2010/main" val="3538587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6063FA51-8F42-4953-9BC8-3916471C21A2}" type="datetimeFigureOut">
              <a:rPr lang="ru-RU" smtClean="0"/>
              <a:t>06.02.2025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006CC25-59A6-4FD6-91F1-7BF337364BC6}" type="slidenum">
              <a:rPr lang="ru-RU" smtClean="0"/>
              <a:t>‹#›</a:t>
            </a:fld>
            <a:endParaRPr lang="ru-RU"/>
          </a:p>
        </p:txBody>
      </p:sp>
    </p:spTree>
    <p:extLst>
      <p:ext uri="{BB962C8B-B14F-4D97-AF65-F5344CB8AC3E}">
        <p14:creationId xmlns:p14="http://schemas.microsoft.com/office/powerpoint/2010/main" val="1845826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6063FA51-8F42-4953-9BC8-3916471C21A2}" type="datetimeFigureOut">
              <a:rPr lang="ru-RU" smtClean="0"/>
              <a:t>06.02.2025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006CC25-59A6-4FD6-91F1-7BF337364BC6}" type="slidenum">
              <a:rPr lang="ru-RU" smtClean="0"/>
              <a:t>‹#›</a:t>
            </a:fld>
            <a:endParaRPr lang="ru-RU"/>
          </a:p>
        </p:txBody>
      </p:sp>
    </p:spTree>
    <p:extLst>
      <p:ext uri="{BB962C8B-B14F-4D97-AF65-F5344CB8AC3E}">
        <p14:creationId xmlns:p14="http://schemas.microsoft.com/office/powerpoint/2010/main" val="2248129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63FA51-8F42-4953-9BC8-3916471C21A2}" type="datetimeFigureOut">
              <a:rPr lang="ru-RU" smtClean="0"/>
              <a:t>06.02.2025</a:t>
            </a:fld>
            <a:endParaRPr lang="ru-R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06CC25-59A6-4FD6-91F1-7BF337364BC6}" type="slidenum">
              <a:rPr lang="ru-RU" smtClean="0"/>
              <a:t>‹#›</a:t>
            </a:fld>
            <a:endParaRPr lang="ru-RU"/>
          </a:p>
        </p:txBody>
      </p:sp>
    </p:spTree>
    <p:extLst>
      <p:ext uri="{BB962C8B-B14F-4D97-AF65-F5344CB8AC3E}">
        <p14:creationId xmlns:p14="http://schemas.microsoft.com/office/powerpoint/2010/main" val="22150899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13" Type="http://schemas.openxmlformats.org/officeDocument/2006/relationships/image" Target="../media/image9.gif"/><Relationship Id="rId3" Type="http://schemas.openxmlformats.org/officeDocument/2006/relationships/slideLayout" Target="../slideLayouts/slideLayout7.xml"/><Relationship Id="rId7" Type="http://schemas.openxmlformats.org/officeDocument/2006/relationships/image" Target="../media/image3.jpeg"/><Relationship Id="rId12"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jpeg"/><Relationship Id="rId11" Type="http://schemas.openxmlformats.org/officeDocument/2006/relationships/image" Target="../media/image7.jpeg"/><Relationship Id="rId5" Type="http://schemas.openxmlformats.org/officeDocument/2006/relationships/image" Target="../media/image1.png"/><Relationship Id="rId10" Type="http://schemas.openxmlformats.org/officeDocument/2006/relationships/image" Target="../media/image6.jpeg"/><Relationship Id="rId4" Type="http://schemas.openxmlformats.org/officeDocument/2006/relationships/notesSlide" Target="../notesSlides/notesSlide1.xml"/><Relationship Id="rId9"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hyperlink" Target="https://drive.google.com/file/d/1wm9ci5qcl_uXaqDhdj8dWo_gqb-VAmEw/view?usp=drive_link" TargetMode="External"/><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4.gif"/><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7.xml"/><Relationship Id="rId7" Type="http://schemas.openxmlformats.org/officeDocument/2006/relationships/image" Target="../media/image21.jpe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png"/><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KSqJ1olhokk" TargetMode="External"/><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24.gif"/><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Picture background"/>
          <p:cNvPicPr>
            <a:picLocks noChangeAspect="1" noChangeArrowheads="1"/>
          </p:cNvPicPr>
          <p:nvPr/>
        </p:nvPicPr>
        <p:blipFill rotWithShape="1">
          <a:blip r:embed="rId5">
            <a:extLst>
              <a:ext uri="{28A0092B-C50C-407E-A947-70E740481C1C}">
                <a14:useLocalDpi xmlns:a14="http://schemas.microsoft.com/office/drawing/2010/main" val="0"/>
              </a:ext>
            </a:extLst>
          </a:blip>
          <a:srcRect l="3727" r="20200"/>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Picture background"/>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882189" flipH="1">
            <a:off x="-21532" y="-238971"/>
            <a:ext cx="5328790" cy="340050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Picture background"/>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2430" y="509601"/>
            <a:ext cx="3255974" cy="5137034"/>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Picture background"/>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7110252" y="23075"/>
            <a:ext cx="1995943" cy="5130341"/>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Picture background"/>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63192" y="11816"/>
            <a:ext cx="3023355" cy="623196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icture background"/>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88115" y="3561047"/>
            <a:ext cx="2585126" cy="332002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Picture background"/>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299327" y="3943812"/>
            <a:ext cx="7305358" cy="349439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Picture background"/>
          <p:cNvPicPr>
            <a:picLocks noChangeAspect="1" noChangeArrowheads="1"/>
          </p:cNvPicPr>
          <p:nvPr/>
        </p:nvPicPr>
        <p:blipFill rotWithShape="1">
          <a:blip r:embed="rId5">
            <a:extLst>
              <a:ext uri="{28A0092B-C50C-407E-A947-70E740481C1C}">
                <a14:useLocalDpi xmlns:a14="http://schemas.microsoft.com/office/drawing/2010/main" val="0"/>
              </a:ext>
            </a:extLst>
          </a:blip>
          <a:srcRect l="60429" t="7560" r="37140" b="83368"/>
          <a:stretch/>
        </p:blipFill>
        <p:spPr bwMode="auto">
          <a:xfrm>
            <a:off x="6815579" y="518474"/>
            <a:ext cx="292231" cy="622169"/>
          </a:xfrm>
          <a:prstGeom prst="rect">
            <a:avLst/>
          </a:prstGeom>
          <a:noFill/>
          <a:extLst>
            <a:ext uri="{909E8E84-426E-40DD-AFC4-6F175D3DCCD1}">
              <a14:hiddenFill xmlns:a14="http://schemas.microsoft.com/office/drawing/2010/main">
                <a:solidFill>
                  <a:srgbClr val="FFFFFF"/>
                </a:solidFill>
              </a14:hiddenFill>
            </a:ext>
          </a:extLst>
        </p:spPr>
      </p:pic>
      <p:sp>
        <p:nvSpPr>
          <p:cNvPr id="5" name="Скругленный прямоугольник 4"/>
          <p:cNvSpPr/>
          <p:nvPr/>
        </p:nvSpPr>
        <p:spPr>
          <a:xfrm>
            <a:off x="2397479" y="2182316"/>
            <a:ext cx="4349039" cy="2380448"/>
          </a:xfrm>
          <a:prstGeom prst="roundRect">
            <a:avLst/>
          </a:prstGeom>
          <a:solidFill>
            <a:srgbClr val="73C4DE">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2445147" y="2217109"/>
            <a:ext cx="4254768" cy="2308324"/>
          </a:xfrm>
          <a:prstGeom prst="rect">
            <a:avLst/>
          </a:prstGeom>
          <a:noFill/>
        </p:spPr>
        <p:txBody>
          <a:bodyPr wrap="square" rtlCol="0">
            <a:spAutoFit/>
          </a:bodyPr>
          <a:lstStyle/>
          <a:p>
            <a:pPr algn="ctr"/>
            <a:r>
              <a:rPr lang="ru-RU" sz="4400" b="1" dirty="0" smtClean="0">
                <a:solidFill>
                  <a:schemeClr val="bg1"/>
                </a:solidFill>
                <a:latin typeface="Arial Black" panose="020B0A04020102020204" pitchFamily="34" charset="0"/>
                <a:cs typeface="Times New Roman" panose="02020603050405020304" pitchFamily="18" charset="0"/>
              </a:rPr>
              <a:t>УРОК МУЖЕСТВА</a:t>
            </a:r>
          </a:p>
          <a:p>
            <a:pPr algn="ctr"/>
            <a:r>
              <a:rPr lang="ru-RU" sz="1400" b="1" dirty="0" smtClean="0">
                <a:solidFill>
                  <a:schemeClr val="bg1"/>
                </a:solidFill>
                <a:latin typeface="Arial Black" panose="020B0A04020102020204" pitchFamily="34" charset="0"/>
                <a:cs typeface="Times New Roman" panose="02020603050405020304" pitchFamily="18" charset="0"/>
              </a:rPr>
              <a:t>ДЛЯ ДЕТЕЙ 5-7 ЛЕТ</a:t>
            </a:r>
          </a:p>
          <a:p>
            <a:pPr algn="ctr"/>
            <a:endParaRPr lang="ru-RU" sz="1400" b="1" dirty="0">
              <a:solidFill>
                <a:schemeClr val="bg1"/>
              </a:solidFill>
              <a:latin typeface="Arial Black" panose="020B0A04020102020204" pitchFamily="34" charset="0"/>
              <a:cs typeface="Times New Roman" panose="02020603050405020304" pitchFamily="18" charset="0"/>
            </a:endParaRPr>
          </a:p>
          <a:p>
            <a:pPr algn="ctr"/>
            <a:endParaRPr lang="ru-RU" sz="1400" b="1" dirty="0">
              <a:solidFill>
                <a:schemeClr val="bg1"/>
              </a:solidFill>
              <a:latin typeface="Arial Black" panose="020B0A04020102020204" pitchFamily="34" charset="0"/>
              <a:cs typeface="Times New Roman" panose="02020603050405020304" pitchFamily="18" charset="0"/>
            </a:endParaRPr>
          </a:p>
          <a:p>
            <a:pPr algn="ctr"/>
            <a:r>
              <a:rPr lang="ru-RU" sz="1400" b="1" dirty="0" smtClean="0">
                <a:solidFill>
                  <a:schemeClr val="bg1"/>
                </a:solidFill>
                <a:latin typeface="Arial Black" panose="020B0A04020102020204" pitchFamily="34" charset="0"/>
                <a:cs typeface="Times New Roman" panose="02020603050405020304" pitchFamily="18" charset="0"/>
              </a:rPr>
              <a:t>Автор – Любовь Козлова, воспитатель</a:t>
            </a:r>
          </a:p>
        </p:txBody>
      </p:sp>
      <p:pic>
        <p:nvPicPr>
          <p:cNvPr id="6" name="вступление Защитники Отечества">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299327" y="124441"/>
            <a:ext cx="788066" cy="788066"/>
          </a:xfrm>
          <a:prstGeom prst="rect">
            <a:avLst/>
          </a:prstGeom>
        </p:spPr>
      </p:pic>
      <p:pic>
        <p:nvPicPr>
          <p:cNvPr id="1056" name="Picture 32" descr="http://qrcoder.ru/code/?https%3A%2F%2Fdrive.google.com%2Ffile%2Fd%2F1f0FP38nRBGp0Av4j6zH0DVKAIppAxAMA%2Fview%3Fusp%3Ddrive_link&amp;4&amp;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3059" y="5472596"/>
            <a:ext cx="1296000" cy="129600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1502118" y="6455699"/>
            <a:ext cx="5107464" cy="338554"/>
          </a:xfrm>
          <a:prstGeom prst="rect">
            <a:avLst/>
          </a:prstGeom>
          <a:noFill/>
        </p:spPr>
        <p:txBody>
          <a:bodyPr wrap="square" rtlCol="0">
            <a:spAutoFit/>
          </a:bodyPr>
          <a:lstStyle/>
          <a:p>
            <a:r>
              <a:rPr lang="ru-RU" sz="1600" dirty="0" smtClean="0">
                <a:latin typeface="Times New Roman" panose="02020603050405020304" pitchFamily="18" charset="0"/>
                <a:cs typeface="Times New Roman" panose="02020603050405020304" pitchFamily="18" charset="0"/>
              </a:rPr>
              <a:t>(Если музыка не воспроизводится, то смотри </a:t>
            </a:r>
            <a:r>
              <a:rPr lang="en-US" sz="1600" dirty="0" smtClean="0">
                <a:latin typeface="Times New Roman" panose="02020603050405020304" pitchFamily="18" charset="0"/>
                <a:cs typeface="Times New Roman" panose="02020603050405020304" pitchFamily="18" charset="0"/>
              </a:rPr>
              <a:t>QR </a:t>
            </a:r>
            <a:r>
              <a:rPr lang="ru-RU" sz="1600" dirty="0" smtClean="0">
                <a:latin typeface="Times New Roman" panose="02020603050405020304" pitchFamily="18" charset="0"/>
                <a:cs typeface="Times New Roman" panose="02020603050405020304" pitchFamily="18" charset="0"/>
              </a:rPr>
              <a:t>код) </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683980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3258"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icture background"/>
          <p:cNvPicPr>
            <a:picLocks noChangeAspect="1" noChangeArrowheads="1"/>
          </p:cNvPicPr>
          <p:nvPr/>
        </p:nvPicPr>
        <p:blipFill rotWithShape="1">
          <a:blip r:embed="rId2">
            <a:extLst>
              <a:ext uri="{28A0092B-C50C-407E-A947-70E740481C1C}">
                <a14:useLocalDpi xmlns:a14="http://schemas.microsoft.com/office/drawing/2010/main" val="0"/>
              </a:ext>
            </a:extLst>
          </a:blip>
          <a:srcRect l="3727" r="20200"/>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183947"/>
            <a:ext cx="9144000" cy="1200329"/>
          </a:xfrm>
          <a:prstGeom prst="rect">
            <a:avLst/>
          </a:prstGeom>
          <a:noFill/>
        </p:spPr>
        <p:txBody>
          <a:bodyPr wrap="square" rtlCol="0">
            <a:spAutoFit/>
          </a:bodyPr>
          <a:lstStyle/>
          <a:p>
            <a:pPr algn="ctr"/>
            <a:r>
              <a:rPr lang="ru-RU" sz="2400" b="1" dirty="0" smtClean="0">
                <a:solidFill>
                  <a:schemeClr val="bg1"/>
                </a:solidFill>
                <a:latin typeface="Arial Black" panose="020B0A04020102020204" pitchFamily="34" charset="0"/>
                <a:cs typeface="Times New Roman" panose="02020603050405020304" pitchFamily="18" charset="0"/>
              </a:rPr>
              <a:t>ВСЕРОССИЙСКАЯ ОБЩЕСТВЕННО-ГОСУДАРСТВЕННАЯ ИНИЦИАТИВА </a:t>
            </a:r>
          </a:p>
          <a:p>
            <a:pPr algn="ctr"/>
            <a:r>
              <a:rPr lang="ru-RU" sz="2400" b="1" dirty="0" smtClean="0">
                <a:solidFill>
                  <a:schemeClr val="bg1"/>
                </a:solidFill>
                <a:latin typeface="Arial Black" panose="020B0A04020102020204" pitchFamily="34" charset="0"/>
                <a:cs typeface="Times New Roman" panose="02020603050405020304" pitchFamily="18" charset="0"/>
              </a:rPr>
              <a:t>«ГОРЯЧЕЕ СЕРДЦЕ»</a:t>
            </a:r>
            <a:endParaRPr lang="ru-RU" sz="2400" b="1" dirty="0">
              <a:solidFill>
                <a:schemeClr val="bg1"/>
              </a:solidFill>
              <a:latin typeface="Arial Black" panose="020B0A04020102020204" pitchFamily="34" charset="0"/>
              <a:cs typeface="Times New Roman" panose="02020603050405020304" pitchFamily="18" charset="0"/>
            </a:endParaRPr>
          </a:p>
        </p:txBody>
      </p:sp>
      <p:sp>
        <p:nvSpPr>
          <p:cNvPr id="3" name="AutoShape 2" descr="Picture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 name="Picture 4" descr="http://s13.stc.m.kpcdn.net/share/i/12/6727088/inx960x640.jpg"/>
          <p:cNvPicPr>
            <a:picLocks noChangeAspect="1" noChangeArrowheads="1"/>
          </p:cNvPicPr>
          <p:nvPr/>
        </p:nvPicPr>
        <p:blipFill>
          <a:blip r:embed="rId3" cstate="print">
            <a:extLst>
              <a:ext uri="{28A0092B-C50C-407E-A947-70E740481C1C}">
                <a14:useLocalDpi xmlns:a14="http://schemas.microsoft.com/office/drawing/2010/main" val="0"/>
              </a:ext>
            </a:extLst>
          </a:blip>
          <a:srcRect t="3880" r="7676" b="8549"/>
          <a:stretch>
            <a:fillRect/>
          </a:stretch>
        </p:blipFill>
        <p:spPr bwMode="auto">
          <a:xfrm>
            <a:off x="493423" y="1528739"/>
            <a:ext cx="8157152" cy="5158199"/>
          </a:xfrm>
          <a:prstGeom prst="rect">
            <a:avLst/>
          </a:prstGeom>
          <a:noFill/>
          <a:ln w="38100">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88302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icture background"/>
          <p:cNvPicPr>
            <a:picLocks noChangeAspect="1" noChangeArrowheads="1"/>
          </p:cNvPicPr>
          <p:nvPr/>
        </p:nvPicPr>
        <p:blipFill rotWithShape="1">
          <a:blip r:embed="rId2">
            <a:extLst>
              <a:ext uri="{28A0092B-C50C-407E-A947-70E740481C1C}">
                <a14:useLocalDpi xmlns:a14="http://schemas.microsoft.com/office/drawing/2010/main" val="0"/>
              </a:ext>
            </a:extLst>
          </a:blip>
          <a:srcRect l="3727" r="20200"/>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183947"/>
            <a:ext cx="9144000" cy="1200329"/>
          </a:xfrm>
          <a:prstGeom prst="rect">
            <a:avLst/>
          </a:prstGeom>
          <a:noFill/>
        </p:spPr>
        <p:txBody>
          <a:bodyPr wrap="square" rtlCol="0">
            <a:spAutoFit/>
          </a:bodyPr>
          <a:lstStyle/>
          <a:p>
            <a:pPr algn="ctr"/>
            <a:r>
              <a:rPr lang="ru-RU" sz="2400" b="1" dirty="0" smtClean="0">
                <a:solidFill>
                  <a:schemeClr val="bg1"/>
                </a:solidFill>
                <a:latin typeface="Arial Black" panose="020B0A04020102020204" pitchFamily="34" charset="0"/>
                <a:cs typeface="Times New Roman" panose="02020603050405020304" pitchFamily="18" charset="0"/>
              </a:rPr>
              <a:t>ВСЕРОССИЙСКАЯ ОБЩЕСТВЕННО-ГОСУДАРСТВЕННАЯ ИНИЦИАТИВА </a:t>
            </a:r>
          </a:p>
          <a:p>
            <a:pPr algn="ctr"/>
            <a:r>
              <a:rPr lang="ru-RU" sz="2400" b="1" dirty="0" smtClean="0">
                <a:solidFill>
                  <a:schemeClr val="bg1"/>
                </a:solidFill>
                <a:latin typeface="Arial Black" panose="020B0A04020102020204" pitchFamily="34" charset="0"/>
                <a:cs typeface="Times New Roman" panose="02020603050405020304" pitchFamily="18" charset="0"/>
              </a:rPr>
              <a:t>«ГОРЯЧЕЕ СЕРДЦЕ»</a:t>
            </a:r>
            <a:endParaRPr lang="ru-RU" sz="2400" b="1" dirty="0">
              <a:solidFill>
                <a:schemeClr val="bg1"/>
              </a:solidFill>
              <a:latin typeface="Arial Black" panose="020B0A04020102020204" pitchFamily="34" charset="0"/>
              <a:cs typeface="Times New Roman" panose="02020603050405020304" pitchFamily="18" charset="0"/>
            </a:endParaRPr>
          </a:p>
        </p:txBody>
      </p:sp>
      <p:sp>
        <p:nvSpPr>
          <p:cNvPr id="3" name="AutoShape 2" descr="Picture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1268" name="Picture 4" descr="https://cordis.fondsci.ru/assets/resources/media/2024/1_gs2024.jpg"/>
          <p:cNvPicPr>
            <a:picLocks noChangeAspect="1" noChangeArrowheads="1"/>
          </p:cNvPicPr>
          <p:nvPr/>
        </p:nvPicPr>
        <p:blipFill rotWithShape="1">
          <a:blip r:embed="rId3">
            <a:extLst>
              <a:ext uri="{28A0092B-C50C-407E-A947-70E740481C1C}">
                <a14:useLocalDpi xmlns:a14="http://schemas.microsoft.com/office/drawing/2010/main" val="0"/>
              </a:ext>
            </a:extLst>
          </a:blip>
          <a:srcRect b="8640"/>
          <a:stretch/>
        </p:blipFill>
        <p:spPr bwMode="auto">
          <a:xfrm>
            <a:off x="307975" y="1407885"/>
            <a:ext cx="8568170" cy="5221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01203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icture background"/>
          <p:cNvPicPr>
            <a:picLocks noChangeAspect="1" noChangeArrowheads="1"/>
          </p:cNvPicPr>
          <p:nvPr/>
        </p:nvPicPr>
        <p:blipFill rotWithShape="1">
          <a:blip r:embed="rId2">
            <a:extLst>
              <a:ext uri="{28A0092B-C50C-407E-A947-70E740481C1C}">
                <a14:useLocalDpi xmlns:a14="http://schemas.microsoft.com/office/drawing/2010/main" val="0"/>
              </a:ext>
            </a:extLst>
          </a:blip>
          <a:srcRect l="3727" r="20200"/>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183947"/>
            <a:ext cx="9144000" cy="830997"/>
          </a:xfrm>
          <a:prstGeom prst="rect">
            <a:avLst/>
          </a:prstGeom>
          <a:noFill/>
        </p:spPr>
        <p:txBody>
          <a:bodyPr wrap="square" rtlCol="0">
            <a:spAutoFit/>
          </a:bodyPr>
          <a:lstStyle/>
          <a:p>
            <a:pPr algn="ctr"/>
            <a:r>
              <a:rPr lang="ru-RU" sz="2400" b="1" dirty="0" smtClean="0">
                <a:solidFill>
                  <a:schemeClr val="bg1"/>
                </a:solidFill>
                <a:latin typeface="Arial Black" panose="020B0A04020102020204" pitchFamily="34" charset="0"/>
                <a:cs typeface="Times New Roman" panose="02020603050405020304" pitchFamily="18" charset="0"/>
              </a:rPr>
              <a:t>ДЕТИ, НАГРАЖДЕННЫЕ НАГРУДНЫМ ЗНАКОМ </a:t>
            </a:r>
          </a:p>
          <a:p>
            <a:pPr algn="ctr"/>
            <a:r>
              <a:rPr lang="ru-RU" sz="2400" b="1" dirty="0" smtClean="0">
                <a:solidFill>
                  <a:schemeClr val="bg1"/>
                </a:solidFill>
                <a:latin typeface="Arial Black" panose="020B0A04020102020204" pitchFamily="34" charset="0"/>
                <a:cs typeface="Times New Roman" panose="02020603050405020304" pitchFamily="18" charset="0"/>
              </a:rPr>
              <a:t>«ГОРЯЧЕЕ СЕРДЦЕ»</a:t>
            </a:r>
            <a:endParaRPr lang="ru-RU" sz="2400" b="1" dirty="0">
              <a:solidFill>
                <a:schemeClr val="bg1"/>
              </a:solidFill>
              <a:latin typeface="Arial Black" panose="020B0A04020102020204" pitchFamily="34" charset="0"/>
              <a:cs typeface="Times New Roman" panose="02020603050405020304" pitchFamily="18" charset="0"/>
            </a:endParaRPr>
          </a:p>
        </p:txBody>
      </p:sp>
      <p:sp>
        <p:nvSpPr>
          <p:cNvPr id="3" name="AutoShape 2" descr="Picture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8" name="Рисунок 7"/>
          <p:cNvPicPr>
            <a:picLocks noChangeAspect="1"/>
          </p:cNvPicPr>
          <p:nvPr/>
        </p:nvPicPr>
        <p:blipFill rotWithShape="1">
          <a:blip r:embed="rId3"/>
          <a:srcRect l="9238" t="5865" r="70734" b="49228"/>
          <a:stretch/>
        </p:blipFill>
        <p:spPr>
          <a:xfrm>
            <a:off x="460375" y="1528739"/>
            <a:ext cx="2761674" cy="3419763"/>
          </a:xfrm>
          <a:prstGeom prst="rect">
            <a:avLst/>
          </a:prstGeom>
        </p:spPr>
      </p:pic>
      <p:pic>
        <p:nvPicPr>
          <p:cNvPr id="10" name="Picture 8" descr="%D0%9D%D0%B0%D0%B3%D1%80%D1%83%D0%B4%D0%BD%D1%8B%D0%B8%CC%86%20%D0%B7%D0%BD%D0%B0%D0%BA%20%D0%B1%D0%B5%D0%B7%20%D1%84%D0%BE%D0%BD%D0%B0"/>
          <p:cNvPicPr>
            <a:picLocks noChangeAspect="1" noChangeArrowheads="1"/>
          </p:cNvPicPr>
          <p:nvPr/>
        </p:nvPicPr>
        <p:blipFill rotWithShape="1">
          <a:blip r:embed="rId4" cstate="print">
            <a:clrChange>
              <a:clrFrom>
                <a:srgbClr val="FFFFFF"/>
              </a:clrFrom>
              <a:clrTo>
                <a:srgbClr val="FFFFFF">
                  <a:alpha val="0"/>
                </a:srgbClr>
              </a:clrTo>
            </a:clrChange>
          </a:blip>
          <a:srcRect l="2770" r="3395" b="1540"/>
          <a:stretch/>
        </p:blipFill>
        <p:spPr bwMode="auto">
          <a:xfrm>
            <a:off x="377247" y="4410746"/>
            <a:ext cx="1016554" cy="1862718"/>
          </a:xfrm>
          <a:prstGeom prst="rect">
            <a:avLst/>
          </a:prstGeom>
          <a:ln w="38100" cap="sq">
            <a:noFill/>
            <a:prstDash val="solid"/>
            <a:miter lim="800000"/>
          </a:ln>
          <a:effectLst/>
        </p:spPr>
      </p:pic>
      <p:sp>
        <p:nvSpPr>
          <p:cNvPr id="11" name="TextBox 10"/>
          <p:cNvSpPr txBox="1"/>
          <p:nvPr/>
        </p:nvSpPr>
        <p:spPr>
          <a:xfrm>
            <a:off x="1393800" y="5088165"/>
            <a:ext cx="2023653" cy="1569660"/>
          </a:xfrm>
          <a:prstGeom prst="rect">
            <a:avLst/>
          </a:prstGeom>
          <a:noFill/>
        </p:spPr>
        <p:txBody>
          <a:bodyPr wrap="square" rtlCol="0">
            <a:spAutoFit/>
          </a:bodyPr>
          <a:lstStyle/>
          <a:p>
            <a:r>
              <a:rPr lang="ru-RU" sz="1600" b="1" dirty="0" smtClean="0">
                <a:latin typeface="Times New Roman" panose="02020603050405020304" pitchFamily="18" charset="0"/>
                <a:cs typeface="Times New Roman" panose="02020603050405020304" pitchFamily="18" charset="0"/>
              </a:rPr>
              <a:t>Васильев Дмитрий</a:t>
            </a:r>
          </a:p>
          <a:p>
            <a:r>
              <a:rPr lang="ru-RU" sz="1600" b="1" dirty="0" smtClean="0">
                <a:latin typeface="Times New Roman" panose="02020603050405020304" pitchFamily="18" charset="0"/>
                <a:cs typeface="Times New Roman" panose="02020603050405020304" pitchFamily="18" charset="0"/>
              </a:rPr>
              <a:t> </a:t>
            </a:r>
          </a:p>
          <a:p>
            <a:r>
              <a:rPr lang="ru-RU" sz="1600" b="1" dirty="0" smtClean="0">
                <a:latin typeface="Times New Roman" panose="02020603050405020304" pitchFamily="18" charset="0"/>
                <a:cs typeface="Times New Roman" panose="02020603050405020304" pitchFamily="18" charset="0"/>
              </a:rPr>
              <a:t>Родился в 2014 году</a:t>
            </a:r>
          </a:p>
          <a:p>
            <a:r>
              <a:rPr lang="ru-RU" sz="1600" b="1" dirty="0" smtClean="0">
                <a:latin typeface="Times New Roman" panose="02020603050405020304" pitchFamily="18" charset="0"/>
                <a:cs typeface="Times New Roman" panose="02020603050405020304" pitchFamily="18" charset="0"/>
              </a:rPr>
              <a:t>Поселок Крупской, Новосибирская область</a:t>
            </a:r>
            <a:endParaRPr lang="ru-RU" sz="1600" b="1"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3793113" y="1714703"/>
            <a:ext cx="4975225" cy="4031873"/>
          </a:xfrm>
          <a:prstGeom prst="rect">
            <a:avLst/>
          </a:prstGeom>
          <a:noFill/>
        </p:spPr>
        <p:txBody>
          <a:bodyPr wrap="square" rtlCol="0">
            <a:spAutoFit/>
          </a:bodyPr>
          <a:lstStyle/>
          <a:p>
            <a:pPr algn="just"/>
            <a:r>
              <a:rPr lang="ru-RU" sz="1600" dirty="0" smtClean="0">
                <a:latin typeface="Times New Roman" panose="02020603050405020304" pitchFamily="18" charset="0"/>
                <a:cs typeface="Times New Roman" panose="02020603050405020304" pitchFamily="18" charset="0"/>
              </a:rPr>
              <a:t>8-летний Дмитрий сумел спасти одноклассницу. 3 октября 2023 года второклассники Дима и Арина проходили мимо магазина, когда девочка вдруг поскользнулась и провалилась в выгребную яму. Арина начала тонуть в ядовитой жидкости. Дима лег на край ямы и протянул руки Арине. К счастью, она нащупала на дне ямы обломок доски и встала одной ногой на него. Дмитрий крепко, изо всех сил, ухватил Арину и осторожно вытащил на сухое место. Мальчик проводил испуганную, но живую Арину домой, а потом вернулся к яме и накрыл ее старым щитом, который нашел недалеко от магазина. Родители девочки от всей души поблагодарили одноклассника и его родителей за достойное воспитание сына.</a:t>
            </a:r>
          </a:p>
          <a:p>
            <a:pPr algn="just"/>
            <a:endParaRPr lang="ru-RU" sz="1600" dirty="0">
              <a:latin typeface="Times New Roman" panose="02020603050405020304" pitchFamily="18" charset="0"/>
              <a:cs typeface="Times New Roman" panose="02020603050405020304" pitchFamily="18" charset="0"/>
            </a:endParaRPr>
          </a:p>
          <a:p>
            <a:pPr algn="r"/>
            <a:endParaRPr lang="ru-RU" sz="16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124230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icture background"/>
          <p:cNvPicPr>
            <a:picLocks noChangeAspect="1" noChangeArrowheads="1"/>
          </p:cNvPicPr>
          <p:nvPr/>
        </p:nvPicPr>
        <p:blipFill rotWithShape="1">
          <a:blip r:embed="rId2">
            <a:extLst>
              <a:ext uri="{28A0092B-C50C-407E-A947-70E740481C1C}">
                <a14:useLocalDpi xmlns:a14="http://schemas.microsoft.com/office/drawing/2010/main" val="0"/>
              </a:ext>
            </a:extLst>
          </a:blip>
          <a:srcRect l="3727" r="20200"/>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Picture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1393800" y="5088165"/>
            <a:ext cx="2023653" cy="1569660"/>
          </a:xfrm>
          <a:prstGeom prst="rect">
            <a:avLst/>
          </a:prstGeom>
          <a:noFill/>
        </p:spPr>
        <p:txBody>
          <a:bodyPr wrap="square" rtlCol="0">
            <a:spAutoFit/>
          </a:bodyPr>
          <a:lstStyle/>
          <a:p>
            <a:r>
              <a:rPr lang="ru-RU" sz="1600" b="1" dirty="0" err="1" smtClean="0">
                <a:latin typeface="Times New Roman" panose="02020603050405020304" pitchFamily="18" charset="0"/>
                <a:cs typeface="Times New Roman" panose="02020603050405020304" pitchFamily="18" charset="0"/>
              </a:rPr>
              <a:t>Албакова</a:t>
            </a:r>
            <a:r>
              <a:rPr lang="ru-RU" sz="1600" b="1" dirty="0" smtClean="0">
                <a:latin typeface="Times New Roman" panose="02020603050405020304" pitchFamily="18" charset="0"/>
                <a:cs typeface="Times New Roman" panose="02020603050405020304" pitchFamily="18" charset="0"/>
              </a:rPr>
              <a:t> </a:t>
            </a:r>
            <a:r>
              <a:rPr lang="ru-RU" sz="1600" b="1" dirty="0" err="1" smtClean="0">
                <a:latin typeface="Times New Roman" panose="02020603050405020304" pitchFamily="18" charset="0"/>
                <a:cs typeface="Times New Roman" panose="02020603050405020304" pitchFamily="18" charset="0"/>
              </a:rPr>
              <a:t>Хадиджа</a:t>
            </a:r>
            <a:endParaRPr lang="ru-RU" sz="1600" b="1" dirty="0" smtClean="0">
              <a:latin typeface="Times New Roman" panose="02020603050405020304" pitchFamily="18" charset="0"/>
              <a:cs typeface="Times New Roman" panose="02020603050405020304" pitchFamily="18" charset="0"/>
            </a:endParaRPr>
          </a:p>
          <a:p>
            <a:r>
              <a:rPr lang="ru-RU" sz="1600" b="1" dirty="0" smtClean="0">
                <a:latin typeface="Times New Roman" panose="02020603050405020304" pitchFamily="18" charset="0"/>
                <a:cs typeface="Times New Roman" panose="02020603050405020304" pitchFamily="18" charset="0"/>
              </a:rPr>
              <a:t> </a:t>
            </a:r>
          </a:p>
          <a:p>
            <a:r>
              <a:rPr lang="ru-RU" sz="1600" b="1" dirty="0" smtClean="0">
                <a:latin typeface="Times New Roman" panose="02020603050405020304" pitchFamily="18" charset="0"/>
                <a:cs typeface="Times New Roman" panose="02020603050405020304" pitchFamily="18" charset="0"/>
              </a:rPr>
              <a:t>Родился в 2017 году</a:t>
            </a:r>
          </a:p>
          <a:p>
            <a:r>
              <a:rPr lang="ru-RU" sz="1600" b="1" dirty="0" smtClean="0">
                <a:latin typeface="Times New Roman" panose="02020603050405020304" pitchFamily="18" charset="0"/>
                <a:cs typeface="Times New Roman" panose="02020603050405020304" pitchFamily="18" charset="0"/>
              </a:rPr>
              <a:t>Село </a:t>
            </a:r>
            <a:r>
              <a:rPr lang="ru-RU" sz="1600" b="1" dirty="0" err="1" smtClean="0">
                <a:latin typeface="Times New Roman" panose="02020603050405020304" pitchFamily="18" charset="0"/>
                <a:cs typeface="Times New Roman" panose="02020603050405020304" pitchFamily="18" charset="0"/>
              </a:rPr>
              <a:t>Галашки</a:t>
            </a:r>
            <a:r>
              <a:rPr lang="ru-RU" sz="1600" b="1" dirty="0" smtClean="0">
                <a:latin typeface="Times New Roman" panose="02020603050405020304" pitchFamily="18" charset="0"/>
                <a:cs typeface="Times New Roman" panose="02020603050405020304" pitchFamily="18" charset="0"/>
              </a:rPr>
              <a:t>, Республика Ингушетия</a:t>
            </a:r>
            <a:endParaRPr lang="ru-RU" sz="1600" b="1"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3793113" y="1714703"/>
            <a:ext cx="4975225" cy="3539430"/>
          </a:xfrm>
          <a:prstGeom prst="rect">
            <a:avLst/>
          </a:prstGeom>
          <a:noFill/>
        </p:spPr>
        <p:txBody>
          <a:bodyPr wrap="square" rtlCol="0">
            <a:spAutoFit/>
          </a:bodyPr>
          <a:lstStyle/>
          <a:p>
            <a:pPr algn="just"/>
            <a:r>
              <a:rPr lang="ru-RU" sz="1600" dirty="0" smtClean="0">
                <a:latin typeface="Times New Roman" panose="02020603050405020304" pitchFamily="18" charset="0"/>
                <a:cs typeface="Times New Roman" panose="02020603050405020304" pitchFamily="18" charset="0"/>
              </a:rPr>
              <a:t>Трое детей играли во дворе. Двухлетний </a:t>
            </a:r>
            <a:r>
              <a:rPr lang="ru-RU" sz="1600" dirty="0" err="1" smtClean="0">
                <a:latin typeface="Times New Roman" panose="02020603050405020304" pitchFamily="18" charset="0"/>
                <a:cs typeface="Times New Roman" panose="02020603050405020304" pitchFamily="18" charset="0"/>
              </a:rPr>
              <a:t>Муххамед</a:t>
            </a:r>
            <a:r>
              <a:rPr lang="ru-RU" sz="1600" dirty="0" smtClean="0">
                <a:latin typeface="Times New Roman" panose="02020603050405020304" pitchFamily="18" charset="0"/>
                <a:cs typeface="Times New Roman" panose="02020603050405020304" pitchFamily="18" charset="0"/>
              </a:rPr>
              <a:t> присел перед врытой в землю трубой. Он наблюдал за божьей коровкой. Малыш низко нагнулся и по пояс провалился вниз головой в трубу. </a:t>
            </a:r>
            <a:r>
              <a:rPr lang="ru-RU" sz="1600" dirty="0" err="1" smtClean="0">
                <a:latin typeface="Times New Roman" panose="02020603050405020304" pitchFamily="18" charset="0"/>
                <a:cs typeface="Times New Roman" panose="02020603050405020304" pitchFamily="18" charset="0"/>
              </a:rPr>
              <a:t>Хадиджа</a:t>
            </a:r>
            <a:r>
              <a:rPr lang="ru-RU" sz="1600" dirty="0" smtClean="0">
                <a:latin typeface="Times New Roman" panose="02020603050405020304" pitchFamily="18" charset="0"/>
                <a:cs typeface="Times New Roman" panose="02020603050405020304" pitchFamily="18" charset="0"/>
              </a:rPr>
              <a:t> бросилась спасать мальчика, а ведь ей самой было всего 4 года! Она тянула за край курточки, потом за ноги</a:t>
            </a:r>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 но в руках остались только ботиночки мальчика. Нет, самой не справиться – побежала за помощью. Взрослые успели вовремя: мальчик почти целиком провалился в трубу. К счастью, любознательный малыш не пострадал – жив-здоров благодаря своей спасительнице </a:t>
            </a:r>
            <a:r>
              <a:rPr lang="ru-RU" sz="1600" dirty="0" err="1" smtClean="0">
                <a:latin typeface="Times New Roman" panose="02020603050405020304" pitchFamily="18" charset="0"/>
                <a:cs typeface="Times New Roman" panose="02020603050405020304" pitchFamily="18" charset="0"/>
              </a:rPr>
              <a:t>Хадидже</a:t>
            </a:r>
            <a:r>
              <a:rPr lang="ru-RU" sz="1600" dirty="0" smtClean="0">
                <a:latin typeface="Times New Roman" panose="02020603050405020304" pitchFamily="18" charset="0"/>
                <a:cs typeface="Times New Roman" panose="02020603050405020304" pitchFamily="18" charset="0"/>
              </a:rPr>
              <a:t>.</a:t>
            </a:r>
          </a:p>
          <a:p>
            <a:pPr algn="just"/>
            <a:endParaRPr lang="ru-RU" sz="1600" dirty="0">
              <a:latin typeface="Times New Roman" panose="02020603050405020304" pitchFamily="18" charset="0"/>
              <a:cs typeface="Times New Roman" panose="02020603050405020304" pitchFamily="18" charset="0"/>
            </a:endParaRPr>
          </a:p>
          <a:p>
            <a:pPr algn="r"/>
            <a:endParaRPr lang="ru-RU" sz="1600" dirty="0" smtClean="0">
              <a:latin typeface="Times New Roman" panose="02020603050405020304" pitchFamily="18" charset="0"/>
              <a:cs typeface="Times New Roman" panose="02020603050405020304" pitchFamily="18" charset="0"/>
            </a:endParaRPr>
          </a:p>
        </p:txBody>
      </p:sp>
      <p:pic>
        <p:nvPicPr>
          <p:cNvPr id="9" name="Рисунок 8"/>
          <p:cNvPicPr>
            <a:picLocks noChangeAspect="1"/>
          </p:cNvPicPr>
          <p:nvPr/>
        </p:nvPicPr>
        <p:blipFill rotWithShape="1">
          <a:blip r:embed="rId3"/>
          <a:srcRect l="8138" t="11102" r="70940" b="45662"/>
          <a:stretch/>
        </p:blipFill>
        <p:spPr>
          <a:xfrm>
            <a:off x="460375" y="1526220"/>
            <a:ext cx="2788380" cy="3420000"/>
          </a:xfrm>
          <a:prstGeom prst="rect">
            <a:avLst/>
          </a:prstGeom>
        </p:spPr>
      </p:pic>
      <p:pic>
        <p:nvPicPr>
          <p:cNvPr id="10" name="Picture 8" descr="%D0%9D%D0%B0%D0%B3%D1%80%D1%83%D0%B4%D0%BD%D1%8B%D0%B8%CC%86%20%D0%B7%D0%BD%D0%B0%D0%BA%20%D0%B1%D0%B5%D0%B7%20%D1%84%D0%BE%D0%BD%D0%B0"/>
          <p:cNvPicPr>
            <a:picLocks noChangeAspect="1" noChangeArrowheads="1"/>
          </p:cNvPicPr>
          <p:nvPr/>
        </p:nvPicPr>
        <p:blipFill rotWithShape="1">
          <a:blip r:embed="rId4" cstate="print">
            <a:clrChange>
              <a:clrFrom>
                <a:srgbClr val="FFFFFF"/>
              </a:clrFrom>
              <a:clrTo>
                <a:srgbClr val="FFFFFF">
                  <a:alpha val="0"/>
                </a:srgbClr>
              </a:clrTo>
            </a:clrChange>
          </a:blip>
          <a:srcRect l="2770" r="3395" b="1540"/>
          <a:stretch/>
        </p:blipFill>
        <p:spPr bwMode="auto">
          <a:xfrm>
            <a:off x="341165" y="4461494"/>
            <a:ext cx="1016554" cy="1862718"/>
          </a:xfrm>
          <a:prstGeom prst="rect">
            <a:avLst/>
          </a:prstGeom>
          <a:ln w="38100" cap="sq">
            <a:noFill/>
            <a:prstDash val="solid"/>
            <a:miter lim="800000"/>
          </a:ln>
          <a:effectLst/>
        </p:spPr>
      </p:pic>
      <p:sp>
        <p:nvSpPr>
          <p:cNvPr id="14" name="TextBox 13"/>
          <p:cNvSpPr txBox="1"/>
          <p:nvPr/>
        </p:nvSpPr>
        <p:spPr>
          <a:xfrm>
            <a:off x="0" y="183947"/>
            <a:ext cx="9144000" cy="830997"/>
          </a:xfrm>
          <a:prstGeom prst="rect">
            <a:avLst/>
          </a:prstGeom>
          <a:noFill/>
        </p:spPr>
        <p:txBody>
          <a:bodyPr wrap="square" rtlCol="0">
            <a:spAutoFit/>
          </a:bodyPr>
          <a:lstStyle/>
          <a:p>
            <a:pPr algn="ctr"/>
            <a:r>
              <a:rPr lang="ru-RU" sz="2400" b="1" dirty="0" smtClean="0">
                <a:solidFill>
                  <a:schemeClr val="bg1"/>
                </a:solidFill>
                <a:latin typeface="Arial Black" panose="020B0A04020102020204" pitchFamily="34" charset="0"/>
                <a:cs typeface="Times New Roman" panose="02020603050405020304" pitchFamily="18" charset="0"/>
              </a:rPr>
              <a:t>ДЕТИ, НАГРАЖДЕННЫЕ НАГРУДНЫМ ЗНАКОМ </a:t>
            </a:r>
          </a:p>
          <a:p>
            <a:pPr algn="ctr"/>
            <a:r>
              <a:rPr lang="ru-RU" sz="2400" b="1" dirty="0" smtClean="0">
                <a:solidFill>
                  <a:schemeClr val="bg1"/>
                </a:solidFill>
                <a:latin typeface="Arial Black" panose="020B0A04020102020204" pitchFamily="34" charset="0"/>
                <a:cs typeface="Times New Roman" panose="02020603050405020304" pitchFamily="18" charset="0"/>
              </a:rPr>
              <a:t>«ГОРЯЧЕЕ СЕРДЦЕ»</a:t>
            </a:r>
            <a:endParaRPr lang="ru-RU" sz="2400" b="1" dirty="0">
              <a:solidFill>
                <a:schemeClr val="bg1"/>
              </a:solidFill>
              <a:latin typeface="Arial Black" panose="020B0A04020102020204" pitchFamily="34" charset="0"/>
              <a:cs typeface="Times New Roman" panose="02020603050405020304" pitchFamily="18" charset="0"/>
            </a:endParaRPr>
          </a:p>
        </p:txBody>
      </p:sp>
    </p:spTree>
    <p:extLst>
      <p:ext uri="{BB962C8B-B14F-4D97-AF65-F5344CB8AC3E}">
        <p14:creationId xmlns:p14="http://schemas.microsoft.com/office/powerpoint/2010/main" val="33825169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icture background"/>
          <p:cNvPicPr>
            <a:picLocks noChangeAspect="1" noChangeArrowheads="1"/>
          </p:cNvPicPr>
          <p:nvPr/>
        </p:nvPicPr>
        <p:blipFill rotWithShape="1">
          <a:blip r:embed="rId2">
            <a:extLst>
              <a:ext uri="{28A0092B-C50C-407E-A947-70E740481C1C}">
                <a14:useLocalDpi xmlns:a14="http://schemas.microsoft.com/office/drawing/2010/main" val="0"/>
              </a:ext>
            </a:extLst>
          </a:blip>
          <a:srcRect l="3727" r="20200"/>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Picture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1393800" y="5088165"/>
            <a:ext cx="2023653" cy="1569660"/>
          </a:xfrm>
          <a:prstGeom prst="rect">
            <a:avLst/>
          </a:prstGeom>
          <a:noFill/>
        </p:spPr>
        <p:txBody>
          <a:bodyPr wrap="square" rtlCol="0">
            <a:spAutoFit/>
          </a:bodyPr>
          <a:lstStyle/>
          <a:p>
            <a:r>
              <a:rPr lang="ru-RU" sz="1600" b="1" dirty="0" smtClean="0">
                <a:latin typeface="Times New Roman" panose="02020603050405020304" pitchFamily="18" charset="0"/>
                <a:cs typeface="Times New Roman" panose="02020603050405020304" pitchFamily="18" charset="0"/>
              </a:rPr>
              <a:t>Гуськов Виктор</a:t>
            </a:r>
          </a:p>
          <a:p>
            <a:r>
              <a:rPr lang="ru-RU" sz="1600" b="1" dirty="0" smtClean="0">
                <a:latin typeface="Times New Roman" panose="02020603050405020304" pitchFamily="18" charset="0"/>
                <a:cs typeface="Times New Roman" panose="02020603050405020304" pitchFamily="18" charset="0"/>
              </a:rPr>
              <a:t> </a:t>
            </a:r>
          </a:p>
          <a:p>
            <a:r>
              <a:rPr lang="ru-RU" sz="1600" b="1" dirty="0" smtClean="0">
                <a:latin typeface="Times New Roman" panose="02020603050405020304" pitchFamily="18" charset="0"/>
                <a:cs typeface="Times New Roman" panose="02020603050405020304" pitchFamily="18" charset="0"/>
              </a:rPr>
              <a:t>Родился в 2013 году</a:t>
            </a:r>
          </a:p>
          <a:p>
            <a:r>
              <a:rPr lang="ru-RU" sz="1600" b="1" dirty="0" smtClean="0">
                <a:latin typeface="Times New Roman" panose="02020603050405020304" pitchFamily="18" charset="0"/>
                <a:cs typeface="Times New Roman" panose="02020603050405020304" pitchFamily="18" charset="0"/>
              </a:rPr>
              <a:t>Село </a:t>
            </a:r>
            <a:r>
              <a:rPr lang="ru-RU" sz="1600" b="1" dirty="0" err="1" smtClean="0">
                <a:latin typeface="Times New Roman" panose="02020603050405020304" pitchFamily="18" charset="0"/>
                <a:cs typeface="Times New Roman" panose="02020603050405020304" pitchFamily="18" charset="0"/>
              </a:rPr>
              <a:t>Никольскок</a:t>
            </a:r>
            <a:r>
              <a:rPr lang="ru-RU" sz="1600" b="1" dirty="0" smtClean="0">
                <a:latin typeface="Times New Roman" panose="02020603050405020304" pitchFamily="18" charset="0"/>
                <a:cs typeface="Times New Roman" panose="02020603050405020304" pitchFamily="18" charset="0"/>
              </a:rPr>
              <a:t>, Тамбовская область</a:t>
            </a:r>
            <a:endParaRPr lang="ru-RU" sz="1600" b="1"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3793113" y="1714703"/>
            <a:ext cx="4975225" cy="4031873"/>
          </a:xfrm>
          <a:prstGeom prst="rect">
            <a:avLst/>
          </a:prstGeom>
          <a:noFill/>
        </p:spPr>
        <p:txBody>
          <a:bodyPr wrap="square" rtlCol="0">
            <a:spAutoFit/>
          </a:bodyPr>
          <a:lstStyle/>
          <a:p>
            <a:pPr algn="just"/>
            <a:r>
              <a:rPr lang="ru-RU" sz="1600" dirty="0" smtClean="0">
                <a:latin typeface="Times New Roman" panose="02020603050405020304" pitchFamily="18" charset="0"/>
                <a:cs typeface="Times New Roman" panose="02020603050405020304" pitchFamily="18" charset="0"/>
              </a:rPr>
              <a:t>Ночью в селе загорелся частный дом. Соседи вызвали пожарных. Когда прибыли спасатели, горела веранда дома, выход из него был заблокирован. Пожарные отключили электроснабжение и начали тушить огонь. Неожиданно они услышали звон стекла – в окне мелькнули испуганные лица детей: 11-летней Дианы, 8-летнего Вити и 2-летней Вари </a:t>
            </a:r>
            <a:r>
              <a:rPr lang="ru-RU" sz="1600" dirty="0" err="1" smtClean="0">
                <a:latin typeface="Times New Roman" panose="02020603050405020304" pitchFamily="18" charset="0"/>
                <a:cs typeface="Times New Roman" panose="02020603050405020304" pitchFamily="18" charset="0"/>
              </a:rPr>
              <a:t>Гуськовых</a:t>
            </a:r>
            <a:r>
              <a:rPr lang="ru-RU" sz="1600" dirty="0" smtClean="0">
                <a:latin typeface="Times New Roman" panose="02020603050405020304" pitchFamily="18" charset="0"/>
                <a:cs typeface="Times New Roman" panose="02020603050405020304" pitchFamily="18" charset="0"/>
              </a:rPr>
              <a:t>. Витя локтем разбил оконное стекло на кухне. От порезов по руке текла кровь, но он не обращал на это никакого внимания. Сначала мальчик помог вылезти из окна Диане. Затем закутал в простыню младшую сестричку и передал ее пожарным. И только потом выбрался сам. Спасатели были удивлены, насколько правильно действовал второклассник в такой сложной ситуации.</a:t>
            </a:r>
          </a:p>
          <a:p>
            <a:pPr algn="just"/>
            <a:endParaRPr lang="ru-RU" sz="1600" dirty="0">
              <a:latin typeface="Times New Roman" panose="02020603050405020304" pitchFamily="18" charset="0"/>
              <a:cs typeface="Times New Roman" panose="02020603050405020304" pitchFamily="18" charset="0"/>
            </a:endParaRPr>
          </a:p>
          <a:p>
            <a:pPr algn="r"/>
            <a:endParaRPr lang="ru-RU" sz="1600" dirty="0" smtClean="0">
              <a:latin typeface="Times New Roman" panose="02020603050405020304" pitchFamily="18" charset="0"/>
              <a:cs typeface="Times New Roman" panose="02020603050405020304" pitchFamily="18" charset="0"/>
            </a:endParaRPr>
          </a:p>
        </p:txBody>
      </p:sp>
      <p:pic>
        <p:nvPicPr>
          <p:cNvPr id="13" name="Рисунок 12"/>
          <p:cNvPicPr>
            <a:picLocks noChangeAspect="1"/>
          </p:cNvPicPr>
          <p:nvPr/>
        </p:nvPicPr>
        <p:blipFill rotWithShape="1">
          <a:blip r:embed="rId3"/>
          <a:srcRect l="8531" t="11043" r="70831" b="46386"/>
          <a:stretch/>
        </p:blipFill>
        <p:spPr>
          <a:xfrm>
            <a:off x="405464" y="1526220"/>
            <a:ext cx="2847616" cy="3420000"/>
          </a:xfrm>
          <a:prstGeom prst="rect">
            <a:avLst/>
          </a:prstGeom>
        </p:spPr>
      </p:pic>
      <p:pic>
        <p:nvPicPr>
          <p:cNvPr id="10" name="Picture 8" descr="%D0%9D%D0%B0%D0%B3%D1%80%D1%83%D0%B4%D0%BD%D1%8B%D0%B8%CC%86%20%D0%B7%D0%BD%D0%B0%D0%BA%20%D0%B1%D0%B5%D0%B7%20%D1%84%D0%BE%D0%BD%D0%B0"/>
          <p:cNvPicPr>
            <a:picLocks noChangeAspect="1" noChangeArrowheads="1"/>
          </p:cNvPicPr>
          <p:nvPr/>
        </p:nvPicPr>
        <p:blipFill rotWithShape="1">
          <a:blip r:embed="rId4" cstate="print">
            <a:clrChange>
              <a:clrFrom>
                <a:srgbClr val="FFFFFF"/>
              </a:clrFrom>
              <a:clrTo>
                <a:srgbClr val="FFFFFF">
                  <a:alpha val="0"/>
                </a:srgbClr>
              </a:clrTo>
            </a:clrChange>
          </a:blip>
          <a:srcRect l="2770" r="3395" b="1540"/>
          <a:stretch/>
        </p:blipFill>
        <p:spPr bwMode="auto">
          <a:xfrm>
            <a:off x="341165" y="4461494"/>
            <a:ext cx="1016554" cy="1862718"/>
          </a:xfrm>
          <a:prstGeom prst="rect">
            <a:avLst/>
          </a:prstGeom>
          <a:ln w="38100" cap="sq">
            <a:noFill/>
            <a:prstDash val="solid"/>
            <a:miter lim="800000"/>
          </a:ln>
          <a:effectLst/>
        </p:spPr>
      </p:pic>
      <p:sp>
        <p:nvSpPr>
          <p:cNvPr id="16" name="TextBox 15"/>
          <p:cNvSpPr txBox="1"/>
          <p:nvPr/>
        </p:nvSpPr>
        <p:spPr>
          <a:xfrm>
            <a:off x="0" y="183947"/>
            <a:ext cx="9144000" cy="830997"/>
          </a:xfrm>
          <a:prstGeom prst="rect">
            <a:avLst/>
          </a:prstGeom>
          <a:noFill/>
        </p:spPr>
        <p:txBody>
          <a:bodyPr wrap="square" rtlCol="0">
            <a:spAutoFit/>
          </a:bodyPr>
          <a:lstStyle/>
          <a:p>
            <a:pPr algn="ctr"/>
            <a:r>
              <a:rPr lang="ru-RU" sz="2400" b="1" dirty="0" smtClean="0">
                <a:solidFill>
                  <a:schemeClr val="bg1"/>
                </a:solidFill>
                <a:latin typeface="Arial Black" panose="020B0A04020102020204" pitchFamily="34" charset="0"/>
                <a:cs typeface="Times New Roman" panose="02020603050405020304" pitchFamily="18" charset="0"/>
              </a:rPr>
              <a:t>ДЕТИ, НАГРАЖДЕННЫЕ НАГРУДНЫМ ЗНАКОМ </a:t>
            </a:r>
          </a:p>
          <a:p>
            <a:pPr algn="ctr"/>
            <a:r>
              <a:rPr lang="ru-RU" sz="2400" b="1" dirty="0" smtClean="0">
                <a:solidFill>
                  <a:schemeClr val="bg1"/>
                </a:solidFill>
                <a:latin typeface="Arial Black" panose="020B0A04020102020204" pitchFamily="34" charset="0"/>
                <a:cs typeface="Times New Roman" panose="02020603050405020304" pitchFamily="18" charset="0"/>
              </a:rPr>
              <a:t>«ГОРЯЧЕЕ СЕРДЦЕ»</a:t>
            </a:r>
            <a:endParaRPr lang="ru-RU" sz="2400" b="1" dirty="0">
              <a:solidFill>
                <a:schemeClr val="bg1"/>
              </a:solidFill>
              <a:latin typeface="Arial Black" panose="020B0A04020102020204" pitchFamily="34" charset="0"/>
              <a:cs typeface="Times New Roman" panose="02020603050405020304" pitchFamily="18" charset="0"/>
            </a:endParaRPr>
          </a:p>
        </p:txBody>
      </p:sp>
    </p:spTree>
    <p:extLst>
      <p:ext uri="{BB962C8B-B14F-4D97-AF65-F5344CB8AC3E}">
        <p14:creationId xmlns:p14="http://schemas.microsoft.com/office/powerpoint/2010/main" val="4652280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icture background"/>
          <p:cNvPicPr>
            <a:picLocks noChangeAspect="1" noChangeArrowheads="1"/>
          </p:cNvPicPr>
          <p:nvPr/>
        </p:nvPicPr>
        <p:blipFill rotWithShape="1">
          <a:blip r:embed="rId2">
            <a:extLst>
              <a:ext uri="{28A0092B-C50C-407E-A947-70E740481C1C}">
                <a14:useLocalDpi xmlns:a14="http://schemas.microsoft.com/office/drawing/2010/main" val="0"/>
              </a:ext>
            </a:extLst>
          </a:blip>
          <a:srcRect l="3727" r="20200"/>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Picture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1393800" y="5088165"/>
            <a:ext cx="2023653" cy="1569660"/>
          </a:xfrm>
          <a:prstGeom prst="rect">
            <a:avLst/>
          </a:prstGeom>
          <a:noFill/>
        </p:spPr>
        <p:txBody>
          <a:bodyPr wrap="square" rtlCol="0">
            <a:spAutoFit/>
          </a:bodyPr>
          <a:lstStyle/>
          <a:p>
            <a:r>
              <a:rPr lang="ru-RU" sz="1600" b="1" dirty="0" smtClean="0">
                <a:latin typeface="Times New Roman" panose="02020603050405020304" pitchFamily="18" charset="0"/>
                <a:cs typeface="Times New Roman" panose="02020603050405020304" pitchFamily="18" charset="0"/>
              </a:rPr>
              <a:t>Мороз Дмитрий</a:t>
            </a:r>
          </a:p>
          <a:p>
            <a:r>
              <a:rPr lang="ru-RU" sz="1600" b="1" dirty="0" smtClean="0">
                <a:latin typeface="Times New Roman" panose="02020603050405020304" pitchFamily="18" charset="0"/>
                <a:cs typeface="Times New Roman" panose="02020603050405020304" pitchFamily="18" charset="0"/>
              </a:rPr>
              <a:t> </a:t>
            </a:r>
          </a:p>
          <a:p>
            <a:r>
              <a:rPr lang="ru-RU" sz="1600" b="1" dirty="0" smtClean="0">
                <a:latin typeface="Times New Roman" panose="02020603050405020304" pitchFamily="18" charset="0"/>
                <a:cs typeface="Times New Roman" panose="02020603050405020304" pitchFamily="18" charset="0"/>
              </a:rPr>
              <a:t>Родился в 2013 году</a:t>
            </a:r>
          </a:p>
          <a:p>
            <a:r>
              <a:rPr lang="ru-RU" sz="1600" b="1" dirty="0" smtClean="0">
                <a:latin typeface="Times New Roman" panose="02020603050405020304" pitchFamily="18" charset="0"/>
                <a:cs typeface="Times New Roman" panose="02020603050405020304" pitchFamily="18" charset="0"/>
              </a:rPr>
              <a:t>Деревня Нижняя </a:t>
            </a:r>
            <a:r>
              <a:rPr lang="ru-RU" sz="1600" b="1" dirty="0" err="1" smtClean="0">
                <a:latin typeface="Times New Roman" panose="02020603050405020304" pitchFamily="18" charset="0"/>
                <a:cs typeface="Times New Roman" panose="02020603050405020304" pitchFamily="18" charset="0"/>
              </a:rPr>
              <a:t>Лужна</a:t>
            </a:r>
            <a:r>
              <a:rPr lang="ru-RU" sz="1600" b="1" dirty="0" smtClean="0">
                <a:latin typeface="Times New Roman" panose="02020603050405020304" pitchFamily="18" charset="0"/>
                <a:cs typeface="Times New Roman" panose="02020603050405020304" pitchFamily="18" charset="0"/>
              </a:rPr>
              <a:t>, Орловская область</a:t>
            </a:r>
            <a:endParaRPr lang="ru-RU" sz="1600" b="1"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3793113" y="1459543"/>
            <a:ext cx="4975225" cy="4524315"/>
          </a:xfrm>
          <a:prstGeom prst="rect">
            <a:avLst/>
          </a:prstGeom>
          <a:noFill/>
        </p:spPr>
        <p:txBody>
          <a:bodyPr wrap="square" rtlCol="0">
            <a:spAutoFit/>
          </a:bodyPr>
          <a:lstStyle/>
          <a:p>
            <a:pPr algn="just"/>
            <a:r>
              <a:rPr lang="ru-RU" sz="1600" dirty="0" smtClean="0">
                <a:latin typeface="Times New Roman" panose="02020603050405020304" pitchFamily="18" charset="0"/>
                <a:cs typeface="Times New Roman" panose="02020603050405020304" pitchFamily="18" charset="0"/>
              </a:rPr>
              <a:t>Десятилетний школьник спас жизнь другу Вадиму, вытащив его из воды. Ребята гуляли у реки. Неожиданно Вадим поскользнулся и по крутому склону скатился прямо на тонкий лед. Лед треснул – и мальчик провалился в холодную воду. Дима, не раздумывая, бросился на помощь другу. Под водой Вадим потерял сознание, но Дмитрию удалось вытащить его на берег. При этом ботинки Димы завязли в иле и остались на дне реки. Подросток пытался тащить пострадавшего друга дальше по склону, но силы заканчивались, а поблизости никого не было. Не теряя ни минуты, босиком, школьник поспешил за помощью к своим родителям. На машине папа Димы привез пострадавшего ребенка домой, и до приезда врачей вся большая многодетная семья Мороз оказывала ему первую помощь. Бригада скорой помощи доставила мальчика в реанимацию детской больницы. </a:t>
            </a:r>
          </a:p>
        </p:txBody>
      </p:sp>
      <p:sp>
        <p:nvSpPr>
          <p:cNvPr id="9" name="TextBox 8"/>
          <p:cNvSpPr txBox="1"/>
          <p:nvPr/>
        </p:nvSpPr>
        <p:spPr>
          <a:xfrm>
            <a:off x="0" y="183947"/>
            <a:ext cx="9144000" cy="830997"/>
          </a:xfrm>
          <a:prstGeom prst="rect">
            <a:avLst/>
          </a:prstGeom>
          <a:noFill/>
        </p:spPr>
        <p:txBody>
          <a:bodyPr wrap="square" rtlCol="0">
            <a:spAutoFit/>
          </a:bodyPr>
          <a:lstStyle/>
          <a:p>
            <a:pPr algn="ctr"/>
            <a:r>
              <a:rPr lang="ru-RU" sz="2400" b="1" dirty="0" smtClean="0">
                <a:solidFill>
                  <a:schemeClr val="bg1"/>
                </a:solidFill>
                <a:latin typeface="Arial Black" panose="020B0A04020102020204" pitchFamily="34" charset="0"/>
                <a:cs typeface="Times New Roman" panose="02020603050405020304" pitchFamily="18" charset="0"/>
              </a:rPr>
              <a:t>ДЕТИ, НАГРАЖДЕННЫЕ НАГРУДНЫМ ЗНАКОМ </a:t>
            </a:r>
          </a:p>
          <a:p>
            <a:pPr algn="ctr"/>
            <a:r>
              <a:rPr lang="ru-RU" sz="2400" b="1" dirty="0" smtClean="0">
                <a:solidFill>
                  <a:schemeClr val="bg1"/>
                </a:solidFill>
                <a:latin typeface="Arial Black" panose="020B0A04020102020204" pitchFamily="34" charset="0"/>
                <a:cs typeface="Times New Roman" panose="02020603050405020304" pitchFamily="18" charset="0"/>
              </a:rPr>
              <a:t>«ГОРЯЧЕЕ СЕРДЦЕ»</a:t>
            </a:r>
            <a:endParaRPr lang="ru-RU" sz="2400" b="1" dirty="0">
              <a:solidFill>
                <a:schemeClr val="bg1"/>
              </a:solidFill>
              <a:latin typeface="Arial Black" panose="020B0A04020102020204" pitchFamily="34" charset="0"/>
              <a:cs typeface="Times New Roman" panose="02020603050405020304" pitchFamily="18" charset="0"/>
            </a:endParaRPr>
          </a:p>
        </p:txBody>
      </p:sp>
      <p:pic>
        <p:nvPicPr>
          <p:cNvPr id="14" name="Рисунок 13"/>
          <p:cNvPicPr>
            <a:picLocks noChangeAspect="1"/>
          </p:cNvPicPr>
          <p:nvPr/>
        </p:nvPicPr>
        <p:blipFill rotWithShape="1">
          <a:blip r:embed="rId3"/>
          <a:srcRect l="9243" t="5817" r="70874" b="53274"/>
          <a:stretch/>
        </p:blipFill>
        <p:spPr>
          <a:xfrm>
            <a:off x="441903" y="1484720"/>
            <a:ext cx="2810041" cy="3403270"/>
          </a:xfrm>
          <a:prstGeom prst="rect">
            <a:avLst/>
          </a:prstGeom>
        </p:spPr>
      </p:pic>
      <p:pic>
        <p:nvPicPr>
          <p:cNvPr id="10" name="Picture 8" descr="%D0%9D%D0%B0%D0%B3%D1%80%D1%83%D0%B4%D0%BD%D1%8B%D0%B8%CC%86%20%D0%B7%D0%BD%D0%B0%D0%BA%20%D0%B1%D0%B5%D0%B7%20%D1%84%D0%BE%D0%BD%D0%B0"/>
          <p:cNvPicPr>
            <a:picLocks noChangeAspect="1" noChangeArrowheads="1"/>
          </p:cNvPicPr>
          <p:nvPr/>
        </p:nvPicPr>
        <p:blipFill rotWithShape="1">
          <a:blip r:embed="rId4" cstate="print">
            <a:clrChange>
              <a:clrFrom>
                <a:srgbClr val="FFFFFF"/>
              </a:clrFrom>
              <a:clrTo>
                <a:srgbClr val="FFFFFF">
                  <a:alpha val="0"/>
                </a:srgbClr>
              </a:clrTo>
            </a:clrChange>
          </a:blip>
          <a:srcRect l="2770" r="3395" b="1540"/>
          <a:stretch/>
        </p:blipFill>
        <p:spPr bwMode="auto">
          <a:xfrm>
            <a:off x="368873" y="4443022"/>
            <a:ext cx="1016554" cy="1862718"/>
          </a:xfrm>
          <a:prstGeom prst="rect">
            <a:avLst/>
          </a:prstGeom>
          <a:ln w="38100" cap="sq">
            <a:noFill/>
            <a:prstDash val="solid"/>
            <a:miter lim="800000"/>
          </a:ln>
          <a:effectLst/>
        </p:spPr>
      </p:pic>
    </p:spTree>
    <p:extLst>
      <p:ext uri="{BB962C8B-B14F-4D97-AF65-F5344CB8AC3E}">
        <p14:creationId xmlns:p14="http://schemas.microsoft.com/office/powerpoint/2010/main" val="41436209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icture background"/>
          <p:cNvPicPr>
            <a:picLocks noChangeAspect="1" noChangeArrowheads="1"/>
          </p:cNvPicPr>
          <p:nvPr/>
        </p:nvPicPr>
        <p:blipFill rotWithShape="1">
          <a:blip r:embed="rId2">
            <a:extLst>
              <a:ext uri="{28A0092B-C50C-407E-A947-70E740481C1C}">
                <a14:useLocalDpi xmlns:a14="http://schemas.microsoft.com/office/drawing/2010/main" val="0"/>
              </a:ext>
            </a:extLst>
          </a:blip>
          <a:srcRect l="3727" r="20200"/>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Picture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TextBox 10"/>
          <p:cNvSpPr txBox="1"/>
          <p:nvPr/>
        </p:nvSpPr>
        <p:spPr>
          <a:xfrm>
            <a:off x="1393800" y="5088165"/>
            <a:ext cx="2023653" cy="1569660"/>
          </a:xfrm>
          <a:prstGeom prst="rect">
            <a:avLst/>
          </a:prstGeom>
          <a:noFill/>
        </p:spPr>
        <p:txBody>
          <a:bodyPr wrap="square" rtlCol="0">
            <a:spAutoFit/>
          </a:bodyPr>
          <a:lstStyle/>
          <a:p>
            <a:r>
              <a:rPr lang="ru-RU" sz="1600" b="1" dirty="0" smtClean="0">
                <a:latin typeface="Times New Roman" panose="02020603050405020304" pitchFamily="18" charset="0"/>
                <a:cs typeface="Times New Roman" panose="02020603050405020304" pitchFamily="18" charset="0"/>
              </a:rPr>
              <a:t>Максимов Артем</a:t>
            </a:r>
          </a:p>
          <a:p>
            <a:r>
              <a:rPr lang="ru-RU" sz="1600" b="1" dirty="0" smtClean="0">
                <a:latin typeface="Times New Roman" panose="02020603050405020304" pitchFamily="18" charset="0"/>
                <a:cs typeface="Times New Roman" panose="02020603050405020304" pitchFamily="18" charset="0"/>
              </a:rPr>
              <a:t> </a:t>
            </a:r>
          </a:p>
          <a:p>
            <a:r>
              <a:rPr lang="ru-RU" sz="1600" b="1" dirty="0" smtClean="0">
                <a:latin typeface="Times New Roman" panose="02020603050405020304" pitchFamily="18" charset="0"/>
                <a:cs typeface="Times New Roman" panose="02020603050405020304" pitchFamily="18" charset="0"/>
              </a:rPr>
              <a:t>Родился в 2010 году</a:t>
            </a:r>
          </a:p>
          <a:p>
            <a:r>
              <a:rPr lang="ru-RU" sz="1600" b="1" dirty="0" smtClean="0">
                <a:latin typeface="Times New Roman" panose="02020603050405020304" pitchFamily="18" charset="0"/>
                <a:cs typeface="Times New Roman" panose="02020603050405020304" pitchFamily="18" charset="0"/>
              </a:rPr>
              <a:t>СНТ «Березка», Новосибирская область</a:t>
            </a:r>
            <a:endParaRPr lang="ru-RU" sz="1600" b="1"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3793113" y="1459543"/>
            <a:ext cx="4975225" cy="3293209"/>
          </a:xfrm>
          <a:prstGeom prst="rect">
            <a:avLst/>
          </a:prstGeom>
          <a:noFill/>
        </p:spPr>
        <p:txBody>
          <a:bodyPr wrap="square" rtlCol="0">
            <a:spAutoFit/>
          </a:bodyPr>
          <a:lstStyle/>
          <a:p>
            <a:pPr algn="just"/>
            <a:r>
              <a:rPr lang="ru-RU" sz="1600" dirty="0" smtClean="0">
                <a:latin typeface="Times New Roman" panose="02020603050405020304" pitchFamily="18" charset="0"/>
                <a:cs typeface="Times New Roman" panose="02020603050405020304" pitchFamily="18" charset="0"/>
              </a:rPr>
              <a:t>Тринадцатилетний Артем спас жизнь пожилому человеку. Мальчик возвращался из поселка домой. Переходя по мосту через реку, он услышал крики. Это две девочки, загоравшие на берегу, испуганно звали на помощь. Подбежав ближе, Артем увидел в реке человека. Оказалось, что пожилой мужчина, который ловил рыбу недалеко от берега, оступился и упал в воду. Течение затянуло рыбака, и он с головой ушел под воду. Не растерявшись, Артем бросился на помощь человеку, который уже начал тонуть. Собрав все силы, мальчик сумел вытащить утопающего на берег. Благодаря мужеству и решительности подростка мужчина остался жив.</a:t>
            </a:r>
          </a:p>
        </p:txBody>
      </p:sp>
      <p:sp>
        <p:nvSpPr>
          <p:cNvPr id="9" name="TextBox 8"/>
          <p:cNvSpPr txBox="1"/>
          <p:nvPr/>
        </p:nvSpPr>
        <p:spPr>
          <a:xfrm>
            <a:off x="0" y="183947"/>
            <a:ext cx="9144000" cy="830997"/>
          </a:xfrm>
          <a:prstGeom prst="rect">
            <a:avLst/>
          </a:prstGeom>
          <a:noFill/>
        </p:spPr>
        <p:txBody>
          <a:bodyPr wrap="square" rtlCol="0">
            <a:spAutoFit/>
          </a:bodyPr>
          <a:lstStyle/>
          <a:p>
            <a:pPr algn="ctr"/>
            <a:r>
              <a:rPr lang="ru-RU" sz="2400" b="1" dirty="0" smtClean="0">
                <a:solidFill>
                  <a:schemeClr val="bg1"/>
                </a:solidFill>
                <a:latin typeface="Arial Black" panose="020B0A04020102020204" pitchFamily="34" charset="0"/>
                <a:cs typeface="Times New Roman" panose="02020603050405020304" pitchFamily="18" charset="0"/>
              </a:rPr>
              <a:t>ДЕТИ, НАГРАЖДЕННЫЕ НАГРУДНЫМ ЗНАКОМ </a:t>
            </a:r>
          </a:p>
          <a:p>
            <a:pPr algn="ctr"/>
            <a:r>
              <a:rPr lang="ru-RU" sz="2400" b="1" dirty="0" smtClean="0">
                <a:solidFill>
                  <a:schemeClr val="bg1"/>
                </a:solidFill>
                <a:latin typeface="Arial Black" panose="020B0A04020102020204" pitchFamily="34" charset="0"/>
                <a:cs typeface="Times New Roman" panose="02020603050405020304" pitchFamily="18" charset="0"/>
              </a:rPr>
              <a:t>«ГОРЯЧЕЕ СЕРДЦЕ»</a:t>
            </a:r>
            <a:endParaRPr lang="ru-RU" sz="2400" b="1" dirty="0">
              <a:solidFill>
                <a:schemeClr val="bg1"/>
              </a:solidFill>
              <a:latin typeface="Arial Black" panose="020B0A04020102020204" pitchFamily="34" charset="0"/>
              <a:cs typeface="Times New Roman" panose="02020603050405020304" pitchFamily="18" charset="0"/>
            </a:endParaRPr>
          </a:p>
        </p:txBody>
      </p:sp>
      <p:pic>
        <p:nvPicPr>
          <p:cNvPr id="13" name="Рисунок 12"/>
          <p:cNvPicPr>
            <a:picLocks noChangeAspect="1"/>
          </p:cNvPicPr>
          <p:nvPr/>
        </p:nvPicPr>
        <p:blipFill rotWithShape="1">
          <a:blip r:embed="rId3"/>
          <a:srcRect l="9428" t="5587" r="70665" b="52156"/>
          <a:stretch/>
        </p:blipFill>
        <p:spPr>
          <a:xfrm>
            <a:off x="442809" y="1465502"/>
            <a:ext cx="2796663" cy="3422488"/>
          </a:xfrm>
          <a:prstGeom prst="rect">
            <a:avLst/>
          </a:prstGeom>
        </p:spPr>
      </p:pic>
      <p:pic>
        <p:nvPicPr>
          <p:cNvPr id="10" name="Picture 8" descr="%D0%9D%D0%B0%D0%B3%D1%80%D1%83%D0%B4%D0%BD%D1%8B%D0%B8%CC%86%20%D0%B7%D0%BD%D0%B0%D0%BA%20%D0%B1%D0%B5%D0%B7%20%D1%84%D0%BE%D0%BD%D0%B0"/>
          <p:cNvPicPr>
            <a:picLocks noChangeAspect="1" noChangeArrowheads="1"/>
          </p:cNvPicPr>
          <p:nvPr/>
        </p:nvPicPr>
        <p:blipFill rotWithShape="1">
          <a:blip r:embed="rId4" cstate="print">
            <a:clrChange>
              <a:clrFrom>
                <a:srgbClr val="FFFFFF"/>
              </a:clrFrom>
              <a:clrTo>
                <a:srgbClr val="FFFFFF">
                  <a:alpha val="0"/>
                </a:srgbClr>
              </a:clrTo>
            </a:clrChange>
          </a:blip>
          <a:srcRect l="2770" r="3395" b="1540"/>
          <a:stretch/>
        </p:blipFill>
        <p:spPr bwMode="auto">
          <a:xfrm>
            <a:off x="378109" y="4396842"/>
            <a:ext cx="1016554" cy="1862718"/>
          </a:xfrm>
          <a:prstGeom prst="rect">
            <a:avLst/>
          </a:prstGeom>
          <a:ln w="38100" cap="sq">
            <a:noFill/>
            <a:prstDash val="solid"/>
            <a:miter lim="800000"/>
          </a:ln>
          <a:effectLst/>
        </p:spPr>
      </p:pic>
    </p:spTree>
    <p:extLst>
      <p:ext uri="{BB962C8B-B14F-4D97-AF65-F5344CB8AC3E}">
        <p14:creationId xmlns:p14="http://schemas.microsoft.com/office/powerpoint/2010/main" val="26498150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icture background"/>
          <p:cNvPicPr>
            <a:picLocks noChangeAspect="1" noChangeArrowheads="1"/>
          </p:cNvPicPr>
          <p:nvPr/>
        </p:nvPicPr>
        <p:blipFill rotWithShape="1">
          <a:blip r:embed="rId2">
            <a:extLst>
              <a:ext uri="{28A0092B-C50C-407E-A947-70E740481C1C}">
                <a14:useLocalDpi xmlns:a14="http://schemas.microsoft.com/office/drawing/2010/main" val="0"/>
              </a:ext>
            </a:extLst>
          </a:blip>
          <a:srcRect l="3727" r="20200"/>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Picture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9" name="TextBox 8"/>
          <p:cNvSpPr txBox="1"/>
          <p:nvPr/>
        </p:nvSpPr>
        <p:spPr>
          <a:xfrm>
            <a:off x="0" y="183947"/>
            <a:ext cx="9144000" cy="461665"/>
          </a:xfrm>
          <a:prstGeom prst="rect">
            <a:avLst/>
          </a:prstGeom>
          <a:noFill/>
        </p:spPr>
        <p:txBody>
          <a:bodyPr wrap="square" rtlCol="0">
            <a:spAutoFit/>
          </a:bodyPr>
          <a:lstStyle/>
          <a:p>
            <a:pPr algn="ctr"/>
            <a:r>
              <a:rPr lang="ru-RU" sz="2400" b="1" dirty="0" smtClean="0">
                <a:solidFill>
                  <a:schemeClr val="bg1"/>
                </a:solidFill>
                <a:latin typeface="Arial Black" panose="020B0A04020102020204" pitchFamily="34" charset="0"/>
                <a:cs typeface="Times New Roman" panose="02020603050405020304" pitchFamily="18" charset="0"/>
              </a:rPr>
              <a:t>НАПУТСТВЕННЫЕ СЛОВА ОТ ДЕТЕЙ-ГЕРОЕВ</a:t>
            </a:r>
          </a:p>
        </p:txBody>
      </p:sp>
      <p:pic>
        <p:nvPicPr>
          <p:cNvPr id="4" name="Рисунок 3">
            <a:hlinkClick r:id="rId3"/>
          </p:cNvPr>
          <p:cNvPicPr>
            <a:picLocks noChangeAspect="1"/>
          </p:cNvPicPr>
          <p:nvPr/>
        </p:nvPicPr>
        <p:blipFill>
          <a:blip r:embed="rId4"/>
          <a:stretch>
            <a:fillRect/>
          </a:stretch>
        </p:blipFill>
        <p:spPr>
          <a:xfrm>
            <a:off x="183871" y="1073427"/>
            <a:ext cx="8776255" cy="4932429"/>
          </a:xfrm>
          <a:prstGeom prst="rect">
            <a:avLst/>
          </a:prstGeom>
        </p:spPr>
      </p:pic>
      <p:pic>
        <p:nvPicPr>
          <p:cNvPr id="18434" name="Picture 2" descr="http://qrcoder.ru/code/?https%3A%2F%2Fdrive.google.com%2Ffile%2Fd%2F1wm9ci5qcl_uXaqDhdj8dWo_gqb-VAmEw%2Fview%3Fusp%3Ddrive_link&amp;4&amp;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66163" y="5351115"/>
            <a:ext cx="1309480" cy="130948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6002" y="6204879"/>
            <a:ext cx="7606886" cy="338554"/>
          </a:xfrm>
          <a:prstGeom prst="rect">
            <a:avLst/>
          </a:prstGeom>
          <a:noFill/>
        </p:spPr>
        <p:txBody>
          <a:bodyPr wrap="square" rtlCol="0">
            <a:spAutoFit/>
          </a:bodyPr>
          <a:lstStyle/>
          <a:p>
            <a:r>
              <a:rPr lang="ru-RU" sz="1600" dirty="0" smtClean="0">
                <a:latin typeface="Times New Roman" panose="02020603050405020304" pitchFamily="18" charset="0"/>
                <a:cs typeface="Times New Roman" panose="02020603050405020304" pitchFamily="18" charset="0"/>
              </a:rPr>
              <a:t>(Если гиперссылка при нажатии на изображение не открывается, то смотри </a:t>
            </a:r>
            <a:r>
              <a:rPr lang="en-US" sz="1600" dirty="0" smtClean="0">
                <a:latin typeface="Times New Roman" panose="02020603050405020304" pitchFamily="18" charset="0"/>
                <a:cs typeface="Times New Roman" panose="02020603050405020304" pitchFamily="18" charset="0"/>
              </a:rPr>
              <a:t>QR </a:t>
            </a:r>
            <a:r>
              <a:rPr lang="ru-RU" sz="1600" dirty="0" smtClean="0">
                <a:latin typeface="Times New Roman" panose="02020603050405020304" pitchFamily="18" charset="0"/>
                <a:cs typeface="Times New Roman" panose="02020603050405020304" pitchFamily="18" charset="0"/>
              </a:rPr>
              <a:t>код) </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137275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icture background"/>
          <p:cNvPicPr>
            <a:picLocks noChangeAspect="1" noChangeArrowheads="1"/>
          </p:cNvPicPr>
          <p:nvPr/>
        </p:nvPicPr>
        <p:blipFill rotWithShape="1">
          <a:blip r:embed="rId2">
            <a:extLst>
              <a:ext uri="{28A0092B-C50C-407E-A947-70E740481C1C}">
                <a14:useLocalDpi xmlns:a14="http://schemas.microsoft.com/office/drawing/2010/main" val="0"/>
              </a:ext>
            </a:extLst>
          </a:blip>
          <a:srcRect l="3727" r="20200"/>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183947"/>
            <a:ext cx="9144000" cy="461665"/>
          </a:xfrm>
          <a:prstGeom prst="rect">
            <a:avLst/>
          </a:prstGeom>
          <a:noFill/>
        </p:spPr>
        <p:txBody>
          <a:bodyPr wrap="square" rtlCol="0">
            <a:spAutoFit/>
          </a:bodyPr>
          <a:lstStyle/>
          <a:p>
            <a:pPr algn="ctr"/>
            <a:r>
              <a:rPr lang="ru-RU" sz="2400" b="1" dirty="0" smtClean="0">
                <a:solidFill>
                  <a:schemeClr val="bg1"/>
                </a:solidFill>
                <a:latin typeface="Arial Black" panose="020B0A04020102020204" pitchFamily="34" charset="0"/>
                <a:cs typeface="Times New Roman" panose="02020603050405020304" pitchFamily="18" charset="0"/>
              </a:rPr>
              <a:t>БОГАТЫРСКОЕ СРАЖЕНИЕ</a:t>
            </a:r>
            <a:endParaRPr lang="ru-RU" sz="2400" b="1" dirty="0">
              <a:solidFill>
                <a:schemeClr val="bg1"/>
              </a:solidFill>
              <a:latin typeface="Arial Black" panose="020B0A04020102020204" pitchFamily="34" charset="0"/>
              <a:cs typeface="Times New Roman" panose="02020603050405020304" pitchFamily="18" charset="0"/>
            </a:endParaRPr>
          </a:p>
        </p:txBody>
      </p:sp>
      <p:pic>
        <p:nvPicPr>
          <p:cNvPr id="5122" name="Picture 2" descr="Picture background"/>
          <p:cNvPicPr>
            <a:picLocks noChangeAspect="1" noChangeArrowheads="1"/>
          </p:cNvPicPr>
          <p:nvPr/>
        </p:nvPicPr>
        <p:blipFill rotWithShape="1">
          <a:blip r:embed="rId3">
            <a:extLst>
              <a:ext uri="{28A0092B-C50C-407E-A947-70E740481C1C}">
                <a14:useLocalDpi xmlns:a14="http://schemas.microsoft.com/office/drawing/2010/main" val="0"/>
              </a:ext>
            </a:extLst>
          </a:blip>
          <a:srcRect r="4727"/>
          <a:stretch/>
        </p:blipFill>
        <p:spPr bwMode="auto">
          <a:xfrm>
            <a:off x="333096" y="829559"/>
            <a:ext cx="8533814" cy="5750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62825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icture background"/>
          <p:cNvPicPr>
            <a:picLocks noChangeAspect="1" noChangeArrowheads="1"/>
          </p:cNvPicPr>
          <p:nvPr/>
        </p:nvPicPr>
        <p:blipFill rotWithShape="1">
          <a:blip r:embed="rId2">
            <a:extLst>
              <a:ext uri="{28A0092B-C50C-407E-A947-70E740481C1C}">
                <a14:useLocalDpi xmlns:a14="http://schemas.microsoft.com/office/drawing/2010/main" val="0"/>
              </a:ext>
            </a:extLst>
          </a:blip>
          <a:srcRect l="3727" r="20200"/>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183947"/>
            <a:ext cx="9144000" cy="461665"/>
          </a:xfrm>
          <a:prstGeom prst="rect">
            <a:avLst/>
          </a:prstGeom>
          <a:noFill/>
        </p:spPr>
        <p:txBody>
          <a:bodyPr wrap="square" rtlCol="0">
            <a:spAutoFit/>
          </a:bodyPr>
          <a:lstStyle/>
          <a:p>
            <a:pPr algn="ctr"/>
            <a:r>
              <a:rPr lang="ru-RU" sz="2400" b="1" dirty="0" smtClean="0">
                <a:solidFill>
                  <a:schemeClr val="bg1"/>
                </a:solidFill>
                <a:latin typeface="Arial Black" panose="020B0A04020102020204" pitchFamily="34" charset="0"/>
                <a:cs typeface="Times New Roman" panose="02020603050405020304" pitchFamily="18" charset="0"/>
              </a:rPr>
              <a:t>СРАЖЕНИЕ ГРАЖДАНСКАЯ ВОЙНА</a:t>
            </a:r>
            <a:endParaRPr lang="ru-RU" sz="2400" b="1" dirty="0">
              <a:solidFill>
                <a:schemeClr val="bg1"/>
              </a:solidFill>
              <a:latin typeface="Arial Black" panose="020B0A04020102020204" pitchFamily="34" charset="0"/>
              <a:cs typeface="Times New Roman" panose="02020603050405020304" pitchFamily="18" charset="0"/>
            </a:endParaRPr>
          </a:p>
        </p:txBody>
      </p:sp>
      <p:pic>
        <p:nvPicPr>
          <p:cNvPr id="4098" name="Picture 2" descr="Picture background"/>
          <p:cNvPicPr>
            <a:picLocks noChangeAspect="1" noChangeArrowheads="1"/>
          </p:cNvPicPr>
          <p:nvPr/>
        </p:nvPicPr>
        <p:blipFill rotWithShape="1">
          <a:blip r:embed="rId3">
            <a:extLst>
              <a:ext uri="{28A0092B-C50C-407E-A947-70E740481C1C}">
                <a14:useLocalDpi xmlns:a14="http://schemas.microsoft.com/office/drawing/2010/main" val="0"/>
              </a:ext>
            </a:extLst>
          </a:blip>
          <a:srcRect r="11214"/>
          <a:stretch/>
        </p:blipFill>
        <p:spPr bwMode="auto">
          <a:xfrm>
            <a:off x="203199" y="829559"/>
            <a:ext cx="8691419" cy="5746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87286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icture background"/>
          <p:cNvPicPr>
            <a:picLocks noChangeAspect="1" noChangeArrowheads="1"/>
          </p:cNvPicPr>
          <p:nvPr/>
        </p:nvPicPr>
        <p:blipFill rotWithShape="1">
          <a:blip r:embed="rId2">
            <a:extLst>
              <a:ext uri="{28A0092B-C50C-407E-A947-70E740481C1C}">
                <a14:useLocalDpi xmlns:a14="http://schemas.microsoft.com/office/drawing/2010/main" val="0"/>
              </a:ext>
            </a:extLst>
          </a:blip>
          <a:srcRect l="3727" r="20200"/>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Picture backgrou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511" y="829558"/>
            <a:ext cx="8600976" cy="559009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183947"/>
            <a:ext cx="9144000" cy="461665"/>
          </a:xfrm>
          <a:prstGeom prst="rect">
            <a:avLst/>
          </a:prstGeom>
          <a:noFill/>
        </p:spPr>
        <p:txBody>
          <a:bodyPr wrap="square" rtlCol="0">
            <a:spAutoFit/>
          </a:bodyPr>
          <a:lstStyle/>
          <a:p>
            <a:pPr algn="ctr"/>
            <a:r>
              <a:rPr lang="ru-RU" sz="2400" b="1" dirty="0" smtClean="0">
                <a:solidFill>
                  <a:schemeClr val="bg1"/>
                </a:solidFill>
                <a:latin typeface="Arial Black" panose="020B0A04020102020204" pitchFamily="34" charset="0"/>
                <a:cs typeface="Times New Roman" panose="02020603050405020304" pitchFamily="18" charset="0"/>
              </a:rPr>
              <a:t>СРАЖЕНИЕ ВЕЛИКАЯ ОТЕЧЕСТВЕННАЯ ВОЙНА</a:t>
            </a:r>
            <a:endParaRPr lang="ru-RU" sz="2400" b="1" dirty="0">
              <a:solidFill>
                <a:schemeClr val="bg1"/>
              </a:solidFill>
              <a:latin typeface="Arial Black" panose="020B0A04020102020204" pitchFamily="34" charset="0"/>
              <a:cs typeface="Times New Roman" panose="02020603050405020304" pitchFamily="18" charset="0"/>
            </a:endParaRPr>
          </a:p>
        </p:txBody>
      </p:sp>
    </p:spTree>
    <p:extLst>
      <p:ext uri="{BB962C8B-B14F-4D97-AF65-F5344CB8AC3E}">
        <p14:creationId xmlns:p14="http://schemas.microsoft.com/office/powerpoint/2010/main" val="12209271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icture background"/>
          <p:cNvPicPr>
            <a:picLocks noChangeAspect="1" noChangeArrowheads="1"/>
          </p:cNvPicPr>
          <p:nvPr/>
        </p:nvPicPr>
        <p:blipFill rotWithShape="1">
          <a:blip r:embed="rId2">
            <a:extLst>
              <a:ext uri="{28A0092B-C50C-407E-A947-70E740481C1C}">
                <a14:useLocalDpi xmlns:a14="http://schemas.microsoft.com/office/drawing/2010/main" val="0"/>
              </a:ext>
            </a:extLst>
          </a:blip>
          <a:srcRect l="3727" r="20200"/>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183947"/>
            <a:ext cx="9144000" cy="461665"/>
          </a:xfrm>
          <a:prstGeom prst="rect">
            <a:avLst/>
          </a:prstGeom>
          <a:noFill/>
        </p:spPr>
        <p:txBody>
          <a:bodyPr wrap="square" rtlCol="0">
            <a:spAutoFit/>
          </a:bodyPr>
          <a:lstStyle/>
          <a:p>
            <a:pPr algn="ctr"/>
            <a:r>
              <a:rPr lang="ru-RU" sz="2400" b="1" dirty="0" smtClean="0">
                <a:solidFill>
                  <a:schemeClr val="bg1"/>
                </a:solidFill>
                <a:latin typeface="Arial Black" panose="020B0A04020102020204" pitchFamily="34" charset="0"/>
                <a:cs typeface="Times New Roman" panose="02020603050405020304" pitchFamily="18" charset="0"/>
              </a:rPr>
              <a:t>СРАЖЕНИЕ СПЕЦИАЛЬНАЯ ВОЕННАЯ ОПЕРАЦИЯ</a:t>
            </a:r>
            <a:endParaRPr lang="ru-RU" sz="2400" b="1" dirty="0">
              <a:solidFill>
                <a:schemeClr val="bg1"/>
              </a:solidFill>
              <a:latin typeface="Arial Black" panose="020B0A04020102020204" pitchFamily="34" charset="0"/>
              <a:cs typeface="Times New Roman" panose="02020603050405020304" pitchFamily="18" charset="0"/>
            </a:endParaRPr>
          </a:p>
        </p:txBody>
      </p:sp>
      <p:sp>
        <p:nvSpPr>
          <p:cNvPr id="3" name="AutoShape 2" descr="Picture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150" name="Picture 6" descr="Picture background"/>
          <p:cNvPicPr>
            <a:picLocks noChangeAspect="1" noChangeArrowheads="1"/>
          </p:cNvPicPr>
          <p:nvPr/>
        </p:nvPicPr>
        <p:blipFill rotWithShape="1">
          <a:blip r:embed="rId3">
            <a:extLst>
              <a:ext uri="{28A0092B-C50C-407E-A947-70E740481C1C}">
                <a14:useLocalDpi xmlns:a14="http://schemas.microsoft.com/office/drawing/2010/main" val="0"/>
              </a:ext>
            </a:extLst>
          </a:blip>
          <a:srcRect l="9484" r="6567"/>
          <a:stretch/>
        </p:blipFill>
        <p:spPr bwMode="auto">
          <a:xfrm>
            <a:off x="341745" y="790075"/>
            <a:ext cx="8515928"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30867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icture background"/>
          <p:cNvPicPr>
            <a:picLocks noChangeAspect="1" noChangeArrowheads="1"/>
          </p:cNvPicPr>
          <p:nvPr/>
        </p:nvPicPr>
        <p:blipFill rotWithShape="1">
          <a:blip r:embed="rId2">
            <a:extLst>
              <a:ext uri="{28A0092B-C50C-407E-A947-70E740481C1C}">
                <a14:useLocalDpi xmlns:a14="http://schemas.microsoft.com/office/drawing/2010/main" val="0"/>
              </a:ext>
            </a:extLst>
          </a:blip>
          <a:srcRect l="3727" r="20200"/>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183947"/>
            <a:ext cx="9144000" cy="461665"/>
          </a:xfrm>
          <a:prstGeom prst="rect">
            <a:avLst/>
          </a:prstGeom>
          <a:noFill/>
        </p:spPr>
        <p:txBody>
          <a:bodyPr wrap="square" rtlCol="0">
            <a:spAutoFit/>
          </a:bodyPr>
          <a:lstStyle/>
          <a:p>
            <a:pPr algn="ctr"/>
            <a:r>
              <a:rPr lang="ru-RU" sz="2400" b="1" dirty="0" smtClean="0">
                <a:solidFill>
                  <a:schemeClr val="bg1"/>
                </a:solidFill>
                <a:latin typeface="Arial Black" panose="020B0A04020102020204" pitchFamily="34" charset="0"/>
                <a:cs typeface="Times New Roman" panose="02020603050405020304" pitchFamily="18" charset="0"/>
              </a:rPr>
              <a:t>СЕМЬЯ - РОДИНА - ОТЕЧЕСТВО</a:t>
            </a:r>
            <a:endParaRPr lang="ru-RU" sz="2400" b="1" dirty="0">
              <a:solidFill>
                <a:schemeClr val="bg1"/>
              </a:solidFill>
              <a:latin typeface="Arial Black" panose="020B0A04020102020204" pitchFamily="34" charset="0"/>
              <a:cs typeface="Times New Roman" panose="02020603050405020304" pitchFamily="18" charset="0"/>
            </a:endParaRPr>
          </a:p>
        </p:txBody>
      </p:sp>
      <p:sp>
        <p:nvSpPr>
          <p:cNvPr id="3" name="AutoShape 2" descr="Picture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8" name="Picture 6" descr="Picture background"/>
          <p:cNvPicPr>
            <a:picLocks noChangeAspect="1" noChangeArrowheads="1"/>
          </p:cNvPicPr>
          <p:nvPr/>
        </p:nvPicPr>
        <p:blipFill rotWithShape="1">
          <a:blip r:embed="rId3">
            <a:extLst>
              <a:ext uri="{28A0092B-C50C-407E-A947-70E740481C1C}">
                <a14:useLocalDpi xmlns:a14="http://schemas.microsoft.com/office/drawing/2010/main" val="0"/>
              </a:ext>
            </a:extLst>
          </a:blip>
          <a:srcRect l="10002" t="20320" r="37440" b="6947"/>
          <a:stretch/>
        </p:blipFill>
        <p:spPr bwMode="auto">
          <a:xfrm>
            <a:off x="307974" y="3971638"/>
            <a:ext cx="2860429" cy="268778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Picture background"/>
          <p:cNvPicPr>
            <a:picLocks noChangeAspect="1" noChangeArrowheads="1"/>
          </p:cNvPicPr>
          <p:nvPr/>
        </p:nvPicPr>
        <p:blipFill rotWithShape="1">
          <a:blip r:embed="rId4">
            <a:extLst>
              <a:ext uri="{28A0092B-C50C-407E-A947-70E740481C1C}">
                <a14:useLocalDpi xmlns:a14="http://schemas.microsoft.com/office/drawing/2010/main" val="0"/>
              </a:ext>
            </a:extLst>
          </a:blip>
          <a:srcRect t="18118" b="19469"/>
          <a:stretch/>
        </p:blipFill>
        <p:spPr bwMode="auto">
          <a:xfrm>
            <a:off x="3297688" y="3971638"/>
            <a:ext cx="5717025" cy="270106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Picture background"/>
          <p:cNvPicPr>
            <a:picLocks noChangeAspect="1" noChangeArrowheads="1"/>
          </p:cNvPicPr>
          <p:nvPr/>
        </p:nvPicPr>
        <p:blipFill rotWithShape="1">
          <a:blip r:embed="rId5">
            <a:extLst>
              <a:ext uri="{28A0092B-C50C-407E-A947-70E740481C1C}">
                <a14:useLocalDpi xmlns:a14="http://schemas.microsoft.com/office/drawing/2010/main" val="0"/>
              </a:ext>
            </a:extLst>
          </a:blip>
          <a:srcRect l="33399" t="12996" r="-212" b="-128"/>
          <a:stretch/>
        </p:blipFill>
        <p:spPr bwMode="auto">
          <a:xfrm>
            <a:off x="5209022" y="669221"/>
            <a:ext cx="3676076" cy="319603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Picture backgroun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7974" y="669221"/>
            <a:ext cx="4795978" cy="31960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91967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icture background"/>
          <p:cNvPicPr>
            <a:picLocks noChangeAspect="1" noChangeArrowheads="1"/>
          </p:cNvPicPr>
          <p:nvPr/>
        </p:nvPicPr>
        <p:blipFill rotWithShape="1">
          <a:blip r:embed="rId2">
            <a:extLst>
              <a:ext uri="{28A0092B-C50C-407E-A947-70E740481C1C}">
                <a14:useLocalDpi xmlns:a14="http://schemas.microsoft.com/office/drawing/2010/main" val="0"/>
              </a:ext>
            </a:extLst>
          </a:blip>
          <a:srcRect l="3727" r="20200"/>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183947"/>
            <a:ext cx="9144000" cy="830997"/>
          </a:xfrm>
          <a:prstGeom prst="rect">
            <a:avLst/>
          </a:prstGeom>
          <a:noFill/>
        </p:spPr>
        <p:txBody>
          <a:bodyPr wrap="square" rtlCol="0">
            <a:spAutoFit/>
          </a:bodyPr>
          <a:lstStyle/>
          <a:p>
            <a:pPr algn="ctr"/>
            <a:r>
              <a:rPr lang="ru-RU" sz="2400" b="1" dirty="0" smtClean="0">
                <a:solidFill>
                  <a:schemeClr val="bg1"/>
                </a:solidFill>
                <a:latin typeface="Arial Black" panose="020B0A04020102020204" pitchFamily="34" charset="0"/>
                <a:cs typeface="Times New Roman" panose="02020603050405020304" pitchFamily="18" charset="0"/>
              </a:rPr>
              <a:t>КАКИМИ КАЧЕСТВАМИ ДОЛЖЕН ОБЛАДАТЬ ЗАЩИТНИК ОТЕЧЕСТВА?</a:t>
            </a:r>
            <a:endParaRPr lang="ru-RU" sz="2400" b="1" dirty="0">
              <a:solidFill>
                <a:schemeClr val="bg1"/>
              </a:solidFill>
              <a:latin typeface="Arial Black" panose="020B0A04020102020204" pitchFamily="34" charset="0"/>
              <a:cs typeface="Times New Roman" panose="02020603050405020304" pitchFamily="18" charset="0"/>
            </a:endParaRPr>
          </a:p>
        </p:txBody>
      </p:sp>
      <p:sp>
        <p:nvSpPr>
          <p:cNvPr id="3" name="AutoShape 2" descr="Picture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8194" name="Picture 2" descr="Picture background"/>
          <p:cNvPicPr>
            <a:picLocks noChangeAspect="1" noChangeArrowheads="1"/>
          </p:cNvPicPr>
          <p:nvPr/>
        </p:nvPicPr>
        <p:blipFill rotWithShape="1">
          <a:blip r:embed="rId3">
            <a:extLst>
              <a:ext uri="{28A0092B-C50C-407E-A947-70E740481C1C}">
                <a14:useLocalDpi xmlns:a14="http://schemas.microsoft.com/office/drawing/2010/main" val="0"/>
              </a:ext>
            </a:extLst>
          </a:blip>
          <a:srcRect t="2819" r="2207" b="4465"/>
          <a:stretch/>
        </p:blipFill>
        <p:spPr bwMode="auto">
          <a:xfrm>
            <a:off x="271029" y="1080655"/>
            <a:ext cx="8632826" cy="552468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07975" y="5788682"/>
            <a:ext cx="3515879" cy="738664"/>
          </a:xfrm>
          <a:prstGeom prst="rect">
            <a:avLst/>
          </a:prstGeom>
          <a:noFill/>
        </p:spPr>
        <p:txBody>
          <a:bodyPr wrap="square" rtlCol="0">
            <a:spAutoFit/>
          </a:bodyPr>
          <a:lstStyle/>
          <a:p>
            <a:r>
              <a:rPr lang="ru-RU" sz="1400" b="1" dirty="0" smtClean="0">
                <a:latin typeface="Arial Black" panose="020B0A04020102020204" pitchFamily="34" charset="0"/>
              </a:rPr>
              <a:t>Памятник воинам-</a:t>
            </a:r>
            <a:r>
              <a:rPr lang="ru-RU" sz="1400" b="1" dirty="0" err="1" smtClean="0">
                <a:latin typeface="Arial Black" panose="020B0A04020102020204" pitchFamily="34" charset="0"/>
              </a:rPr>
              <a:t>тагильчанам</a:t>
            </a:r>
            <a:r>
              <a:rPr lang="ru-RU" sz="1400" b="1" dirty="0" smtClean="0">
                <a:latin typeface="Arial Black" panose="020B0A04020102020204" pitchFamily="34" charset="0"/>
              </a:rPr>
              <a:t>, погибшим в локальных конфликтах в ХХ веке</a:t>
            </a:r>
            <a:endParaRPr lang="ru-RU" sz="1400" b="1" dirty="0">
              <a:latin typeface="Arial Black" panose="020B0A04020102020204" pitchFamily="34" charset="0"/>
            </a:endParaRPr>
          </a:p>
        </p:txBody>
      </p:sp>
    </p:spTree>
    <p:extLst>
      <p:ext uri="{BB962C8B-B14F-4D97-AF65-F5344CB8AC3E}">
        <p14:creationId xmlns:p14="http://schemas.microsoft.com/office/powerpoint/2010/main" val="40620671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icture background"/>
          <p:cNvPicPr>
            <a:picLocks noChangeAspect="1" noChangeArrowheads="1"/>
          </p:cNvPicPr>
          <p:nvPr/>
        </p:nvPicPr>
        <p:blipFill rotWithShape="1">
          <a:blip r:embed="rId4">
            <a:extLst>
              <a:ext uri="{28A0092B-C50C-407E-A947-70E740481C1C}">
                <a14:useLocalDpi xmlns:a14="http://schemas.microsoft.com/office/drawing/2010/main" val="0"/>
              </a:ext>
            </a:extLst>
          </a:blip>
          <a:srcRect l="3727" r="20200"/>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183947"/>
            <a:ext cx="9144000" cy="830997"/>
          </a:xfrm>
          <a:prstGeom prst="rect">
            <a:avLst/>
          </a:prstGeom>
          <a:noFill/>
        </p:spPr>
        <p:txBody>
          <a:bodyPr wrap="square" rtlCol="0">
            <a:spAutoFit/>
          </a:bodyPr>
          <a:lstStyle/>
          <a:p>
            <a:pPr algn="ctr"/>
            <a:r>
              <a:rPr lang="ru-RU" sz="2400" b="1" dirty="0" smtClean="0">
                <a:solidFill>
                  <a:schemeClr val="bg1"/>
                </a:solidFill>
                <a:latin typeface="Arial Black" panose="020B0A04020102020204" pitchFamily="34" charset="0"/>
                <a:cs typeface="Times New Roman" panose="02020603050405020304" pitchFamily="18" charset="0"/>
              </a:rPr>
              <a:t>РОДА ВОЙСК РОССИЙСКОЙ АРМИИ ФИЗКУЛЬТМИНУТКА</a:t>
            </a:r>
            <a:endParaRPr lang="ru-RU" sz="2400" b="1" dirty="0">
              <a:solidFill>
                <a:schemeClr val="bg1"/>
              </a:solidFill>
              <a:latin typeface="Arial Black" panose="020B0A04020102020204" pitchFamily="34" charset="0"/>
              <a:cs typeface="Times New Roman" panose="02020603050405020304" pitchFamily="18" charset="0"/>
            </a:endParaRPr>
          </a:p>
        </p:txBody>
      </p:sp>
      <p:sp>
        <p:nvSpPr>
          <p:cNvPr id="3" name="AutoShape 2" descr="Picture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30" name="Picture 6" descr="Picture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1083" y="3344499"/>
            <a:ext cx="4270318" cy="3115751"/>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Группа 9"/>
          <p:cNvGrpSpPr/>
          <p:nvPr/>
        </p:nvGrpSpPr>
        <p:grpSpPr>
          <a:xfrm>
            <a:off x="6054664" y="999716"/>
            <a:ext cx="2927470" cy="2893056"/>
            <a:chOff x="6054664" y="999716"/>
            <a:chExt cx="2927470" cy="289305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1" name="Скругленный прямоугольник 10"/>
            <p:cNvSpPr/>
            <p:nvPr/>
          </p:nvSpPr>
          <p:spPr>
            <a:xfrm>
              <a:off x="6054664" y="999716"/>
              <a:ext cx="1583971" cy="2893056"/>
            </a:xfrm>
            <a:prstGeom prst="roundRect">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Полилиния 11"/>
            <p:cNvSpPr/>
            <p:nvPr/>
          </p:nvSpPr>
          <p:spPr>
            <a:xfrm>
              <a:off x="6846650" y="1132130"/>
              <a:ext cx="2135484" cy="741539"/>
            </a:xfrm>
            <a:custGeom>
              <a:avLst/>
              <a:gdLst>
                <a:gd name="connsiteX0" fmla="*/ 0 w 2135484"/>
                <a:gd name="connsiteY0" fmla="*/ 123592 h 741539"/>
                <a:gd name="connsiteX1" fmla="*/ 123592 w 2135484"/>
                <a:gd name="connsiteY1" fmla="*/ 0 h 741539"/>
                <a:gd name="connsiteX2" fmla="*/ 2011892 w 2135484"/>
                <a:gd name="connsiteY2" fmla="*/ 0 h 741539"/>
                <a:gd name="connsiteX3" fmla="*/ 2135484 w 2135484"/>
                <a:gd name="connsiteY3" fmla="*/ 123592 h 741539"/>
                <a:gd name="connsiteX4" fmla="*/ 2135484 w 2135484"/>
                <a:gd name="connsiteY4" fmla="*/ 617947 h 741539"/>
                <a:gd name="connsiteX5" fmla="*/ 2011892 w 2135484"/>
                <a:gd name="connsiteY5" fmla="*/ 741539 h 741539"/>
                <a:gd name="connsiteX6" fmla="*/ 123592 w 2135484"/>
                <a:gd name="connsiteY6" fmla="*/ 741539 h 741539"/>
                <a:gd name="connsiteX7" fmla="*/ 0 w 2135484"/>
                <a:gd name="connsiteY7" fmla="*/ 617947 h 741539"/>
                <a:gd name="connsiteX8" fmla="*/ 0 w 2135484"/>
                <a:gd name="connsiteY8" fmla="*/ 123592 h 74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5484" h="741539">
                  <a:moveTo>
                    <a:pt x="0" y="123592"/>
                  </a:moveTo>
                  <a:cubicBezTo>
                    <a:pt x="0" y="55334"/>
                    <a:pt x="55334" y="0"/>
                    <a:pt x="123592" y="0"/>
                  </a:cubicBezTo>
                  <a:lnTo>
                    <a:pt x="2011892" y="0"/>
                  </a:lnTo>
                  <a:cubicBezTo>
                    <a:pt x="2080150" y="0"/>
                    <a:pt x="2135484" y="55334"/>
                    <a:pt x="2135484" y="123592"/>
                  </a:cubicBezTo>
                  <a:lnTo>
                    <a:pt x="2135484" y="617947"/>
                  </a:lnTo>
                  <a:cubicBezTo>
                    <a:pt x="2135484" y="686205"/>
                    <a:pt x="2080150" y="741539"/>
                    <a:pt x="2011892" y="741539"/>
                  </a:cubicBezTo>
                  <a:lnTo>
                    <a:pt x="123592" y="741539"/>
                  </a:lnTo>
                  <a:cubicBezTo>
                    <a:pt x="55334" y="741539"/>
                    <a:pt x="0" y="686205"/>
                    <a:pt x="0" y="617947"/>
                  </a:cubicBezTo>
                  <a:lnTo>
                    <a:pt x="0" y="123592"/>
                  </a:lnTo>
                  <a:close/>
                </a:path>
              </a:pathLst>
            </a:custGeom>
            <a:grp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9539" tIns="89539" rIns="89539" bIns="89539" numCol="1" spcCol="1270" anchor="ctr" anchorCtr="0">
              <a:noAutofit/>
            </a:bodyPr>
            <a:lstStyle/>
            <a:p>
              <a:pPr lvl="0" algn="ctr" defTabSz="622300">
                <a:lnSpc>
                  <a:spcPct val="90000"/>
                </a:lnSpc>
                <a:spcBef>
                  <a:spcPct val="0"/>
                </a:spcBef>
                <a:spcAft>
                  <a:spcPct val="35000"/>
                </a:spcAft>
              </a:pPr>
              <a:r>
                <a:rPr lang="ru-RU" sz="1400" kern="1200" dirty="0" smtClean="0">
                  <a:latin typeface="Arial Black" panose="020B0A04020102020204" pitchFamily="34" charset="0"/>
                </a:rPr>
                <a:t>Сухопутные войска</a:t>
              </a:r>
              <a:endParaRPr lang="ru-RU" sz="1400" kern="1200" dirty="0">
                <a:latin typeface="Arial Black" panose="020B0A04020102020204" pitchFamily="34" charset="0"/>
              </a:endParaRPr>
            </a:p>
          </p:txBody>
        </p:sp>
        <p:sp>
          <p:nvSpPr>
            <p:cNvPr id="13" name="Полилиния 12"/>
            <p:cNvSpPr/>
            <p:nvPr/>
          </p:nvSpPr>
          <p:spPr>
            <a:xfrm>
              <a:off x="6846650" y="2010345"/>
              <a:ext cx="2135484" cy="754332"/>
            </a:xfrm>
            <a:custGeom>
              <a:avLst/>
              <a:gdLst>
                <a:gd name="connsiteX0" fmla="*/ 0 w 2135484"/>
                <a:gd name="connsiteY0" fmla="*/ 125725 h 754332"/>
                <a:gd name="connsiteX1" fmla="*/ 125725 w 2135484"/>
                <a:gd name="connsiteY1" fmla="*/ 0 h 754332"/>
                <a:gd name="connsiteX2" fmla="*/ 2009759 w 2135484"/>
                <a:gd name="connsiteY2" fmla="*/ 0 h 754332"/>
                <a:gd name="connsiteX3" fmla="*/ 2135484 w 2135484"/>
                <a:gd name="connsiteY3" fmla="*/ 125725 h 754332"/>
                <a:gd name="connsiteX4" fmla="*/ 2135484 w 2135484"/>
                <a:gd name="connsiteY4" fmla="*/ 628607 h 754332"/>
                <a:gd name="connsiteX5" fmla="*/ 2009759 w 2135484"/>
                <a:gd name="connsiteY5" fmla="*/ 754332 h 754332"/>
                <a:gd name="connsiteX6" fmla="*/ 125725 w 2135484"/>
                <a:gd name="connsiteY6" fmla="*/ 754332 h 754332"/>
                <a:gd name="connsiteX7" fmla="*/ 0 w 2135484"/>
                <a:gd name="connsiteY7" fmla="*/ 628607 h 754332"/>
                <a:gd name="connsiteX8" fmla="*/ 0 w 2135484"/>
                <a:gd name="connsiteY8" fmla="*/ 125725 h 75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5484" h="754332">
                  <a:moveTo>
                    <a:pt x="0" y="125725"/>
                  </a:moveTo>
                  <a:cubicBezTo>
                    <a:pt x="0" y="56289"/>
                    <a:pt x="56289" y="0"/>
                    <a:pt x="125725" y="0"/>
                  </a:cubicBezTo>
                  <a:lnTo>
                    <a:pt x="2009759" y="0"/>
                  </a:lnTo>
                  <a:cubicBezTo>
                    <a:pt x="2079195" y="0"/>
                    <a:pt x="2135484" y="56289"/>
                    <a:pt x="2135484" y="125725"/>
                  </a:cubicBezTo>
                  <a:lnTo>
                    <a:pt x="2135484" y="628607"/>
                  </a:lnTo>
                  <a:cubicBezTo>
                    <a:pt x="2135484" y="698043"/>
                    <a:pt x="2079195" y="754332"/>
                    <a:pt x="2009759" y="754332"/>
                  </a:cubicBezTo>
                  <a:lnTo>
                    <a:pt x="125725" y="754332"/>
                  </a:lnTo>
                  <a:cubicBezTo>
                    <a:pt x="56289" y="754332"/>
                    <a:pt x="0" y="698043"/>
                    <a:pt x="0" y="628607"/>
                  </a:cubicBezTo>
                  <a:lnTo>
                    <a:pt x="0" y="125725"/>
                  </a:lnTo>
                  <a:close/>
                </a:path>
              </a:pathLst>
            </a:custGeom>
            <a:grp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0163" tIns="90163" rIns="90163" bIns="90163" numCol="1" spcCol="1270" anchor="ctr" anchorCtr="0">
              <a:noAutofit/>
            </a:bodyPr>
            <a:lstStyle/>
            <a:p>
              <a:pPr lvl="0" algn="ctr" defTabSz="622300">
                <a:lnSpc>
                  <a:spcPct val="90000"/>
                </a:lnSpc>
                <a:spcBef>
                  <a:spcPct val="0"/>
                </a:spcBef>
                <a:spcAft>
                  <a:spcPct val="35000"/>
                </a:spcAft>
              </a:pPr>
              <a:r>
                <a:rPr lang="ru-RU" sz="1400" kern="1200" dirty="0" smtClean="0">
                  <a:latin typeface="Arial Black" panose="020B0A04020102020204" pitchFamily="34" charset="0"/>
                </a:rPr>
                <a:t>Военно-воздушные</a:t>
              </a:r>
              <a:r>
                <a:rPr lang="ru-RU" sz="1600" kern="1200" dirty="0" smtClean="0">
                  <a:latin typeface="Arial Black" panose="020B0A04020102020204" pitchFamily="34" charset="0"/>
                </a:rPr>
                <a:t> силы</a:t>
              </a:r>
              <a:endParaRPr lang="ru-RU" sz="1600" kern="1200" dirty="0">
                <a:latin typeface="Arial Black" panose="020B0A04020102020204" pitchFamily="34" charset="0"/>
              </a:endParaRPr>
            </a:p>
          </p:txBody>
        </p:sp>
        <p:sp>
          <p:nvSpPr>
            <p:cNvPr id="14" name="Полилиния 13"/>
            <p:cNvSpPr/>
            <p:nvPr/>
          </p:nvSpPr>
          <p:spPr>
            <a:xfrm>
              <a:off x="6846650" y="2901354"/>
              <a:ext cx="2135484" cy="722327"/>
            </a:xfrm>
            <a:custGeom>
              <a:avLst/>
              <a:gdLst>
                <a:gd name="connsiteX0" fmla="*/ 0 w 2135484"/>
                <a:gd name="connsiteY0" fmla="*/ 120390 h 722327"/>
                <a:gd name="connsiteX1" fmla="*/ 120390 w 2135484"/>
                <a:gd name="connsiteY1" fmla="*/ 0 h 722327"/>
                <a:gd name="connsiteX2" fmla="*/ 2015094 w 2135484"/>
                <a:gd name="connsiteY2" fmla="*/ 0 h 722327"/>
                <a:gd name="connsiteX3" fmla="*/ 2135484 w 2135484"/>
                <a:gd name="connsiteY3" fmla="*/ 120390 h 722327"/>
                <a:gd name="connsiteX4" fmla="*/ 2135484 w 2135484"/>
                <a:gd name="connsiteY4" fmla="*/ 601937 h 722327"/>
                <a:gd name="connsiteX5" fmla="*/ 2015094 w 2135484"/>
                <a:gd name="connsiteY5" fmla="*/ 722327 h 722327"/>
                <a:gd name="connsiteX6" fmla="*/ 120390 w 2135484"/>
                <a:gd name="connsiteY6" fmla="*/ 722327 h 722327"/>
                <a:gd name="connsiteX7" fmla="*/ 0 w 2135484"/>
                <a:gd name="connsiteY7" fmla="*/ 601937 h 722327"/>
                <a:gd name="connsiteX8" fmla="*/ 0 w 2135484"/>
                <a:gd name="connsiteY8" fmla="*/ 120390 h 722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5484" h="722327">
                  <a:moveTo>
                    <a:pt x="0" y="120390"/>
                  </a:moveTo>
                  <a:cubicBezTo>
                    <a:pt x="0" y="53900"/>
                    <a:pt x="53900" y="0"/>
                    <a:pt x="120390" y="0"/>
                  </a:cubicBezTo>
                  <a:lnTo>
                    <a:pt x="2015094" y="0"/>
                  </a:lnTo>
                  <a:cubicBezTo>
                    <a:pt x="2081584" y="0"/>
                    <a:pt x="2135484" y="53900"/>
                    <a:pt x="2135484" y="120390"/>
                  </a:cubicBezTo>
                  <a:lnTo>
                    <a:pt x="2135484" y="601937"/>
                  </a:lnTo>
                  <a:cubicBezTo>
                    <a:pt x="2135484" y="668427"/>
                    <a:pt x="2081584" y="722327"/>
                    <a:pt x="2015094" y="722327"/>
                  </a:cubicBezTo>
                  <a:lnTo>
                    <a:pt x="120390" y="722327"/>
                  </a:lnTo>
                  <a:cubicBezTo>
                    <a:pt x="53900" y="722327"/>
                    <a:pt x="0" y="668427"/>
                    <a:pt x="0" y="601937"/>
                  </a:cubicBezTo>
                  <a:lnTo>
                    <a:pt x="0" y="120390"/>
                  </a:lnTo>
                  <a:close/>
                </a:path>
              </a:pathLst>
            </a:custGeom>
            <a:grp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8601" tIns="88601" rIns="88601" bIns="88601" numCol="1" spcCol="1270" anchor="ctr" anchorCtr="0">
              <a:noAutofit/>
            </a:bodyPr>
            <a:lstStyle/>
            <a:p>
              <a:pPr lvl="0" algn="ctr" defTabSz="622300">
                <a:lnSpc>
                  <a:spcPct val="90000"/>
                </a:lnSpc>
                <a:spcBef>
                  <a:spcPct val="0"/>
                </a:spcBef>
                <a:spcAft>
                  <a:spcPct val="35000"/>
                </a:spcAft>
              </a:pPr>
              <a:r>
                <a:rPr lang="ru-RU" sz="1400" kern="1200" dirty="0" smtClean="0">
                  <a:latin typeface="Arial Black" panose="020B0A04020102020204" pitchFamily="34" charset="0"/>
                </a:rPr>
                <a:t>Военно-морской флот</a:t>
              </a:r>
              <a:endParaRPr lang="ru-RU" sz="1400" kern="1200" dirty="0">
                <a:latin typeface="Arial Black" panose="020B0A04020102020204" pitchFamily="34" charset="0"/>
              </a:endParaRPr>
            </a:p>
          </p:txBody>
        </p:sp>
      </p:grpSp>
      <p:sp>
        <p:nvSpPr>
          <p:cNvPr id="7" name="TextBox 6"/>
          <p:cNvSpPr txBox="1"/>
          <p:nvPr/>
        </p:nvSpPr>
        <p:spPr>
          <a:xfrm rot="16200000">
            <a:off x="4949515" y="2151277"/>
            <a:ext cx="2967812" cy="584775"/>
          </a:xfrm>
          <a:prstGeom prst="rect">
            <a:avLst/>
          </a:prstGeom>
          <a:noFill/>
        </p:spPr>
        <p:txBody>
          <a:bodyPr wrap="square" rtlCol="0">
            <a:spAutoFit/>
          </a:bodyPr>
          <a:lstStyle/>
          <a:p>
            <a:pPr algn="ctr"/>
            <a:r>
              <a:rPr lang="ru-RU" sz="1600" dirty="0" smtClean="0">
                <a:latin typeface="Arial Black" panose="020B0A04020102020204" pitchFamily="34" charset="0"/>
              </a:rPr>
              <a:t>РОДА ВОЙСК </a:t>
            </a:r>
          </a:p>
          <a:p>
            <a:pPr algn="ctr"/>
            <a:r>
              <a:rPr lang="ru-RU" sz="1600" dirty="0" smtClean="0">
                <a:latin typeface="Arial Black" panose="020B0A04020102020204" pitchFamily="34" charset="0"/>
              </a:rPr>
              <a:t>РОССИЙСКОЙ АРМИИ</a:t>
            </a:r>
            <a:endParaRPr lang="ru-RU" sz="1600" dirty="0">
              <a:latin typeface="Arial Black" panose="020B0A04020102020204" pitchFamily="34" charset="0"/>
            </a:endParaRPr>
          </a:p>
        </p:txBody>
      </p:sp>
      <p:pic>
        <p:nvPicPr>
          <p:cNvPr id="1032" name="Picture 8" descr="Picture background"/>
          <p:cNvPicPr>
            <a:picLocks noChangeAspect="1" noChangeArrowheads="1"/>
          </p:cNvPicPr>
          <p:nvPr/>
        </p:nvPicPr>
        <p:blipFill rotWithShape="1">
          <a:blip r:embed="rId6">
            <a:extLst>
              <a:ext uri="{28A0092B-C50C-407E-A947-70E740481C1C}">
                <a14:useLocalDpi xmlns:a14="http://schemas.microsoft.com/office/drawing/2010/main" val="0"/>
              </a:ext>
            </a:extLst>
          </a:blip>
          <a:srcRect t="23548" b="11348"/>
          <a:stretch/>
        </p:blipFill>
        <p:spPr bwMode="auto">
          <a:xfrm>
            <a:off x="428197" y="1117600"/>
            <a:ext cx="5397327" cy="212581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Picture background"/>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78400" y="4079154"/>
            <a:ext cx="3805199" cy="2535808"/>
          </a:xfrm>
          <a:prstGeom prst="rect">
            <a:avLst/>
          </a:prstGeom>
          <a:noFill/>
          <a:extLst>
            <a:ext uri="{909E8E84-426E-40DD-AFC4-6F175D3DCCD1}">
              <a14:hiddenFill xmlns:a14="http://schemas.microsoft.com/office/drawing/2010/main">
                <a:solidFill>
                  <a:srgbClr val="FFFFFF"/>
                </a:solidFill>
              </a14:hiddenFill>
            </a:ext>
          </a:extLst>
        </p:spPr>
      </p:pic>
      <p:pic>
        <p:nvPicPr>
          <p:cNvPr id="8" name="физкультминутка Рода войс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347354" y="124295"/>
            <a:ext cx="1001857" cy="1001857"/>
          </a:xfrm>
          <a:prstGeom prst="rect">
            <a:avLst/>
          </a:prstGeom>
        </p:spPr>
      </p:pic>
      <p:sp>
        <p:nvSpPr>
          <p:cNvPr id="15" name="TextBox 14"/>
          <p:cNvSpPr txBox="1"/>
          <p:nvPr/>
        </p:nvSpPr>
        <p:spPr>
          <a:xfrm>
            <a:off x="1502118" y="6455699"/>
            <a:ext cx="5107464" cy="338554"/>
          </a:xfrm>
          <a:prstGeom prst="rect">
            <a:avLst/>
          </a:prstGeom>
          <a:noFill/>
        </p:spPr>
        <p:txBody>
          <a:bodyPr wrap="square" rtlCol="0">
            <a:spAutoFit/>
          </a:bodyPr>
          <a:lstStyle/>
          <a:p>
            <a:r>
              <a:rPr lang="ru-RU" sz="1600" dirty="0" smtClean="0">
                <a:latin typeface="Times New Roman" panose="02020603050405020304" pitchFamily="18" charset="0"/>
                <a:cs typeface="Times New Roman" panose="02020603050405020304" pitchFamily="18" charset="0"/>
              </a:rPr>
              <a:t>(Если музыка не воспроизводится, то смотри </a:t>
            </a:r>
            <a:r>
              <a:rPr lang="en-US" sz="1600" dirty="0" smtClean="0">
                <a:latin typeface="Times New Roman" panose="02020603050405020304" pitchFamily="18" charset="0"/>
                <a:cs typeface="Times New Roman" panose="02020603050405020304" pitchFamily="18" charset="0"/>
              </a:rPr>
              <a:t>QR </a:t>
            </a:r>
            <a:r>
              <a:rPr lang="ru-RU" sz="1600" dirty="0" smtClean="0">
                <a:latin typeface="Times New Roman" panose="02020603050405020304" pitchFamily="18" charset="0"/>
                <a:cs typeface="Times New Roman" panose="02020603050405020304" pitchFamily="18" charset="0"/>
              </a:rPr>
              <a:t>код) </a:t>
            </a:r>
            <a:endParaRPr lang="ru-RU" sz="1600" dirty="0">
              <a:latin typeface="Times New Roman" panose="02020603050405020304" pitchFamily="18" charset="0"/>
              <a:cs typeface="Times New Roman" panose="02020603050405020304" pitchFamily="18" charset="0"/>
            </a:endParaRPr>
          </a:p>
        </p:txBody>
      </p:sp>
      <p:pic>
        <p:nvPicPr>
          <p:cNvPr id="9" name="Рисунок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5575" y="5656317"/>
            <a:ext cx="1044000" cy="1044000"/>
          </a:xfrm>
          <a:prstGeom prst="rect">
            <a:avLst/>
          </a:prstGeom>
        </p:spPr>
      </p:pic>
    </p:spTree>
    <p:extLst>
      <p:ext uri="{BB962C8B-B14F-4D97-AF65-F5344CB8AC3E}">
        <p14:creationId xmlns:p14="http://schemas.microsoft.com/office/powerpoint/2010/main" val="368774082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4500"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icture background"/>
          <p:cNvPicPr>
            <a:picLocks noChangeAspect="1" noChangeArrowheads="1"/>
          </p:cNvPicPr>
          <p:nvPr/>
        </p:nvPicPr>
        <p:blipFill rotWithShape="1">
          <a:blip r:embed="rId2">
            <a:extLst>
              <a:ext uri="{28A0092B-C50C-407E-A947-70E740481C1C}">
                <a14:useLocalDpi xmlns:a14="http://schemas.microsoft.com/office/drawing/2010/main" val="0"/>
              </a:ext>
            </a:extLst>
          </a:blip>
          <a:srcRect l="3727" r="20200"/>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183947"/>
            <a:ext cx="9144000" cy="461665"/>
          </a:xfrm>
          <a:prstGeom prst="rect">
            <a:avLst/>
          </a:prstGeom>
          <a:noFill/>
        </p:spPr>
        <p:txBody>
          <a:bodyPr wrap="square" rtlCol="0">
            <a:spAutoFit/>
          </a:bodyPr>
          <a:lstStyle/>
          <a:p>
            <a:pPr algn="ctr"/>
            <a:r>
              <a:rPr lang="ru-RU" sz="2400" b="1" dirty="0" smtClean="0">
                <a:solidFill>
                  <a:schemeClr val="bg1"/>
                </a:solidFill>
                <a:latin typeface="Arial Black" panose="020B0A04020102020204" pitchFamily="34" charset="0"/>
                <a:cs typeface="Times New Roman" panose="02020603050405020304" pitchFamily="18" charset="0"/>
              </a:rPr>
              <a:t>ЧТО ТАКОЕ ПОДВИГ?</a:t>
            </a:r>
            <a:endParaRPr lang="ru-RU" sz="2400" b="1" dirty="0">
              <a:solidFill>
                <a:schemeClr val="bg1"/>
              </a:solidFill>
              <a:latin typeface="Arial Black" panose="020B0A04020102020204" pitchFamily="34" charset="0"/>
              <a:cs typeface="Times New Roman" panose="02020603050405020304" pitchFamily="18" charset="0"/>
            </a:endParaRPr>
          </a:p>
        </p:txBody>
      </p:sp>
      <p:sp>
        <p:nvSpPr>
          <p:cNvPr id="3" name="AutoShape 2" descr="Picture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 name="Рисунок 5">
            <a:hlinkClick r:id="rId3"/>
          </p:cNvPr>
          <p:cNvPicPr>
            <a:picLocks noChangeAspect="1"/>
          </p:cNvPicPr>
          <p:nvPr/>
        </p:nvPicPr>
        <p:blipFill rotWithShape="1">
          <a:blip r:embed="rId4"/>
          <a:srcRect l="28592" r="5513"/>
          <a:stretch/>
        </p:blipFill>
        <p:spPr>
          <a:xfrm>
            <a:off x="309417" y="829559"/>
            <a:ext cx="8525164" cy="5289581"/>
          </a:xfrm>
          <a:prstGeom prst="rect">
            <a:avLst/>
          </a:prstGeom>
        </p:spPr>
      </p:pic>
      <p:pic>
        <p:nvPicPr>
          <p:cNvPr id="2050" name="Picture 2" descr="http://qrcoder.ru/code/?https%3A%2F%2Fyandex.ru%2Fsearch%2F%3Ftext%3D%E3%E5%ED%E5%F0%E0%F2%EE%F0%2Bqr%2B%EA%EE%E4%E0%26clid%3D2261451%26banerid%3D0699000047%253ASW-52ef808ff9d8%26win%3D623%26lr%3D11168&amp;4&amp;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93291" y="5471140"/>
            <a:ext cx="1295999" cy="1296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55574" y="6319293"/>
            <a:ext cx="7537715" cy="338554"/>
          </a:xfrm>
          <a:prstGeom prst="rect">
            <a:avLst/>
          </a:prstGeom>
          <a:noFill/>
        </p:spPr>
        <p:txBody>
          <a:bodyPr wrap="square" rtlCol="0">
            <a:spAutoFit/>
          </a:bodyPr>
          <a:lstStyle/>
          <a:p>
            <a:r>
              <a:rPr lang="ru-RU" sz="1600" dirty="0" smtClean="0">
                <a:latin typeface="Times New Roman" panose="02020603050405020304" pitchFamily="18" charset="0"/>
                <a:cs typeface="Times New Roman" panose="02020603050405020304" pitchFamily="18" charset="0"/>
              </a:rPr>
              <a:t>(Если гиперссылка при нажатии на изображение не открывается, то смотри </a:t>
            </a:r>
            <a:r>
              <a:rPr lang="en-US" sz="1600" dirty="0" smtClean="0">
                <a:latin typeface="Times New Roman" panose="02020603050405020304" pitchFamily="18" charset="0"/>
                <a:cs typeface="Times New Roman" panose="02020603050405020304" pitchFamily="18" charset="0"/>
              </a:rPr>
              <a:t>QR </a:t>
            </a:r>
            <a:r>
              <a:rPr lang="ru-RU" sz="1600" dirty="0" smtClean="0">
                <a:latin typeface="Times New Roman" panose="02020603050405020304" pitchFamily="18" charset="0"/>
                <a:cs typeface="Times New Roman" panose="02020603050405020304" pitchFamily="18" charset="0"/>
              </a:rPr>
              <a:t>код) </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8063653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1276</TotalTime>
  <Words>835</Words>
  <Application>Microsoft Office PowerPoint</Application>
  <PresentationFormat>Экран (4:3)</PresentationFormat>
  <Paragraphs>64</Paragraphs>
  <Slides>17</Slides>
  <Notes>1</Notes>
  <HiddenSlides>0</HiddenSlides>
  <MMClips>2</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17</vt:i4>
      </vt:variant>
    </vt:vector>
  </HeadingPairs>
  <TitlesOfParts>
    <vt:vector size="23" baseType="lpstr">
      <vt:lpstr>Arial</vt:lpstr>
      <vt:lpstr>Arial Black</vt:lpstr>
      <vt:lpstr>Calibri</vt:lpstr>
      <vt:lpstr>Calibri Light</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evgehe497@outlook.com</dc:creator>
  <cp:lastModifiedBy>evgehe497@outlook.com</cp:lastModifiedBy>
  <cp:revision>47</cp:revision>
  <dcterms:created xsi:type="dcterms:W3CDTF">2025-01-31T04:13:28Z</dcterms:created>
  <dcterms:modified xsi:type="dcterms:W3CDTF">2025-02-06T11:38:40Z</dcterms:modified>
</cp:coreProperties>
</file>