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3" r:id="rId7"/>
    <p:sldId id="265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4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1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23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12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2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30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90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56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757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22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17344-348A-47B2-972E-7A1E6DBEA033}" type="datetimeFigureOut">
              <a:rPr lang="ru-RU" smtClean="0"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272F-7E77-4072-B961-D1698D2D3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69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0184" y="1018023"/>
            <a:ext cx="9144000" cy="1885270"/>
          </a:xfrm>
        </p:spPr>
        <p:txBody>
          <a:bodyPr>
            <a:normAutofit fontScale="90000"/>
          </a:bodyPr>
          <a:lstStyle/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Сахалинская область,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Корсаковский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округ, с.Соловьевка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общеобразовательное учреждение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«Средняя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школа с.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Соловьевка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«Исследование качества воды»</a:t>
            </a:r>
            <a:br>
              <a:rPr lang="ru-RU" alt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«Качество воды в открытых водоемах с.Соловьевка»</a:t>
            </a: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10468708" cy="1655762"/>
          </a:xfrm>
        </p:spPr>
        <p:txBody>
          <a:bodyPr>
            <a:normAutofit fontScale="25000" lnSpcReduction="20000"/>
          </a:bodyPr>
          <a:lstStyle/>
          <a:p>
            <a:pPr fontAlgn="t"/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</a:p>
          <a:p>
            <a:pPr algn="r" fontAlgn="t"/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Жарикбасова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Ева Юрьевна, 14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algn="r" fontAlgn="t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Апухтина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Варвара Александровна, 14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algn="r" fontAlgn="t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Федоренко Егор Александрович, 14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en-US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t"/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Тусупаев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Алишер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Серикболович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14 лет</a:t>
            </a: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t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Руководитель: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Тусупаева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Валерия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Темирбековна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t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химии и биологии </a:t>
            </a: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t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«СОШ с.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Соловьевка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r" fontAlgn="t"/>
            <a:r>
              <a:rPr lang="ru-RU" sz="7200" dirty="0"/>
              <a:t> </a:t>
            </a:r>
          </a:p>
          <a:p>
            <a:pPr fontAlgn="t">
              <a:lnSpc>
                <a:spcPct val="12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с.Соловьевка</a:t>
            </a:r>
          </a:p>
          <a:p>
            <a:pPr fontAlgn="t">
              <a:lnSpc>
                <a:spcPct val="12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2025г.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676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применение: </a:t>
            </a:r>
            <a:endParaRPr lang="ru-RU" dirty="0"/>
          </a:p>
        </p:txBody>
      </p:sp>
      <p:pic>
        <p:nvPicPr>
          <p:cNvPr id="21" name="Объект 2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98" y="1792070"/>
            <a:ext cx="2750285" cy="2679262"/>
          </a:xfr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969" y="1853966"/>
            <a:ext cx="2591325" cy="269286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130" y="1792070"/>
            <a:ext cx="2411426" cy="275476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191" y="1684854"/>
            <a:ext cx="3010829" cy="296919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37" y="4572714"/>
            <a:ext cx="1910882" cy="220395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122" y="4710111"/>
            <a:ext cx="2296776" cy="200108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101" y="4691081"/>
            <a:ext cx="1878313" cy="196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1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Взятие проб воды из ближайших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водоемов (реки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родника):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органолептическим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методом,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качественное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примесей воды,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колориметрическим способом определения  рН среды,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жесткости воды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качественная реакция на ионы металлов,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минерализации воды,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биоиндикаторами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чистой воды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96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336096"/>
            <a:ext cx="10515600" cy="533604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экологических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реки и родника с.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способов анализа воды.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экологические проблемы реки и родника.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воды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органолептическим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методом,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качественное определение примесей воды,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колориметрическим способом определения  рН среды,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методикой определения жесткости воды,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биоиндикаторами чистой воды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34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работы: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Определили состав участников.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Определили места исследования.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Прибытие и взятие проб с мест исследования.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опытов в школьной лаборатории.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Фиксация результатов опытов.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конкурсной работы.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2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6175720"/>
              </p:ext>
            </p:extLst>
          </p:nvPr>
        </p:nvGraphicFramePr>
        <p:xfrm>
          <a:off x="0" y="0"/>
          <a:ext cx="12192000" cy="685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27085418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66529996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52502360"/>
                    </a:ext>
                  </a:extLst>
                </a:gridCol>
              </a:tblGrid>
              <a:tr h="7593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Речка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Соловьевка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Родник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Соловьевка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407826"/>
                  </a:ext>
                </a:extLst>
              </a:tr>
              <a:tr h="8595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Определение цвета воды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 очень слабый бледно-желтый . Граду цветности равен- 20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отмечен -0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94415"/>
                  </a:ext>
                </a:extLst>
              </a:tr>
              <a:tr h="65500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 Определение мутности воды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не имеет осадка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имеет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699528"/>
                  </a:ext>
                </a:extLst>
              </a:tr>
              <a:tr h="60171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 Определение запаха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без запаха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без запаха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734459"/>
                  </a:ext>
                </a:extLst>
              </a:tr>
              <a:tr h="111747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№4 Определение прозрачности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воды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прозрачная.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Текст можно было прочитать на расстоянии 20 см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прозрачная.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Текст можно было прочитать на расстоянии 5 см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613533"/>
                  </a:ext>
                </a:extLst>
              </a:tr>
              <a:tr h="60171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№5 Определение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воды равен 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воды равен 7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98208"/>
                  </a:ext>
                </a:extLst>
              </a:tr>
              <a:tr h="8595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6 Определение наличия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органических примесей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Органических веществ не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обнаружено. Раствор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KMnO4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изменил.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Органических веществ не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обнаружено. Раствор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KMnO4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изменил.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769413"/>
                  </a:ext>
                </a:extLst>
              </a:tr>
              <a:tr h="140357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№7 Определение жесткости воды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Добавленное мыло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хорошо продолжало пениться (осадок не выпал), при добавлении 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Раствора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NaCO3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осадок тоже не выпал. Значит вода мягкая.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Добавленное мыло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хорошо продолжало пениться (осадок не выпал), при добавлении 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Раствора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NaCO3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осадок тоже не выпал. Значит вода мягкая.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208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3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294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№8 « Качественная реакция»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998764"/>
              </p:ext>
            </p:extLst>
          </p:nvPr>
        </p:nvGraphicFramePr>
        <p:xfrm>
          <a:off x="838200" y="963383"/>
          <a:ext cx="10515600" cy="3087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1033049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5486776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73195409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38030153"/>
                    </a:ext>
                  </a:extLst>
                </a:gridCol>
              </a:tblGrid>
              <a:tr h="514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определяется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 реакции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Родник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268715"/>
                  </a:ext>
                </a:extLst>
              </a:tr>
              <a:tr h="514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Соли аммония (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NH4+)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Запах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аммиака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540981"/>
                  </a:ext>
                </a:extLst>
              </a:tr>
              <a:tr h="514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Соли бария (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Ba2+)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Белый осадок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9665417"/>
                  </a:ext>
                </a:extLst>
              </a:tr>
              <a:tr h="514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Соли меди (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Cu2+)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Голубой осадок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23768"/>
                  </a:ext>
                </a:extLst>
              </a:tr>
              <a:tr h="514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Соли свинца (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Pb2+)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Черный осадок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649743"/>
                  </a:ext>
                </a:extLst>
              </a:tr>
              <a:tr h="514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Соли железа (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Fe3+)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Бурый осадок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180482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838200" y="4115976"/>
            <a:ext cx="10515600" cy="532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При проведении качественных реакций исследуемые ионы не обнаружены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8200" y="4808764"/>
            <a:ext cx="10515600" cy="1249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№9 «Определение минерализации воды»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В воде реки выпало небольшое количество осадка, что свидетельствует о наличии в воде оксидов железа  и марганца.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роднике осадков не выявлено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636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10482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индикаторных групп  на реке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415435"/>
              </p:ext>
            </p:extLst>
          </p:nvPr>
        </p:nvGraphicFramePr>
        <p:xfrm>
          <a:off x="295276" y="982232"/>
          <a:ext cx="6502400" cy="57424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844">
                  <a:extLst>
                    <a:ext uri="{9D8B030D-6E8A-4147-A177-3AD203B41FA5}">
                      <a16:colId xmlns:a16="http://schemas.microsoft.com/office/drawing/2014/main" val="323383166"/>
                    </a:ext>
                  </a:extLst>
                </a:gridCol>
                <a:gridCol w="364439">
                  <a:extLst>
                    <a:ext uri="{9D8B030D-6E8A-4147-A177-3AD203B41FA5}">
                      <a16:colId xmlns:a16="http://schemas.microsoft.com/office/drawing/2014/main" val="1057188441"/>
                    </a:ext>
                  </a:extLst>
                </a:gridCol>
                <a:gridCol w="2130515">
                  <a:extLst>
                    <a:ext uri="{9D8B030D-6E8A-4147-A177-3AD203B41FA5}">
                      <a16:colId xmlns:a16="http://schemas.microsoft.com/office/drawing/2014/main" val="91304144"/>
                    </a:ext>
                  </a:extLst>
                </a:gridCol>
                <a:gridCol w="633265">
                  <a:extLst>
                    <a:ext uri="{9D8B030D-6E8A-4147-A177-3AD203B41FA5}">
                      <a16:colId xmlns:a16="http://schemas.microsoft.com/office/drawing/2014/main" val="2024128175"/>
                    </a:ext>
                  </a:extLst>
                </a:gridCol>
                <a:gridCol w="1486164">
                  <a:extLst>
                    <a:ext uri="{9D8B030D-6E8A-4147-A177-3AD203B41FA5}">
                      <a16:colId xmlns:a16="http://schemas.microsoft.com/office/drawing/2014/main" val="2360035906"/>
                    </a:ext>
                  </a:extLst>
                </a:gridCol>
                <a:gridCol w="516173">
                  <a:extLst>
                    <a:ext uri="{9D8B030D-6E8A-4147-A177-3AD203B41FA5}">
                      <a16:colId xmlns:a16="http://schemas.microsoft.com/office/drawing/2014/main" val="1621079500"/>
                    </a:ext>
                  </a:extLst>
                </a:gridCol>
              </a:tblGrid>
              <a:tr h="10501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Обитатели чистых вод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Организмы средней степени чувствительности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Обитатели загрязненных водоёмов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0996855"/>
                  </a:ext>
                </a:extLst>
              </a:tr>
              <a:tr h="8302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Нимфы веснянок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Бокоплав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Личинки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комаров-звонцов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81828884"/>
                  </a:ext>
                </a:extLst>
              </a:tr>
              <a:tr h="6855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Нимфы поденок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Речной рак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Пиявки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22313036"/>
                  </a:ext>
                </a:extLst>
              </a:tr>
              <a:tr h="8302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Личинки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ручейников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Личинки стрекоз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Водяной ослик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92789433"/>
                  </a:ext>
                </a:extLst>
              </a:tr>
              <a:tr h="8302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Личинки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вислокрылок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Личинки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комаров-долгоножек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Прудовики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71703"/>
                  </a:ext>
                </a:extLst>
              </a:tr>
              <a:tr h="8302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Двустворчатые моллюски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Моллюски-катушки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Личинки мошки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9788611"/>
                  </a:ext>
                </a:extLst>
              </a:tr>
              <a:tr h="6855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Моллюски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дрейсены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Моллюски-живородки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Малощетинковые черви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47602459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6797675" y="1056369"/>
            <a:ext cx="5271407" cy="410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973845" y="1117168"/>
            <a:ext cx="4451962" cy="495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57813" y="1131562"/>
            <a:ext cx="4504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Вывод:</a:t>
            </a:r>
          </a:p>
          <a:p>
            <a:pPr indent="457200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Речка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находится в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хорошем состоянии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вода в ней проточная. Никаких примесей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имеет т.к. не имеет промышленных стоков и химических предприятий. Это показывает наличие зеленых водорослей в реке, здоровых рыб, отсутствие химических примесей в пробах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воды.</a:t>
            </a:r>
            <a:endParaRPr lang="ru-RU" dirty="0">
              <a:latin typeface="Times New Roman" panose="02020603050405020304" pitchFamily="18" charset="0"/>
            </a:endParaRPr>
          </a:p>
          <a:p>
            <a:pPr indent="457200"/>
            <a:r>
              <a:rPr lang="ru-RU" dirty="0" smtClean="0">
                <a:latin typeface="Times New Roman" panose="02020603050405020304" pitchFamily="18" charset="0"/>
              </a:rPr>
              <a:t>В роднике органических обитателей не выявлено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70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41864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и рекомендации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2064" y="571500"/>
            <a:ext cx="10515600" cy="5976257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Исследования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методике Индекс Майера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показали,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 составу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 в роднике чистая и можно употреблять в пищу, а анализ воды в реке </a:t>
            </a:r>
            <a:r>
              <a:rPr lang="ru-RU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Соловьевка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показал, что вода относительно чистая, но пить нельзя, так как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пробах 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реки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небольшое количество осадка, что свидетельствует о наличии в воде оксидов железа  и марганца.</a:t>
            </a:r>
          </a:p>
          <a:p>
            <a:pPr marL="0" indent="0" algn="just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Сравнительный анализ состава </a:t>
            </a:r>
            <a:r>
              <a:rPr lang="ru-RU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макрозообентоса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показали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всего было найдено в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реке </a:t>
            </a:r>
            <a:r>
              <a:rPr lang="ru-RU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Соловьевка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вида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групп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на апрель месяц. Метод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Майера, хотя и накладывает определённые ограничения на количество групп водных беспозвоночных, но эти группы с систематической точки зрения являются очень разнообразными и итоговая оценка состояния водоема высчитывается исходя из количества обнаруженных таксонов и их соотношения, а не из соотношения численности отдельных видов.</a:t>
            </a:r>
          </a:p>
          <a:p>
            <a:pPr marL="0" indent="0" algn="just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ходе исследования было   установлено , что качество воды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у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реки </a:t>
            </a:r>
            <a:r>
              <a:rPr lang="ru-RU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Соловьевка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родника соответствует 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олигосапробному уровню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Предлагаем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ее в хозяйственной деятельности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человеку,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вовремя заметить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с качеством воды в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реке и роднике. </a:t>
            </a:r>
          </a:p>
          <a:p>
            <a:pPr marL="0" indent="0" algn="just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сбережению воды школьниками, мы тоже можем сохранить запасы пресной воды. В 2015 году в нашей школе проводилась акция «Земля наш дом» , где учащиеся провели </a:t>
            </a:r>
            <a:r>
              <a:rPr lang="ru-RU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флэшмоб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защите водоёмов станицы от загрязнения и предложили рекомендации по сбережению воды дома и в школе.</a:t>
            </a:r>
          </a:p>
          <a:p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сбережению воды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открывать краны на полную мощность при умывании.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использовать стиральную и посудомоечную машину без полной загрузки.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исправностью сливного бака в туалете.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чистки зубов набирать воду в стакан.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младшим школьникам закручивать кран в столовой после мытья рук.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 использовать воду при поливе клумб и цветников.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Поливать растения под корень.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«сухой полив» (рыхление), чтобы сохранять влагу в почве.</a:t>
            </a:r>
          </a:p>
          <a:p>
            <a:pPr lvl="0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путь экономного расходования воды -  водооборотные системы «потребление-очистка-потребление» </a:t>
            </a:r>
          </a:p>
          <a:p>
            <a:pPr marL="0" indent="0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49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источников: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421" y="1409246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Алексеев «Экологический практикум школьника», изд-во «Учебная литература», Самара, 2005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Ахманов М.С. «Вода которую мы пьем», М.: «ЭКСМО», 2002</a:t>
            </a:r>
          </a:p>
          <a:p>
            <a:pPr lvl="0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Арабаджи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В.В. «Загадки простой воды», М.: Знание, 1973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«Полевые исследования водотоков и водоемов», ВООП, Иркутск, 2012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экологический мониторинг. Под ред.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Ашихминой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Т.Я., изд-во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Агар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1999 г., стр. 41-43, стр. 182-197. 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http://www.researcher.ru/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Ляндсберг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Артур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Рэмович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Биоиндикация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состояния пресноводного водоема с помощью донных организмов».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3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930</Words>
  <Application>Microsoft Office PowerPoint</Application>
  <PresentationFormat>Широкоэкранный</PresentationFormat>
  <Paragraphs>171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Сахалинская область, Корсаковский муниципальный округ, с.Соловьевка  Муниципальное автономное общеобразовательное учреждение   «Средняя общеобразовательная школа с. Соловьевка»  Исследовательская работа «Исследование качества воды» «Качество воды в открытых водоемах с.Соловьевка» </vt:lpstr>
      <vt:lpstr>План:</vt:lpstr>
      <vt:lpstr>Презентация PowerPoint</vt:lpstr>
      <vt:lpstr>Основные этапы работы:</vt:lpstr>
      <vt:lpstr>Презентация PowerPoint</vt:lpstr>
      <vt:lpstr>Опыт №8 « Качественная реакция»</vt:lpstr>
      <vt:lpstr>Наличие индикаторных групп  на реке Соловьевка</vt:lpstr>
      <vt:lpstr>Выводы и рекомендации </vt:lpstr>
      <vt:lpstr>Список источников:</vt:lpstr>
      <vt:lpstr>Практическое применение: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учреждение  средняя общеобразовательная школа с. Соловьевка   Исследовательская работа «Качество воды открытых водоемов  села Соловьевка»</dc:title>
  <dc:creator>о_О</dc:creator>
  <cp:lastModifiedBy>о_О</cp:lastModifiedBy>
  <cp:revision>21</cp:revision>
  <dcterms:created xsi:type="dcterms:W3CDTF">2025-04-09T05:05:12Z</dcterms:created>
  <dcterms:modified xsi:type="dcterms:W3CDTF">2025-06-01T23:40:17Z</dcterms:modified>
</cp:coreProperties>
</file>