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0" r:id="rId1"/>
  </p:sldMasterIdLst>
  <p:sldIdLst>
    <p:sldId id="256" r:id="rId2"/>
    <p:sldId id="258" r:id="rId3"/>
    <p:sldId id="259" r:id="rId4"/>
    <p:sldId id="260" r:id="rId5"/>
    <p:sldId id="257" r:id="rId6"/>
    <p:sldId id="261" r:id="rId7"/>
    <p:sldId id="262" r:id="rId8"/>
    <p:sldId id="264" r:id="rId9"/>
    <p:sldId id="263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66"/>
    <a:srgbClr val="00CC00"/>
    <a:srgbClr val="66FF99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3" d="100"/>
          <a:sy n="83" d="100"/>
        </p:scale>
        <p:origin x="845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A37A5-023B-45A6-8EC9-C2F3DB145819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CA536-60C0-4F29-B713-1C2057EF8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3507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A37A5-023B-45A6-8EC9-C2F3DB145819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CA536-60C0-4F29-B713-1C2057EF8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4303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A37A5-023B-45A6-8EC9-C2F3DB145819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CA536-60C0-4F29-B713-1C2057EF8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0565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A37A5-023B-45A6-8EC9-C2F3DB145819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CA536-60C0-4F29-B713-1C2057EF8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909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A37A5-023B-45A6-8EC9-C2F3DB145819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CA536-60C0-4F29-B713-1C2057EF8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6938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A37A5-023B-45A6-8EC9-C2F3DB145819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CA536-60C0-4F29-B713-1C2057EF8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7004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A37A5-023B-45A6-8EC9-C2F3DB145819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CA536-60C0-4F29-B713-1C2057EF8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150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A37A5-023B-45A6-8EC9-C2F3DB145819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CA536-60C0-4F29-B713-1C2057EF8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70591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A37A5-023B-45A6-8EC9-C2F3DB145819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CA536-60C0-4F29-B713-1C2057EF8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31406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A37A5-023B-45A6-8EC9-C2F3DB145819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CA536-60C0-4F29-B713-1C2057EF8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62019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A37A5-023B-45A6-8EC9-C2F3DB145819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CA536-60C0-4F29-B713-1C2057EF8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6648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BA37A5-023B-45A6-8EC9-C2F3DB145819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ACA536-60C0-4F29-B713-1C2057EF8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3694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  <p:sldLayoutId id="2147483852" r:id="rId2"/>
    <p:sldLayoutId id="2147483853" r:id="rId3"/>
    <p:sldLayoutId id="2147483854" r:id="rId4"/>
    <p:sldLayoutId id="2147483855" r:id="rId5"/>
    <p:sldLayoutId id="2147483856" r:id="rId6"/>
    <p:sldLayoutId id="2147483857" r:id="rId7"/>
    <p:sldLayoutId id="2147483858" r:id="rId8"/>
    <p:sldLayoutId id="2147483859" r:id="rId9"/>
    <p:sldLayoutId id="2147483860" r:id="rId10"/>
    <p:sldLayoutId id="21474838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4D62D55-2DF0-4051-ABD8-20393EFE4B49}"/>
              </a:ext>
            </a:extLst>
          </p:cNvPr>
          <p:cNvSpPr/>
          <p:nvPr/>
        </p:nvSpPr>
        <p:spPr>
          <a:xfrm>
            <a:off x="1714327" y="1426591"/>
            <a:ext cx="6243440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66FF66"/>
                </a:solidFill>
              </a:rPr>
              <a:t>Математика</a:t>
            </a:r>
          </a:p>
          <a:p>
            <a:pPr algn="ctr"/>
            <a:r>
              <a:rPr lang="ru-RU" sz="88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66FF66"/>
                </a:solidFill>
              </a:rPr>
              <a:t>5 класс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480A325-71DB-452B-B818-E8716014F2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545" y="4031025"/>
            <a:ext cx="2192965" cy="2464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6231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B1D404A-86E5-4231-BA08-97176026508C}"/>
              </a:ext>
            </a:extLst>
          </p:cNvPr>
          <p:cNvSpPr/>
          <p:nvPr/>
        </p:nvSpPr>
        <p:spPr>
          <a:xfrm>
            <a:off x="1519337" y="491990"/>
            <a:ext cx="61053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66FF66"/>
                </a:solidFill>
                <a:effectLst/>
              </a:rPr>
              <a:t>Домашнее задание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1AA8010C-C42C-4E91-9898-9667DBE86A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4627377"/>
              </p:ext>
            </p:extLst>
          </p:nvPr>
        </p:nvGraphicFramePr>
        <p:xfrm>
          <a:off x="1256146" y="3429000"/>
          <a:ext cx="6243783" cy="23228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430286">
                  <a:extLst>
                    <a:ext uri="{9D8B030D-6E8A-4147-A177-3AD203B41FA5}">
                      <a16:colId xmlns:a16="http://schemas.microsoft.com/office/drawing/2014/main" val="3414715145"/>
                    </a:ext>
                  </a:extLst>
                </a:gridCol>
                <a:gridCol w="1731931">
                  <a:extLst>
                    <a:ext uri="{9D8B030D-6E8A-4147-A177-3AD203B41FA5}">
                      <a16:colId xmlns:a16="http://schemas.microsoft.com/office/drawing/2014/main" val="2596946108"/>
                    </a:ext>
                  </a:extLst>
                </a:gridCol>
                <a:gridCol w="2081566">
                  <a:extLst>
                    <a:ext uri="{9D8B030D-6E8A-4147-A177-3AD203B41FA5}">
                      <a16:colId xmlns:a16="http://schemas.microsoft.com/office/drawing/2014/main" val="3115598824"/>
                    </a:ext>
                  </a:extLst>
                </a:gridCol>
              </a:tblGrid>
              <a:tr h="255870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Тарифы коммунальных услуг</a:t>
                      </a:r>
                      <a:endParaRPr lang="ru-RU" sz="14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7705119"/>
                  </a:ext>
                </a:extLst>
              </a:tr>
              <a:tr h="531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Вид услуг</a:t>
                      </a:r>
                      <a:endParaRPr lang="ru-RU" sz="14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Единица измерения</a:t>
                      </a:r>
                      <a:endParaRPr lang="ru-RU" sz="14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Тариф, руб.</a:t>
                      </a:r>
                      <a:endParaRPr lang="ru-RU" sz="14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90346600"/>
                  </a:ext>
                </a:extLst>
              </a:tr>
              <a:tr h="2558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Взнос на кап. ремонт</a:t>
                      </a:r>
                      <a:endParaRPr lang="ru-RU" sz="140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Кв. м</a:t>
                      </a:r>
                      <a:endParaRPr lang="ru-RU" sz="14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12,00</a:t>
                      </a:r>
                      <a:endParaRPr lang="ru-RU" sz="14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29571346"/>
                  </a:ext>
                </a:extLst>
              </a:tr>
              <a:tr h="2558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Содержание ж/ф</a:t>
                      </a:r>
                      <a:endParaRPr lang="ru-RU" sz="140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Кв. м</a:t>
                      </a:r>
                      <a:endParaRPr lang="ru-RU" sz="140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25,10</a:t>
                      </a:r>
                      <a:endParaRPr lang="ru-RU" sz="14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94331008"/>
                  </a:ext>
                </a:extLst>
              </a:tr>
              <a:tr h="2558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Газоснабжение</a:t>
                      </a:r>
                      <a:endParaRPr lang="ru-RU" sz="140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Чел.</a:t>
                      </a:r>
                      <a:endParaRPr lang="ru-RU" sz="140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70,30</a:t>
                      </a:r>
                      <a:endParaRPr lang="ru-RU" sz="14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21277647"/>
                  </a:ext>
                </a:extLst>
              </a:tr>
              <a:tr h="2558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Холодное в/с</a:t>
                      </a:r>
                      <a:endParaRPr lang="ru-RU" sz="140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Куб. м</a:t>
                      </a:r>
                      <a:endParaRPr lang="ru-RU" sz="140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23,08</a:t>
                      </a:r>
                      <a:endParaRPr lang="ru-RU" sz="14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59845713"/>
                  </a:ext>
                </a:extLst>
              </a:tr>
              <a:tr h="2558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Горячее в/с</a:t>
                      </a:r>
                      <a:endParaRPr lang="ru-RU" sz="140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Куб. м</a:t>
                      </a:r>
                      <a:endParaRPr lang="ru-RU" sz="140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209,23</a:t>
                      </a:r>
                      <a:endParaRPr lang="ru-RU" sz="14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96855391"/>
                  </a:ext>
                </a:extLst>
              </a:tr>
              <a:tr h="2558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Обращение с ТКО</a:t>
                      </a:r>
                      <a:endParaRPr lang="ru-RU" sz="14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err="1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Кв.м</a:t>
                      </a:r>
                      <a:endParaRPr lang="ru-RU" sz="14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7,604940</a:t>
                      </a:r>
                      <a:endParaRPr lang="ru-RU" sz="14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54190145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6144BCB8-295D-4BA3-AE2A-1C623F030B87}"/>
              </a:ext>
            </a:extLst>
          </p:cNvPr>
          <p:cNvSpPr txBox="1"/>
          <p:nvPr/>
        </p:nvSpPr>
        <p:spPr>
          <a:xfrm>
            <a:off x="849746" y="1821720"/>
            <a:ext cx="7278254" cy="12563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000000"/>
                </a:solidFill>
                <a:effectLst/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Рассчитайте стоимость расхода холодной и горячей воды за сутки по установленным счетчикам в вашем доме (квартире). Тариф на соответствующие коммунальные услуги возьмите из таблицы задания 2.</a:t>
            </a:r>
            <a:endParaRPr lang="ru-RU" dirty="0">
              <a:effectLst/>
              <a:latin typeface="Helvetica" panose="020B0604020202020204" pitchFamily="34" charset="0"/>
              <a:ea typeface="Calibri" panose="020F050202020403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936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A6BD424-7FEC-476B-946A-300EB6E76DA3}"/>
              </a:ext>
            </a:extLst>
          </p:cNvPr>
          <p:cNvSpPr txBox="1"/>
          <p:nvPr/>
        </p:nvSpPr>
        <p:spPr>
          <a:xfrm>
            <a:off x="480289" y="394159"/>
            <a:ext cx="778411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Казнить  нельзя  помиловать.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560798D-0EB6-459B-9391-B63D42CFB9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1503" y="3500582"/>
            <a:ext cx="3885334" cy="254776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573B814-8530-4C44-A775-006251C5A06C}"/>
              </a:ext>
            </a:extLst>
          </p:cNvPr>
          <p:cNvSpPr txBox="1"/>
          <p:nvPr/>
        </p:nvSpPr>
        <p:spPr>
          <a:xfrm>
            <a:off x="480288" y="1358965"/>
            <a:ext cx="778411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Казнить</a:t>
            </a: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нельзя  помиловать.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A6F6795-EB43-4DB7-99F5-B41BC367BA74}"/>
              </a:ext>
            </a:extLst>
          </p:cNvPr>
          <p:cNvSpPr txBox="1"/>
          <p:nvPr/>
        </p:nvSpPr>
        <p:spPr>
          <a:xfrm>
            <a:off x="480287" y="2189962"/>
            <a:ext cx="792518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Казнить  нельзя</a:t>
            </a: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помиловать.</a:t>
            </a:r>
          </a:p>
        </p:txBody>
      </p:sp>
    </p:spTree>
    <p:extLst>
      <p:ext uri="{BB962C8B-B14F-4D97-AF65-F5344CB8AC3E}">
        <p14:creationId xmlns:p14="http://schemas.microsoft.com/office/powerpoint/2010/main" val="1395653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2E28DCC-DACF-45C7-A88F-780E1A704345}"/>
              </a:ext>
            </a:extLst>
          </p:cNvPr>
          <p:cNvSpPr txBox="1"/>
          <p:nvPr/>
        </p:nvSpPr>
        <p:spPr>
          <a:xfrm>
            <a:off x="905160" y="389673"/>
            <a:ext cx="7929419" cy="1063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675"/>
              </a:spcAft>
            </a:pPr>
            <a:r>
              <a:rPr lang="ru-RU" sz="2000" b="1" dirty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Задание.</a:t>
            </a:r>
            <a:r>
              <a:rPr lang="ru-RU" sz="2000" dirty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Поставьте правильно запятые в результатах действий. Докажите правильность, сформулировав соответствующее правило.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A2BA1DA-2BED-411A-AD2E-04AB8A6A8217}"/>
                  </a:ext>
                </a:extLst>
              </p:cNvPr>
              <p:cNvSpPr txBox="1"/>
              <p:nvPr/>
            </p:nvSpPr>
            <p:spPr>
              <a:xfrm>
                <a:off x="1051784" y="3916641"/>
                <a:ext cx="4322617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𝟓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) 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𝟓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𝟏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: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𝟑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𝟏𝟕</m:t>
                      </m:r>
                    </m:oMath>
                  </m:oMathPara>
                </a14:m>
                <a:endParaRPr lang="ru-RU" sz="3200" b="1" i="1" dirty="0"/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A2BA1DA-2BED-411A-AD2E-04AB8A6A82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1784" y="3916641"/>
                <a:ext cx="4322617" cy="58477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FB55D649-1479-4360-A4A4-B367046DCEC2}"/>
                  </a:ext>
                </a:extLst>
              </p:cNvPr>
              <p:cNvSpPr txBox="1"/>
              <p:nvPr/>
            </p:nvSpPr>
            <p:spPr>
              <a:xfrm>
                <a:off x="1051785" y="2115017"/>
                <a:ext cx="3870035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) 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𝟔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𝟖𝟕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: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𝟏𝟎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 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𝟔𝟖𝟕</m:t>
                      </m:r>
                    </m:oMath>
                  </m:oMathPara>
                </a14:m>
                <a:endParaRPr lang="ru-RU" sz="3200" b="1" i="1" dirty="0"/>
              </a:p>
            </p:txBody>
          </p:sp>
        </mc:Choice>
        <mc:Fallback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FB55D649-1479-4360-A4A4-B367046DCE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1785" y="2115017"/>
                <a:ext cx="3870035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75A0779B-699F-4756-873C-21733EF22EBF}"/>
                  </a:ext>
                </a:extLst>
              </p:cNvPr>
              <p:cNvSpPr txBox="1"/>
              <p:nvPr/>
            </p:nvSpPr>
            <p:spPr>
              <a:xfrm>
                <a:off x="1051785" y="2763479"/>
                <a:ext cx="4322617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𝟑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) 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𝟕𝟏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∙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𝟎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𝟏𝟒𝟐𝟒</m:t>
                      </m:r>
                    </m:oMath>
                  </m:oMathPara>
                </a14:m>
                <a:endParaRPr lang="ru-RU" sz="3200" b="1" i="1" dirty="0"/>
              </a:p>
            </p:txBody>
          </p:sp>
        </mc:Choice>
        <mc:Fallback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75A0779B-699F-4756-873C-21733EF22E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1785" y="2763479"/>
                <a:ext cx="4322617" cy="58477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213B150-0A5C-4EB8-8928-E86CE3A41FB5}"/>
                  </a:ext>
                </a:extLst>
              </p:cNvPr>
              <p:cNvSpPr txBox="1"/>
              <p:nvPr/>
            </p:nvSpPr>
            <p:spPr>
              <a:xfrm>
                <a:off x="1051785" y="3376208"/>
                <a:ext cx="4581235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𝟒</m:t>
                    </m:r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 </m:t>
                    </m:r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𝟑</m:t>
                    </m:r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𝟒</m:t>
                    </m:r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∙</m:t>
                    </m:r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𝟎</m:t>
                    </m:r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𝟏</m:t>
                    </m:r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  </m:t>
                    </m:r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𝟑𝟒</m:t>
                    </m:r>
                  </m:oMath>
                </a14:m>
                <a:r>
                  <a:rPr lang="ru-RU" sz="3200" b="1" i="1" dirty="0"/>
                  <a:t> </a:t>
                </a:r>
              </a:p>
            </p:txBody>
          </p:sp>
        </mc:Choice>
        <mc:Fallback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213B150-0A5C-4EB8-8928-E86CE3A41F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1785" y="3376208"/>
                <a:ext cx="4581235" cy="58477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3FD93261-B569-49B2-8DE1-6D8FB59B4F35}"/>
                  </a:ext>
                </a:extLst>
              </p:cNvPr>
              <p:cNvSpPr txBox="1"/>
              <p:nvPr/>
            </p:nvSpPr>
            <p:spPr>
              <a:xfrm>
                <a:off x="1051785" y="1462786"/>
                <a:ext cx="4471560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𝟏</m:t>
                    </m:r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 </m:t>
                    </m:r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𝟒𝟑</m:t>
                    </m:r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 </m:t>
                    </m:r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𝟏𝟐</m:t>
                    </m:r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∙</m:t>
                    </m:r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𝟏𝟎𝟎</m:t>
                    </m:r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𝟒𝟑𝟏𝟐</m:t>
                    </m:r>
                  </m:oMath>
                </a14:m>
                <a:r>
                  <a:rPr lang="ru-RU" sz="3200" b="1" i="1" dirty="0"/>
                  <a:t> </a:t>
                </a:r>
              </a:p>
            </p:txBody>
          </p:sp>
        </mc:Choice>
        <mc:Fallback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3FD93261-B569-49B2-8DE1-6D8FB59B4F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1785" y="1462786"/>
                <a:ext cx="4471560" cy="58477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1FD2B396-E210-4CC4-8A99-300F10FA3E2C}"/>
                  </a:ext>
                </a:extLst>
              </p:cNvPr>
              <p:cNvSpPr txBox="1"/>
              <p:nvPr/>
            </p:nvSpPr>
            <p:spPr>
              <a:xfrm>
                <a:off x="1051785" y="4487278"/>
                <a:ext cx="3602187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𝟔</m:t>
                    </m:r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 </m:t>
                    </m:r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𝟎</m:t>
                    </m:r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 </m:t>
                    </m:r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𝟕</m:t>
                    </m:r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</m:t>
                    </m:r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𝟎</m:t>
                    </m:r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𝟓</m:t>
                    </m:r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  </m:t>
                    </m:r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𝟏𝟒</m:t>
                    </m:r>
                  </m:oMath>
                </a14:m>
                <a:r>
                  <a:rPr lang="ru-RU" sz="3200" b="1" i="1" dirty="0"/>
                  <a:t> </a:t>
                </a: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1FD2B396-E210-4CC4-8A99-300F10FA3E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1785" y="4487278"/>
                <a:ext cx="3602187" cy="58477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1116E737-084B-4811-B962-C5F6E5C5039E}"/>
                  </a:ext>
                </a:extLst>
              </p:cNvPr>
              <p:cNvSpPr txBox="1"/>
              <p:nvPr/>
            </p:nvSpPr>
            <p:spPr>
              <a:xfrm>
                <a:off x="1047159" y="3916640"/>
                <a:ext cx="3045692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𝟓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) 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𝟓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𝟏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: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𝟑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𝟏</m:t>
                      </m:r>
                      <m:r>
                        <a:rPr lang="ru-RU" sz="3200" b="1" i="1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𝟕</m:t>
                      </m:r>
                    </m:oMath>
                  </m:oMathPara>
                </a14:m>
                <a:endParaRPr lang="ru-RU" sz="3200" b="1" i="1" dirty="0"/>
              </a:p>
            </p:txBody>
          </p:sp>
        </mc:Choice>
        <mc:Fallback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1116E737-084B-4811-B962-C5F6E5C503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7159" y="3916640"/>
                <a:ext cx="3045692" cy="58477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90D2B423-176C-41B4-BA0E-2F4ABA330A33}"/>
                  </a:ext>
                </a:extLst>
              </p:cNvPr>
              <p:cNvSpPr txBox="1"/>
              <p:nvPr/>
            </p:nvSpPr>
            <p:spPr>
              <a:xfrm>
                <a:off x="1051785" y="2120951"/>
                <a:ext cx="4144816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) 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𝟔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𝟖𝟕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: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𝟏𝟎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ru-RU" sz="3200" b="1" i="1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𝟎</m:t>
                      </m:r>
                      <m:r>
                        <a:rPr lang="ru-RU" sz="3200" b="1" i="1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𝟔𝟖𝟕</m:t>
                      </m:r>
                    </m:oMath>
                  </m:oMathPara>
                </a14:m>
                <a:endParaRPr lang="ru-RU" sz="3200" b="1" i="1" dirty="0"/>
              </a:p>
            </p:txBody>
          </p:sp>
        </mc:Choice>
        <mc:Fallback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90D2B423-176C-41B4-BA0E-2F4ABA330A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1785" y="2120951"/>
                <a:ext cx="4144816" cy="58477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802543BB-91FA-4635-B85F-C87C69F58181}"/>
                  </a:ext>
                </a:extLst>
              </p:cNvPr>
              <p:cNvSpPr txBox="1"/>
              <p:nvPr/>
            </p:nvSpPr>
            <p:spPr>
              <a:xfrm>
                <a:off x="1051785" y="2757824"/>
                <a:ext cx="4383813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𝟑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) 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𝟕𝟏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∙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𝟎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𝟏𝟒</m:t>
                      </m:r>
                      <m:r>
                        <a:rPr lang="ru-RU" sz="3200" b="1" i="1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ru-RU" sz="3200" b="1" i="1" smtClean="0">
                          <a:solidFill>
                            <a:srgbClr val="333333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𝟐𝟒</m:t>
                      </m:r>
                    </m:oMath>
                  </m:oMathPara>
                </a14:m>
                <a:endParaRPr lang="ru-RU" sz="3200" b="1" i="1" dirty="0"/>
              </a:p>
            </p:txBody>
          </p:sp>
        </mc:Choice>
        <mc:Fallback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802543BB-91FA-4635-B85F-C87C69F581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1785" y="2757824"/>
                <a:ext cx="4383813" cy="584775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75EEADED-657F-4078-B1CD-C44DF2ABA0EF}"/>
                  </a:ext>
                </a:extLst>
              </p:cNvPr>
              <p:cNvSpPr txBox="1"/>
              <p:nvPr/>
            </p:nvSpPr>
            <p:spPr>
              <a:xfrm>
                <a:off x="1051785" y="3367461"/>
                <a:ext cx="4098644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𝟒</m:t>
                    </m:r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 </m:t>
                    </m:r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𝟑</m:t>
                    </m:r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𝟒</m:t>
                    </m:r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∙</m:t>
                    </m:r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𝟎</m:t>
                    </m:r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𝟏</m:t>
                    </m:r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ru-RU" sz="3200" b="1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𝟎</m:t>
                    </m:r>
                    <m:r>
                      <a:rPr lang="ru-RU" sz="3200" b="1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𝟑𝟒</m:t>
                    </m:r>
                  </m:oMath>
                </a14:m>
                <a:r>
                  <a:rPr lang="ru-RU" sz="3200" b="1" i="1" dirty="0"/>
                  <a:t> </a:t>
                </a:r>
              </a:p>
            </p:txBody>
          </p:sp>
        </mc:Choice>
        <mc:Fallback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75EEADED-657F-4078-B1CD-C44DF2ABA0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1785" y="3367461"/>
                <a:ext cx="4098644" cy="584775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C62FE280-8B0B-45E0-B6A9-C55D8EC19696}"/>
                  </a:ext>
                </a:extLst>
              </p:cNvPr>
              <p:cNvSpPr txBox="1"/>
              <p:nvPr/>
            </p:nvSpPr>
            <p:spPr>
              <a:xfrm>
                <a:off x="1051785" y="4484219"/>
                <a:ext cx="3304312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𝟔</m:t>
                    </m:r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 </m:t>
                    </m:r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𝟎</m:t>
                    </m:r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 </m:t>
                    </m:r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𝟕</m:t>
                    </m:r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</m:t>
                    </m:r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𝟎</m:t>
                    </m:r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𝟓</m:t>
                    </m:r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𝟏</m:t>
                    </m:r>
                    <m:r>
                      <a:rPr lang="ru-RU" sz="3200" b="1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ru-RU" sz="3200" b="1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𝟒</m:t>
                    </m:r>
                  </m:oMath>
                </a14:m>
                <a:r>
                  <a:rPr lang="ru-RU" sz="3200" b="1" i="1" dirty="0"/>
                  <a:t> </a:t>
                </a: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C62FE280-8B0B-45E0-B6A9-C55D8EC196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1785" y="4484219"/>
                <a:ext cx="3304312" cy="584775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0663EF43-BA94-4F8E-8332-15D3542D0E64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6315" b="94719" l="4457" r="92609">
                        <a14:foregroundMark x1="24783" y1="6315" x2="24783" y2="6315"/>
                        <a14:foregroundMark x1="7935" y1="24684" x2="7935" y2="24684"/>
                        <a14:foregroundMark x1="4565" y1="25947" x2="4565" y2="25947"/>
                        <a14:foregroundMark x1="75000" y1="25488" x2="75000" y2="25488"/>
                        <a14:foregroundMark x1="63478" y1="25144" x2="84674" y2="23307"/>
                        <a14:foregroundMark x1="58370" y1="28932" x2="58370" y2="28932"/>
                        <a14:foregroundMark x1="92609" y1="22732" x2="92609" y2="22732"/>
                        <a14:foregroundMark x1="70435" y1="64294" x2="76196" y2="71297"/>
                        <a14:foregroundMark x1="89239" y1="66131" x2="74239" y2="78301"/>
                        <a14:foregroundMark x1="65326" y1="87371" x2="70870" y2="83123"/>
                        <a14:foregroundMark x1="23478" y1="59357" x2="23478" y2="59357"/>
                        <a14:foregroundMark x1="23696" y1="57290" x2="25217" y2="59701"/>
                        <a14:foregroundMark x1="12500" y1="74168" x2="31196" y2="72331"/>
                        <a14:foregroundMark x1="31196" y1="72331" x2="32391" y2="72331"/>
                        <a14:foregroundMark x1="7391" y1="77497" x2="9130" y2="78301"/>
                        <a14:foregroundMark x1="24457" y1="89323" x2="21957" y2="91504"/>
                        <a14:foregroundMark x1="23152" y1="94719" x2="23152" y2="94719"/>
                      </a14:backgroundRemoval>
                    </a14:imgEffect>
                  </a14:imgLayer>
                </a14:imgProps>
              </a:ext>
            </a:extLst>
          </a:blip>
          <a:srcRect t="-825"/>
          <a:stretch/>
        </p:blipFill>
        <p:spPr>
          <a:xfrm>
            <a:off x="6262254" y="4058901"/>
            <a:ext cx="2366327" cy="2258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362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2" grpId="0"/>
      <p:bldP spid="15" grpId="0"/>
      <p:bldP spid="16" grpId="0"/>
      <p:bldP spid="17" grpId="0"/>
      <p:bldP spid="18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167D51F-2251-444B-9A3C-77542C837B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401" y="547542"/>
            <a:ext cx="5964290" cy="2463511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EDF52BE-B7BB-4E7B-B2A6-2DB5F1605287}"/>
              </a:ext>
            </a:extLst>
          </p:cNvPr>
          <p:cNvSpPr/>
          <p:nvPr/>
        </p:nvSpPr>
        <p:spPr>
          <a:xfrm>
            <a:off x="1363429" y="3773057"/>
            <a:ext cx="6417142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РАСХОДЫ</a:t>
            </a:r>
          </a:p>
        </p:txBody>
      </p:sp>
    </p:spTree>
    <p:extLst>
      <p:ext uri="{BB962C8B-B14F-4D97-AF65-F5344CB8AC3E}">
        <p14:creationId xmlns:p14="http://schemas.microsoft.com/office/powerpoint/2010/main" val="1452201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5266F9A-BEB0-4E6A-A7DB-D51BE3ACAA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8508" y="2972115"/>
            <a:ext cx="3856181" cy="385618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A75254B-FAFA-4530-A03D-0A43B61C19C9}"/>
              </a:ext>
            </a:extLst>
          </p:cNvPr>
          <p:cNvSpPr txBox="1"/>
          <p:nvPr/>
        </p:nvSpPr>
        <p:spPr>
          <a:xfrm>
            <a:off x="235527" y="171348"/>
            <a:ext cx="8622145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200" b="1" dirty="0">
                <a:latin typeface="Helvetica" panose="020B0604020202020204" pitchFamily="34" charset="0"/>
                <a:cs typeface="Helvetica" panose="020B0604020202020204" pitchFamily="34" charset="0"/>
              </a:rPr>
              <a:t>Задача 1.</a:t>
            </a:r>
            <a:r>
              <a:rPr lang="ru-RU" sz="2200" dirty="0">
                <a:latin typeface="Helvetica" panose="020B0604020202020204" pitchFamily="34" charset="0"/>
                <a:cs typeface="Helvetica" panose="020B0604020202020204" pitchFamily="34" charset="0"/>
              </a:rPr>
              <a:t> В жилых домах установлены бытовые электросчётчики, которые фиксируют расход электроэнергии в киловатт-часах (</a:t>
            </a:r>
            <a:r>
              <a:rPr lang="ru-RU" sz="2200" dirty="0" err="1">
                <a:latin typeface="Helvetica" panose="020B0604020202020204" pitchFamily="34" charset="0"/>
                <a:cs typeface="Helvetica" panose="020B0604020202020204" pitchFamily="34" charset="0"/>
              </a:rPr>
              <a:t>кВт•ч</a:t>
            </a:r>
            <a:r>
              <a:rPr lang="ru-RU" sz="2200" dirty="0">
                <a:latin typeface="Helvetica" panose="020B0604020202020204" pitchFamily="34" charset="0"/>
                <a:cs typeface="Helvetica" panose="020B0604020202020204" pitchFamily="34" charset="0"/>
              </a:rPr>
              <a:t>). Стоимость 1 кВт*ч электроэнергии в рублях составляет 5,93 руб.</a:t>
            </a:r>
          </a:p>
          <a:p>
            <a:pPr algn="just"/>
            <a:endParaRPr lang="ru-RU" sz="22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algn="just"/>
            <a:r>
              <a:rPr lang="ru-RU" sz="2200" dirty="0">
                <a:latin typeface="Helvetica" panose="020B0604020202020204" pitchFamily="34" charset="0"/>
                <a:cs typeface="Helvetica" panose="020B0604020202020204" pitchFamily="34" charset="0"/>
              </a:rPr>
              <a:t>1 марта Галина Ивановна сняла показания 8055 </a:t>
            </a:r>
            <a:r>
              <a:rPr lang="ru-RU" sz="2200" dirty="0" err="1">
                <a:latin typeface="Helvetica" panose="020B0604020202020204" pitchFamily="34" charset="0"/>
                <a:cs typeface="Helvetica" panose="020B0604020202020204" pitchFamily="34" charset="0"/>
              </a:rPr>
              <a:t>кВт•ч</a:t>
            </a:r>
            <a:r>
              <a:rPr lang="ru-RU" sz="2200" dirty="0">
                <a:latin typeface="Helvetica" panose="020B0604020202020204" pitchFamily="34" charset="0"/>
                <a:cs typeface="Helvetica" panose="020B0604020202020204" pitchFamily="34" charset="0"/>
              </a:rPr>
              <a:t>. Рассчитайте стоимость электроэнергии за месяц, если 1 апреля на счетчике были следующие показания.</a:t>
            </a:r>
          </a:p>
        </p:txBody>
      </p:sp>
    </p:spTree>
    <p:extLst>
      <p:ext uri="{BB962C8B-B14F-4D97-AF65-F5344CB8AC3E}">
        <p14:creationId xmlns:p14="http://schemas.microsoft.com/office/powerpoint/2010/main" val="21990183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56B2D01-1C01-4C6E-ABDA-6791DA6FB906}"/>
              </a:ext>
            </a:extLst>
          </p:cNvPr>
          <p:cNvSpPr txBox="1"/>
          <p:nvPr/>
        </p:nvSpPr>
        <p:spPr>
          <a:xfrm>
            <a:off x="272473" y="270844"/>
            <a:ext cx="8539018" cy="16634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effectLst/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Задача 2</a:t>
            </a:r>
            <a:r>
              <a:rPr lang="ru-RU" dirty="0">
                <a:solidFill>
                  <a:srgbClr val="000000"/>
                </a:solidFill>
                <a:effectLst/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. Для учета расхода горячей и холодной воды в квартире Галины Ивановны установлены счетчики, которые фиксируют расход воды в кубических метрах (м</a:t>
            </a:r>
            <a:r>
              <a:rPr lang="ru-RU" baseline="30000" dirty="0">
                <a:solidFill>
                  <a:srgbClr val="000000"/>
                </a:solidFill>
                <a:effectLst/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3</a:t>
            </a:r>
            <a:r>
              <a:rPr lang="ru-RU" dirty="0">
                <a:solidFill>
                  <a:srgbClr val="000000"/>
                </a:solidFill>
                <a:effectLst/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). </a:t>
            </a:r>
            <a:endParaRPr lang="ru-RU" dirty="0">
              <a:effectLst/>
              <a:latin typeface="Helvetica" panose="020B0604020202020204" pitchFamily="34" charset="0"/>
              <a:ea typeface="Calibri" panose="020F0502020204030204" pitchFamily="34" charset="0"/>
              <a:cs typeface="Helvetica" panose="020B060402020202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000000"/>
                </a:solidFill>
                <a:effectLst/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Рассчитайте стоимость расхода холодной и горячей воды за месяц по следующим показаниям:</a:t>
            </a:r>
            <a:endParaRPr lang="ru-RU" dirty="0">
              <a:effectLst/>
              <a:latin typeface="Helvetica" panose="020B0604020202020204" pitchFamily="34" charset="0"/>
              <a:ea typeface="Calibri" panose="020F0502020204030204" pitchFamily="34" charset="0"/>
              <a:cs typeface="Helvetica" panose="020B0604020202020204" pitchFamily="34" charset="0"/>
            </a:endParaRPr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6AB84D33-68E6-4BAC-A7D2-43915FC409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1323045"/>
              </p:ext>
            </p:extLst>
          </p:nvPr>
        </p:nvGraphicFramePr>
        <p:xfrm>
          <a:off x="379210" y="2030830"/>
          <a:ext cx="6833870" cy="148856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35554">
                  <a:extLst>
                    <a:ext uri="{9D8B030D-6E8A-4147-A177-3AD203B41FA5}">
                      <a16:colId xmlns:a16="http://schemas.microsoft.com/office/drawing/2014/main" val="1622094999"/>
                    </a:ext>
                  </a:extLst>
                </a:gridCol>
                <a:gridCol w="1422400">
                  <a:extLst>
                    <a:ext uri="{9D8B030D-6E8A-4147-A177-3AD203B41FA5}">
                      <a16:colId xmlns:a16="http://schemas.microsoft.com/office/drawing/2014/main" val="3479878031"/>
                    </a:ext>
                  </a:extLst>
                </a:gridCol>
                <a:gridCol w="997527">
                  <a:extLst>
                    <a:ext uri="{9D8B030D-6E8A-4147-A177-3AD203B41FA5}">
                      <a16:colId xmlns:a16="http://schemas.microsoft.com/office/drawing/2014/main" val="4142283936"/>
                    </a:ext>
                  </a:extLst>
                </a:gridCol>
                <a:gridCol w="1136073">
                  <a:extLst>
                    <a:ext uri="{9D8B030D-6E8A-4147-A177-3AD203B41FA5}">
                      <a16:colId xmlns:a16="http://schemas.microsoft.com/office/drawing/2014/main" val="2284879463"/>
                    </a:ext>
                  </a:extLst>
                </a:gridCol>
                <a:gridCol w="1003126">
                  <a:extLst>
                    <a:ext uri="{9D8B030D-6E8A-4147-A177-3AD203B41FA5}">
                      <a16:colId xmlns:a16="http://schemas.microsoft.com/office/drawing/2014/main" val="157831542"/>
                    </a:ext>
                  </a:extLst>
                </a:gridCol>
                <a:gridCol w="1139190">
                  <a:extLst>
                    <a:ext uri="{9D8B030D-6E8A-4147-A177-3AD203B41FA5}">
                      <a16:colId xmlns:a16="http://schemas.microsoft.com/office/drawing/2014/main" val="1346053694"/>
                    </a:ext>
                  </a:extLst>
                </a:gridCol>
              </a:tblGrid>
              <a:tr h="0">
                <a:tc grid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Показания приборов учета</a:t>
                      </a:r>
                      <a:endParaRPr lang="ru-RU" sz="14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55271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Номер прибора учета</a:t>
                      </a:r>
                      <a:endParaRPr lang="ru-RU" sz="14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Тип</a:t>
                      </a:r>
                      <a:endParaRPr lang="ru-RU" sz="14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Предыдущие показания</a:t>
                      </a:r>
                      <a:endParaRPr lang="ru-RU" sz="14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Дата передачи предыдущих показаний</a:t>
                      </a:r>
                      <a:endParaRPr lang="ru-RU" sz="13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Текущие показания</a:t>
                      </a:r>
                      <a:endParaRPr lang="ru-RU" sz="14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Дата поверки прибора учета</a:t>
                      </a:r>
                      <a:endParaRPr lang="ru-RU" sz="14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193821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103407900</a:t>
                      </a:r>
                      <a:endParaRPr lang="ru-RU" sz="140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Холодное в/с</a:t>
                      </a:r>
                      <a:endParaRPr lang="ru-RU" sz="140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157</a:t>
                      </a:r>
                      <a:endParaRPr lang="ru-RU" sz="14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01.03.2022</a:t>
                      </a:r>
                      <a:endParaRPr lang="ru-RU" sz="140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164</a:t>
                      </a:r>
                      <a:endParaRPr lang="ru-RU" sz="14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06.07.2007</a:t>
                      </a:r>
                      <a:endParaRPr lang="ru-RU" sz="140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886919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195429421</a:t>
                      </a:r>
                      <a:endParaRPr lang="ru-RU" sz="14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Горячее в/с</a:t>
                      </a:r>
                      <a:endParaRPr lang="ru-RU" sz="140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69</a:t>
                      </a:r>
                      <a:endParaRPr lang="ru-RU" sz="14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01.03.2022</a:t>
                      </a:r>
                      <a:endParaRPr lang="ru-RU" sz="14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71</a:t>
                      </a:r>
                      <a:endParaRPr lang="ru-RU" sz="14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12.08.2025</a:t>
                      </a:r>
                      <a:endParaRPr lang="ru-RU" sz="14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9708471"/>
                  </a:ext>
                </a:extLst>
              </a:tr>
            </a:tbl>
          </a:graphicData>
        </a:graphic>
      </p:graphicFrame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BB810532-D750-44B7-A58C-4E2E6A4CB4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8729860"/>
              </p:ext>
            </p:extLst>
          </p:nvPr>
        </p:nvGraphicFramePr>
        <p:xfrm>
          <a:off x="378691" y="4299615"/>
          <a:ext cx="5125604" cy="192195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995054">
                  <a:extLst>
                    <a:ext uri="{9D8B030D-6E8A-4147-A177-3AD203B41FA5}">
                      <a16:colId xmlns:a16="http://schemas.microsoft.com/office/drawing/2014/main" val="3414715145"/>
                    </a:ext>
                  </a:extLst>
                </a:gridCol>
                <a:gridCol w="1421765">
                  <a:extLst>
                    <a:ext uri="{9D8B030D-6E8A-4147-A177-3AD203B41FA5}">
                      <a16:colId xmlns:a16="http://schemas.microsoft.com/office/drawing/2014/main" val="2596946108"/>
                    </a:ext>
                  </a:extLst>
                </a:gridCol>
                <a:gridCol w="1708785">
                  <a:extLst>
                    <a:ext uri="{9D8B030D-6E8A-4147-A177-3AD203B41FA5}">
                      <a16:colId xmlns:a16="http://schemas.microsoft.com/office/drawing/2014/main" val="3115598824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Тарифы коммунальных услуг</a:t>
                      </a:r>
                      <a:endParaRPr lang="ru-RU" sz="140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77051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Вид услуг</a:t>
                      </a:r>
                      <a:endParaRPr lang="ru-RU" sz="14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Единица измерения</a:t>
                      </a:r>
                      <a:endParaRPr lang="ru-RU" sz="14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Тариф, руб.</a:t>
                      </a:r>
                      <a:endParaRPr lang="ru-RU" sz="14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903466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Взнос на кап. ремонт</a:t>
                      </a:r>
                      <a:endParaRPr lang="ru-RU" sz="140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Кв. м</a:t>
                      </a:r>
                      <a:endParaRPr lang="ru-RU" sz="14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12,00</a:t>
                      </a:r>
                      <a:endParaRPr lang="ru-RU" sz="14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295713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Содержание ж/ф</a:t>
                      </a:r>
                      <a:endParaRPr lang="ru-RU" sz="140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Кв. м</a:t>
                      </a:r>
                      <a:endParaRPr lang="ru-RU" sz="140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25,10</a:t>
                      </a:r>
                      <a:endParaRPr lang="ru-RU" sz="14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94331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Газоснабжение</a:t>
                      </a:r>
                      <a:endParaRPr lang="ru-RU" sz="140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Чел.</a:t>
                      </a:r>
                      <a:endParaRPr lang="ru-RU" sz="140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70,30</a:t>
                      </a:r>
                      <a:endParaRPr lang="ru-RU" sz="14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212776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Холодное в/с</a:t>
                      </a:r>
                      <a:endParaRPr lang="ru-RU" sz="140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Куб. м</a:t>
                      </a:r>
                      <a:endParaRPr lang="ru-RU" sz="140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23,08</a:t>
                      </a:r>
                      <a:endParaRPr lang="ru-RU" sz="14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598457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Горячее в/с</a:t>
                      </a:r>
                      <a:endParaRPr lang="ru-RU" sz="140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Куб. м</a:t>
                      </a:r>
                      <a:endParaRPr lang="ru-RU" sz="140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209,23</a:t>
                      </a:r>
                      <a:endParaRPr lang="ru-RU" sz="14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968553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Обращение с ТКО</a:t>
                      </a:r>
                      <a:endParaRPr lang="ru-RU" sz="14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err="1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Кв.м</a:t>
                      </a:r>
                      <a:endParaRPr lang="ru-RU" sz="14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7,604940</a:t>
                      </a:r>
                      <a:endParaRPr lang="ru-RU" sz="14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54190145"/>
                  </a:ext>
                </a:extLst>
              </a:tr>
            </a:tbl>
          </a:graphicData>
        </a:graphic>
      </p:graphicFrame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6ECF616-FB5B-4264-B605-FA16323119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6162" y="3659096"/>
            <a:ext cx="3267310" cy="2529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4832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CEF68F8-3E2F-4110-B2E0-ACAEECC65AF5}"/>
              </a:ext>
            </a:extLst>
          </p:cNvPr>
          <p:cNvSpPr/>
          <p:nvPr/>
        </p:nvSpPr>
        <p:spPr>
          <a:xfrm>
            <a:off x="1410044" y="1489517"/>
            <a:ext cx="63239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66FF66"/>
                </a:solidFill>
                <a:effectLst/>
              </a:rPr>
              <a:t>ФИЗКУЛЬТМИНУТКА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4AEE6EA-0275-4A08-A2E0-15346F9BC4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982" y="2792200"/>
            <a:ext cx="7162799" cy="3305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0674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656CBFD-CB4E-40B0-B761-D2149073E197}"/>
              </a:ext>
            </a:extLst>
          </p:cNvPr>
          <p:cNvSpPr txBox="1"/>
          <p:nvPr/>
        </p:nvSpPr>
        <p:spPr>
          <a:xfrm>
            <a:off x="260927" y="634212"/>
            <a:ext cx="8622146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Helvetica" panose="020B0604020202020204" pitchFamily="34" charset="0"/>
                <a:cs typeface="Helvetica" panose="020B0604020202020204" pitchFamily="34" charset="0"/>
              </a:rPr>
              <a:t>Задача 3. </a:t>
            </a:r>
            <a:r>
              <a:rPr lang="ru-RU" dirty="0">
                <a:latin typeface="Helvetica" panose="020B0604020202020204" pitchFamily="34" charset="0"/>
                <a:cs typeface="Helvetica" panose="020B0604020202020204" pitchFamily="34" charset="0"/>
              </a:rPr>
              <a:t>Света собралась идти в магазин за яблоками. Она решила узнать цену 1 кг яблок в приложении магазина «</a:t>
            </a:r>
            <a:r>
              <a:rPr lang="en-US" dirty="0">
                <a:latin typeface="Helvetica" panose="020B0604020202020204" pitchFamily="34" charset="0"/>
                <a:cs typeface="Helvetica" panose="020B0604020202020204" pitchFamily="34" charset="0"/>
              </a:rPr>
              <a:t>Z</a:t>
            </a:r>
            <a:r>
              <a:rPr lang="ru-RU" dirty="0">
                <a:latin typeface="Helvetica" panose="020B0604020202020204" pitchFamily="34" charset="0"/>
                <a:cs typeface="Helvetica" panose="020B0604020202020204" pitchFamily="34" charset="0"/>
              </a:rPr>
              <a:t>». Просмотрев информацию, она решила купить самые популярные фрукты. Света решила сэкономить на мороженое. Сколько Света должна купить килограммов яблок, если у неё 250 рублей, а мороженое стоит 34,18 рублей?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A0D68FE-1C61-4A3F-95F3-16D9C94024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742" y="2578467"/>
            <a:ext cx="8197163" cy="3268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6460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358B0A2-2431-4AA5-9A95-D6DEF661B99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647" b="89956" l="6875" r="90000">
                        <a14:foregroundMark x1="13500" y1="7829" x2="13500" y2="7829"/>
                        <a14:foregroundMark x1="9250" y1="11226" x2="9250" y2="11226"/>
                        <a14:foregroundMark x1="7375" y1="33087" x2="7375" y2="33087"/>
                        <a14:foregroundMark x1="41500" y1="6647" x2="41500" y2="6647"/>
                        <a14:foregroundMark x1="34250" y1="17578" x2="34250" y2="17578"/>
                        <a14:foregroundMark x1="36375" y1="19498" x2="36375" y2="19498"/>
                        <a14:foregroundMark x1="41625" y1="13146" x2="41625" y2="13146"/>
                        <a14:foregroundMark x1="34750" y1="20089" x2="34750" y2="20089"/>
                        <a14:foregroundMark x1="32875" y1="18907" x2="35375" y2="22157"/>
                        <a14:foregroundMark x1="41500" y1="28508" x2="45000" y2="27031"/>
                        <a14:foregroundMark x1="41750" y1="31758" x2="46750" y2="30871"/>
                        <a14:foregroundMark x1="7000" y1="29542" x2="7000" y2="29542"/>
                        <a14:foregroundMark x1="6875" y1="31905" x2="6875" y2="31905"/>
                        <a14:foregroundMark x1="28125" y1="11965" x2="28125" y2="1196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04" t="3424" r="42406" b="48513"/>
          <a:stretch/>
        </p:blipFill>
        <p:spPr bwMode="auto">
          <a:xfrm>
            <a:off x="379141" y="533267"/>
            <a:ext cx="2149080" cy="16905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6604227-1E3B-49B3-A91B-2D63882248B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352" b="89956" l="10000" r="93000">
                        <a14:foregroundMark x1="66000" y1="21270" x2="66000" y2="21270"/>
                        <a14:foregroundMark x1="65125" y1="16248" x2="77625" y2="10487"/>
                        <a14:foregroundMark x1="77625" y1="10487" x2="84500" y2="17873"/>
                        <a14:foregroundMark x1="84500" y1="17873" x2="80000" y2="27474"/>
                        <a14:foregroundMark x1="80000" y1="27474" x2="77500" y2="24963"/>
                        <a14:foregroundMark x1="72375" y1="18464" x2="73500" y2="21418"/>
                        <a14:foregroundMark x1="64125" y1="19498" x2="64625" y2="27770"/>
                        <a14:foregroundMark x1="64625" y1="27770" x2="66500" y2="31019"/>
                        <a14:foregroundMark x1="74000" y1="15362" x2="75250" y2="21123"/>
                        <a14:foregroundMark x1="75625" y1="6499" x2="75625" y2="6499"/>
                        <a14:foregroundMark x1="93000" y1="23486" x2="93000" y2="23486"/>
                        <a14:backgroundMark x1="16625" y1="29542" x2="16625" y2="29542"/>
                        <a14:backgroundMark x1="18375" y1="19350" x2="20375" y2="28065"/>
                        <a14:backgroundMark x1="20375" y1="28065" x2="43875" y2="19202"/>
                        <a14:backgroundMark x1="15500" y1="14919" x2="15500" y2="31758"/>
                        <a14:backgroundMark x1="15500" y1="31758" x2="18000" y2="40473"/>
                        <a14:backgroundMark x1="13375" y1="25406" x2="14125" y2="35894"/>
                        <a14:backgroundMark x1="21125" y1="32201" x2="24250" y2="34564"/>
                        <a14:backgroundMark x1="19375" y1="44018" x2="25375" y2="41507"/>
                        <a14:backgroundMark x1="36000" y1="37666" x2="49250" y2="23191"/>
                        <a14:backgroundMark x1="49250" y1="23191" x2="42625" y2="17134"/>
                        <a14:backgroundMark x1="42625" y1="17134" x2="36000" y2="30576"/>
                        <a14:backgroundMark x1="36000" y1="30576" x2="35625" y2="32496"/>
                        <a14:backgroundMark x1="29250" y1="13442" x2="27625" y2="21418"/>
                        <a14:backgroundMark x1="27625" y1="21418" x2="32375" y2="15362"/>
                        <a14:backgroundMark x1="32375" y1="15362" x2="32625" y2="14623"/>
                        <a14:backgroundMark x1="13000" y1="12851" x2="17625" y2="138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485" t="5399" r="6424" b="54966"/>
          <a:stretch/>
        </p:blipFill>
        <p:spPr bwMode="auto">
          <a:xfrm>
            <a:off x="799691" y="2451989"/>
            <a:ext cx="1728530" cy="165165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C1A64D3-795F-43DA-BB70-7E78DD2C14A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97" b="93944" l="10000" r="90000">
                        <a14:foregroundMark x1="27875" y1="70310" x2="37000" y2="81832"/>
                        <a14:foregroundMark x1="37000" y1="81832" x2="45625" y2="69572"/>
                        <a14:foregroundMark x1="45625" y1="69572" x2="40375" y2="62186"/>
                        <a14:foregroundMark x1="40375" y1="62186" x2="39125" y2="62038"/>
                        <a14:foregroundMark x1="29375" y1="59527" x2="37375" y2="58493"/>
                        <a14:foregroundMark x1="37375" y1="58493" x2="37375" y2="58493"/>
                        <a14:foregroundMark x1="26875" y1="51403" x2="26875" y2="51403"/>
                        <a14:foregroundMark x1="33250" y1="46972" x2="33250" y2="46972"/>
                        <a14:foregroundMark x1="39875" y1="56425" x2="39875" y2="56425"/>
                        <a14:foregroundMark x1="39875" y1="56130" x2="41000" y2="57755"/>
                        <a14:foregroundMark x1="34250" y1="62186" x2="34375" y2="66174"/>
                        <a14:foregroundMark x1="53750" y1="93944" x2="53750" y2="93944"/>
                        <a14:foregroundMark x1="52625" y1="83013" x2="53875" y2="89513"/>
                        <a14:backgroundMark x1="16125" y1="22304" x2="17000" y2="31167"/>
                        <a14:backgroundMark x1="17000" y1="31167" x2="18625" y2="36189"/>
                        <a14:backgroundMark x1="32875" y1="32644" x2="23125" y2="24963"/>
                        <a14:backgroundMark x1="23125" y1="24963" x2="17125" y2="31758"/>
                        <a14:backgroundMark x1="17125" y1="31758" x2="28375" y2="32939"/>
                        <a14:backgroundMark x1="28375" y1="32939" x2="31375" y2="32053"/>
                        <a14:backgroundMark x1="35000" y1="30724" x2="44125" y2="34417"/>
                        <a14:backgroundMark x1="44125" y1="34417" x2="61125" y2="30428"/>
                        <a14:backgroundMark x1="61125" y1="30428" x2="51250" y2="19202"/>
                        <a14:backgroundMark x1="51250" y1="19202" x2="40500" y2="15214"/>
                        <a14:backgroundMark x1="40500" y1="15214" x2="39625" y2="15362"/>
                        <a14:backgroundMark x1="33250" y1="14771" x2="39500" y2="19941"/>
                        <a14:backgroundMark x1="43250" y1="20827" x2="37375" y2="27770"/>
                        <a14:backgroundMark x1="14250" y1="12703" x2="16125" y2="23191"/>
                        <a14:backgroundMark x1="16125" y1="23191" x2="15625" y2="28951"/>
                        <a14:backgroundMark x1="14750" y1="22747" x2="21750" y2="24077"/>
                        <a14:backgroundMark x1="21750" y1="24077" x2="18750" y2="20827"/>
                        <a14:backgroundMark x1="11750" y1="13146" x2="17875" y2="15805"/>
                        <a14:backgroundMark x1="14000" y1="26883" x2="13875" y2="34269"/>
                        <a14:backgroundMark x1="13875" y1="38700" x2="16875" y2="42541"/>
                        <a14:backgroundMark x1="12125" y1="23486" x2="11875" y2="36632"/>
                        <a14:backgroundMark x1="11750" y1="40916" x2="14875" y2="44018"/>
                        <a14:backgroundMark x1="22125" y1="43722" x2="28000" y2="41802"/>
                        <a14:backgroundMark x1="20875" y1="39734" x2="25500" y2="42836"/>
                        <a14:backgroundMark x1="26625" y1="15510" x2="34625" y2="15362"/>
                        <a14:backgroundMark x1="34625" y1="15362" x2="28875" y2="18316"/>
                        <a14:backgroundMark x1="37125" y1="37666" x2="37000" y2="351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383" t="44113" r="40178" b="4005"/>
          <a:stretch/>
        </p:blipFill>
        <p:spPr bwMode="auto">
          <a:xfrm>
            <a:off x="792165" y="4234929"/>
            <a:ext cx="2033239" cy="220652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2D3BE61-8738-4ADC-98D5-7AE28D15EC5A}"/>
              </a:ext>
            </a:extLst>
          </p:cNvPr>
          <p:cNvSpPr txBox="1"/>
          <p:nvPr/>
        </p:nvSpPr>
        <p:spPr>
          <a:xfrm>
            <a:off x="2918691" y="803564"/>
            <a:ext cx="53940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/>
              <a:t>На уроке все было понятно! Все задания я выполнил(а) с легкостью.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AD1BFDE-56A6-46BB-99EF-2931C21AF970}"/>
              </a:ext>
            </a:extLst>
          </p:cNvPr>
          <p:cNvSpPr txBox="1"/>
          <p:nvPr/>
        </p:nvSpPr>
        <p:spPr>
          <a:xfrm>
            <a:off x="2918691" y="2598003"/>
            <a:ext cx="53940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/>
              <a:t>Некоторые задания вызвали затруднения.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0909A5-4858-4A10-8CD7-0ED7669C17B9}"/>
              </a:ext>
            </a:extLst>
          </p:cNvPr>
          <p:cNvSpPr txBox="1"/>
          <p:nvPr/>
        </p:nvSpPr>
        <p:spPr>
          <a:xfrm>
            <a:off x="3034145" y="4690039"/>
            <a:ext cx="53940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/>
              <a:t>Я допустил много ошибок, надо тренироваться.</a:t>
            </a:r>
          </a:p>
        </p:txBody>
      </p:sp>
    </p:spTree>
    <p:extLst>
      <p:ext uri="{BB962C8B-B14F-4D97-AF65-F5344CB8AC3E}">
        <p14:creationId xmlns:p14="http://schemas.microsoft.com/office/powerpoint/2010/main" val="271472693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382</TotalTime>
  <Words>521</Words>
  <Application>Microsoft Office PowerPoint</Application>
  <PresentationFormat>Экран (4:3)</PresentationFormat>
  <Paragraphs>93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Cambria Math</vt:lpstr>
      <vt:lpstr>Helvetica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Mariya Fedoseeva</dc:creator>
  <cp:lastModifiedBy>Mariya Fedoseeva</cp:lastModifiedBy>
  <cp:revision>22</cp:revision>
  <dcterms:created xsi:type="dcterms:W3CDTF">2022-04-07T13:43:06Z</dcterms:created>
  <dcterms:modified xsi:type="dcterms:W3CDTF">2022-04-14T18:08:57Z</dcterms:modified>
</cp:coreProperties>
</file>