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av" ContentType="audio/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46"/>
  </p:notesMasterIdLst>
  <p:sldIdLst>
    <p:sldId id="256" r:id="rId2"/>
    <p:sldId id="301" r:id="rId3"/>
    <p:sldId id="287" r:id="rId4"/>
    <p:sldId id="257" r:id="rId5"/>
    <p:sldId id="294" r:id="rId6"/>
    <p:sldId id="275" r:id="rId7"/>
    <p:sldId id="289" r:id="rId8"/>
    <p:sldId id="290" r:id="rId9"/>
    <p:sldId id="291" r:id="rId10"/>
    <p:sldId id="292" r:id="rId11"/>
    <p:sldId id="293" r:id="rId12"/>
    <p:sldId id="280" r:id="rId13"/>
    <p:sldId id="284" r:id="rId14"/>
    <p:sldId id="283" r:id="rId15"/>
    <p:sldId id="282" r:id="rId16"/>
    <p:sldId id="281" r:id="rId17"/>
    <p:sldId id="276" r:id="rId18"/>
    <p:sldId id="277" r:id="rId19"/>
    <p:sldId id="278" r:id="rId20"/>
    <p:sldId id="279" r:id="rId21"/>
    <p:sldId id="272" r:id="rId22"/>
    <p:sldId id="295" r:id="rId23"/>
    <p:sldId id="273" r:id="rId24"/>
    <p:sldId id="296" r:id="rId25"/>
    <p:sldId id="274" r:id="rId26"/>
    <p:sldId id="297" r:id="rId27"/>
    <p:sldId id="271" r:id="rId28"/>
    <p:sldId id="298" r:id="rId29"/>
    <p:sldId id="270" r:id="rId30"/>
    <p:sldId id="299" r:id="rId31"/>
    <p:sldId id="263" r:id="rId32"/>
    <p:sldId id="268" r:id="rId33"/>
    <p:sldId id="269" r:id="rId34"/>
    <p:sldId id="264" r:id="rId35"/>
    <p:sldId id="265" r:id="rId36"/>
    <p:sldId id="266" r:id="rId37"/>
    <p:sldId id="267" r:id="rId38"/>
    <p:sldId id="261" r:id="rId39"/>
    <p:sldId id="262" r:id="rId40"/>
    <p:sldId id="258" r:id="rId41"/>
    <p:sldId id="259" r:id="rId42"/>
    <p:sldId id="260" r:id="rId43"/>
    <p:sldId id="285" r:id="rId44"/>
    <p:sldId id="286" r:id="rId4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76" autoAdjust="0"/>
    <p:restoredTop sz="94584" autoAdjust="0"/>
  </p:normalViewPr>
  <p:slideViewPr>
    <p:cSldViewPr>
      <p:cViewPr varScale="1">
        <p:scale>
          <a:sx n="82" d="100"/>
          <a:sy n="82" d="100"/>
        </p:scale>
        <p:origin x="1478" y="5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4951F4-C170-4673-BA04-13CF1DAF1CA9}" type="datetimeFigureOut">
              <a:rPr lang="ru-RU" smtClean="0"/>
              <a:t>04.02.2021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B00782-7FD9-4807-8D8D-937C65C7BFCD}" type="slidenum">
              <a:rPr lang="ru-RU" smtClean="0"/>
              <a:t>‹#›</a:t>
            </a:fld>
            <a:endParaRPr lang="ru-RU"/>
          </a:p>
        </p:txBody>
      </p:sp>
    </p:spTree>
    <p:extLst>
      <p:ext uri="{BB962C8B-B14F-4D97-AF65-F5344CB8AC3E}">
        <p14:creationId xmlns:p14="http://schemas.microsoft.com/office/powerpoint/2010/main" val="1882196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7B00782-7FD9-4807-8D8D-937C65C7BFCD}" type="slidenum">
              <a:rPr lang="ru-RU" smtClean="0"/>
              <a:t>23</a:t>
            </a:fld>
            <a:endParaRPr lang="ru-RU"/>
          </a:p>
        </p:txBody>
      </p:sp>
    </p:spTree>
    <p:extLst>
      <p:ext uri="{BB962C8B-B14F-4D97-AF65-F5344CB8AC3E}">
        <p14:creationId xmlns:p14="http://schemas.microsoft.com/office/powerpoint/2010/main" val="4056520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7B00782-7FD9-4807-8D8D-937C65C7BFCD}" type="slidenum">
              <a:rPr lang="ru-RU" smtClean="0"/>
              <a:t>41</a:t>
            </a:fld>
            <a:endParaRPr lang="ru-RU"/>
          </a:p>
        </p:txBody>
      </p:sp>
    </p:spTree>
    <p:extLst>
      <p:ext uri="{BB962C8B-B14F-4D97-AF65-F5344CB8AC3E}">
        <p14:creationId xmlns:p14="http://schemas.microsoft.com/office/powerpoint/2010/main" val="782689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ru-RU"/>
              <a:t>Образец заголовка</a:t>
            </a:r>
            <a:endParaRPr kumimoji="0" lang="en-US"/>
          </a:p>
        </p:txBody>
      </p:sp>
      <p:sp>
        <p:nvSpPr>
          <p:cNvPr id="9" name="Подзаголовок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28" name="Дата 27"/>
          <p:cNvSpPr>
            <a:spLocks noGrp="1"/>
          </p:cNvSpPr>
          <p:nvPr>
            <p:ph type="dt" sz="half" idx="10"/>
          </p:nvPr>
        </p:nvSpPr>
        <p:spPr>
          <a:xfrm>
            <a:off x="6400800" y="6355080"/>
            <a:ext cx="2286000" cy="365760"/>
          </a:xfrm>
        </p:spPr>
        <p:txBody>
          <a:bodyPr/>
          <a:lstStyle>
            <a:lvl1pPr>
              <a:defRPr sz="1400"/>
            </a:lvl1pPr>
          </a:lstStyle>
          <a:p>
            <a:fld id="{F3F2E740-2ED7-498D-97D1-84E12047EF9F}" type="datetimeFigureOut">
              <a:rPr lang="ru-RU" smtClean="0"/>
              <a:t>04.02.2021</a:t>
            </a:fld>
            <a:endParaRPr lang="ru-RU"/>
          </a:p>
        </p:txBody>
      </p:sp>
      <p:sp>
        <p:nvSpPr>
          <p:cNvPr id="17" name="Нижний колонтитул 16"/>
          <p:cNvSpPr>
            <a:spLocks noGrp="1"/>
          </p:cNvSpPr>
          <p:nvPr>
            <p:ph type="ftr" sz="quarter" idx="11"/>
          </p:nvPr>
        </p:nvSpPr>
        <p:spPr>
          <a:xfrm>
            <a:off x="2898648" y="6355080"/>
            <a:ext cx="3474720" cy="365760"/>
          </a:xfrm>
        </p:spPr>
        <p:txBody>
          <a:bodyPr/>
          <a:lstStyle/>
          <a:p>
            <a:endParaRPr lang="ru-RU"/>
          </a:p>
        </p:txBody>
      </p:sp>
      <p:sp>
        <p:nvSpPr>
          <p:cNvPr id="29" name="Номер слайда 28"/>
          <p:cNvSpPr>
            <a:spLocks noGrp="1"/>
          </p:cNvSpPr>
          <p:nvPr>
            <p:ph type="sldNum" sz="quarter" idx="12"/>
          </p:nvPr>
        </p:nvSpPr>
        <p:spPr>
          <a:xfrm>
            <a:off x="1216152" y="6355080"/>
            <a:ext cx="1219200" cy="365760"/>
          </a:xfrm>
        </p:spPr>
        <p:txBody>
          <a:bodyPr/>
          <a:lstStyle/>
          <a:p>
            <a:fld id="{F32F281C-C5FF-4178-8D44-38D8796456CD}" type="slidenum">
              <a:rPr lang="ru-RU" smtClean="0"/>
              <a:t>‹#›</a:t>
            </a:fld>
            <a:endParaRPr lang="ru-RU"/>
          </a:p>
        </p:txBody>
      </p:sp>
      <p:sp>
        <p:nvSpPr>
          <p:cNvPr id="21" name="Прямоугольник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Прямоугольник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Прямоугольник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F3F2E740-2ED7-498D-97D1-84E12047EF9F}" type="datetimeFigureOut">
              <a:rPr lang="ru-RU" smtClean="0"/>
              <a:t>04.02.2021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32F281C-C5FF-4178-8D44-38D8796456CD}"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F3F2E740-2ED7-498D-97D1-84E12047EF9F}" type="datetimeFigureOut">
              <a:rPr lang="ru-RU" smtClean="0"/>
              <a:t>04.02.2021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32F281C-C5FF-4178-8D44-38D8796456CD}" type="slidenum">
              <a:rPr lang="ru-RU" smtClean="0"/>
              <a:t>‹#›</a:t>
            </a:fld>
            <a:endParaRPr lang="ru-RU"/>
          </a:p>
        </p:txBody>
      </p:sp>
      <p:sp>
        <p:nvSpPr>
          <p:cNvPr id="7" name="Прямая соединительная линия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Равнобедренный треугольник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ая соединительная линия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4" name="Дата 3"/>
          <p:cNvSpPr>
            <a:spLocks noGrp="1"/>
          </p:cNvSpPr>
          <p:nvPr>
            <p:ph type="dt" sz="half" idx="10"/>
          </p:nvPr>
        </p:nvSpPr>
        <p:spPr/>
        <p:txBody>
          <a:bodyPr/>
          <a:lstStyle/>
          <a:p>
            <a:fld id="{F3F2E740-2ED7-498D-97D1-84E12047EF9F}" type="datetimeFigureOut">
              <a:rPr lang="ru-RU" smtClean="0"/>
              <a:t>04.02.2021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32F281C-C5FF-4178-8D44-38D8796456CD}" type="slidenum">
              <a:rPr lang="ru-RU" smtClean="0"/>
              <a:t>‹#›</a:t>
            </a:fld>
            <a:endParaRPr lang="ru-RU"/>
          </a:p>
        </p:txBody>
      </p:sp>
      <p:sp>
        <p:nvSpPr>
          <p:cNvPr id="8" name="Объект 7"/>
          <p:cNvSpPr>
            <a:spLocks noGrp="1"/>
          </p:cNvSpPr>
          <p:nvPr>
            <p:ph sz="quarter" idx="1"/>
          </p:nvPr>
        </p:nvSpPr>
        <p:spPr>
          <a:xfrm>
            <a:off x="457200" y="1219200"/>
            <a:ext cx="8229600" cy="4937760"/>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ru-RU"/>
              <a:t>Образец заголовка</a:t>
            </a:r>
            <a:endParaRPr kumimoji="0" lang="en-US"/>
          </a:p>
        </p:txBody>
      </p:sp>
      <p:sp>
        <p:nvSpPr>
          <p:cNvPr id="3" name="Текст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4" name="Дата 3"/>
          <p:cNvSpPr>
            <a:spLocks noGrp="1"/>
          </p:cNvSpPr>
          <p:nvPr>
            <p:ph type="dt" sz="half" idx="10"/>
          </p:nvPr>
        </p:nvSpPr>
        <p:spPr>
          <a:xfrm>
            <a:off x="6400800" y="6355080"/>
            <a:ext cx="2286000" cy="365760"/>
          </a:xfrm>
        </p:spPr>
        <p:txBody>
          <a:bodyPr/>
          <a:lstStyle/>
          <a:p>
            <a:fld id="{F3F2E740-2ED7-498D-97D1-84E12047EF9F}" type="datetimeFigureOut">
              <a:rPr lang="ru-RU" smtClean="0"/>
              <a:t>04.02.2021</a:t>
            </a:fld>
            <a:endParaRPr lang="ru-RU"/>
          </a:p>
        </p:txBody>
      </p:sp>
      <p:sp>
        <p:nvSpPr>
          <p:cNvPr id="5" name="Нижний колонтитул 4"/>
          <p:cNvSpPr>
            <a:spLocks noGrp="1"/>
          </p:cNvSpPr>
          <p:nvPr>
            <p:ph type="ftr" sz="quarter" idx="11"/>
          </p:nvPr>
        </p:nvSpPr>
        <p:spPr>
          <a:xfrm>
            <a:off x="2898648" y="6355080"/>
            <a:ext cx="3474720" cy="365760"/>
          </a:xfrm>
        </p:spPr>
        <p:txBody>
          <a:bodyPr/>
          <a:lstStyle/>
          <a:p>
            <a:endParaRPr lang="ru-RU"/>
          </a:p>
        </p:txBody>
      </p:sp>
      <p:sp>
        <p:nvSpPr>
          <p:cNvPr id="6" name="Номер слайда 5"/>
          <p:cNvSpPr>
            <a:spLocks noGrp="1"/>
          </p:cNvSpPr>
          <p:nvPr>
            <p:ph type="sldNum" sz="quarter" idx="12"/>
          </p:nvPr>
        </p:nvSpPr>
        <p:spPr>
          <a:xfrm>
            <a:off x="1069848" y="6355080"/>
            <a:ext cx="1520952" cy="365760"/>
          </a:xfrm>
        </p:spPr>
        <p:txBody>
          <a:bodyPr/>
          <a:lstStyle/>
          <a:p>
            <a:fld id="{F32F281C-C5FF-4178-8D44-38D8796456CD}" type="slidenum">
              <a:rPr lang="ru-RU" smtClean="0"/>
              <a:t>‹#›</a:t>
            </a:fld>
            <a:endParaRPr lang="ru-RU"/>
          </a:p>
        </p:txBody>
      </p:sp>
      <p:sp>
        <p:nvSpPr>
          <p:cNvPr id="7" name="Прямоугольник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lstStyle/>
          <a:p>
            <a:r>
              <a:rPr kumimoji="0" lang="ru-RU"/>
              <a:t>Образец заголовка</a:t>
            </a:r>
            <a:endParaRPr kumimoji="0" lang="en-US"/>
          </a:p>
        </p:txBody>
      </p:sp>
      <p:sp>
        <p:nvSpPr>
          <p:cNvPr id="5" name="Дата 4"/>
          <p:cNvSpPr>
            <a:spLocks noGrp="1"/>
          </p:cNvSpPr>
          <p:nvPr>
            <p:ph type="dt" sz="half" idx="10"/>
          </p:nvPr>
        </p:nvSpPr>
        <p:spPr/>
        <p:txBody>
          <a:bodyPr/>
          <a:lstStyle/>
          <a:p>
            <a:fld id="{F3F2E740-2ED7-498D-97D1-84E12047EF9F}" type="datetimeFigureOut">
              <a:rPr lang="ru-RU" smtClean="0"/>
              <a:t>04.02.2021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32F281C-C5FF-4178-8D44-38D8796456CD}" type="slidenum">
              <a:rPr lang="ru-RU" smtClean="0"/>
              <a:t>‹#›</a:t>
            </a:fld>
            <a:endParaRPr lang="ru-RU"/>
          </a:p>
        </p:txBody>
      </p:sp>
      <p:sp>
        <p:nvSpPr>
          <p:cNvPr id="9" name="Объект 8"/>
          <p:cNvSpPr>
            <a:spLocks noGrp="1"/>
          </p:cNvSpPr>
          <p:nvPr>
            <p:ph sz="quarter" idx="1"/>
          </p:nvPr>
        </p:nvSpPr>
        <p:spPr>
          <a:xfrm>
            <a:off x="457200" y="1219200"/>
            <a:ext cx="4041648" cy="4937760"/>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1" name="Объект 10"/>
          <p:cNvSpPr>
            <a:spLocks noGrp="1"/>
          </p:cNvSpPr>
          <p:nvPr>
            <p:ph sz="quarter" idx="2"/>
          </p:nvPr>
        </p:nvSpPr>
        <p:spPr>
          <a:xfrm>
            <a:off x="4632198" y="1216152"/>
            <a:ext cx="4041648" cy="4937760"/>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nchor="ctr"/>
          <a:lstStyle>
            <a:lvl1pPr>
              <a:defRPr/>
            </a:lvl1pPr>
          </a:lstStyle>
          <a:p>
            <a:r>
              <a:rPr kumimoji="0" lang="ru-RU"/>
              <a:t>Образец заголовка</a:t>
            </a:r>
            <a:endParaRPr kumimoji="0" lang="en-US"/>
          </a:p>
        </p:txBody>
      </p:sp>
      <p:sp>
        <p:nvSpPr>
          <p:cNvPr id="3" name="Текст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Текст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7" name="Дата 6"/>
          <p:cNvSpPr>
            <a:spLocks noGrp="1"/>
          </p:cNvSpPr>
          <p:nvPr>
            <p:ph type="dt" sz="half" idx="10"/>
          </p:nvPr>
        </p:nvSpPr>
        <p:spPr/>
        <p:txBody>
          <a:bodyPr/>
          <a:lstStyle/>
          <a:p>
            <a:fld id="{F3F2E740-2ED7-498D-97D1-84E12047EF9F}" type="datetimeFigureOut">
              <a:rPr lang="ru-RU" smtClean="0"/>
              <a:t>04.02.2021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32F281C-C5FF-4178-8D44-38D8796456CD}" type="slidenum">
              <a:rPr lang="ru-RU" smtClean="0"/>
              <a:t>‹#›</a:t>
            </a:fld>
            <a:endParaRPr lang="ru-RU"/>
          </a:p>
        </p:txBody>
      </p:sp>
      <p:sp>
        <p:nvSpPr>
          <p:cNvPr id="11" name="Объект 10"/>
          <p:cNvSpPr>
            <a:spLocks noGrp="1"/>
          </p:cNvSpPr>
          <p:nvPr>
            <p:ph sz="quarter" idx="2"/>
          </p:nvPr>
        </p:nvSpPr>
        <p:spPr>
          <a:xfrm>
            <a:off x="457200" y="2133600"/>
            <a:ext cx="4038600" cy="4038600"/>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3" name="Объект 12"/>
          <p:cNvSpPr>
            <a:spLocks noGrp="1"/>
          </p:cNvSpPr>
          <p:nvPr>
            <p:ph sz="quarter" idx="4"/>
          </p:nvPr>
        </p:nvSpPr>
        <p:spPr>
          <a:xfrm>
            <a:off x="4648200" y="2133600"/>
            <a:ext cx="4038600" cy="4038600"/>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lstStyle/>
          <a:p>
            <a:r>
              <a:rPr kumimoji="0" lang="ru-RU"/>
              <a:t>Образец заголовка</a:t>
            </a:r>
            <a:endParaRPr kumimoji="0" lang="en-US"/>
          </a:p>
        </p:txBody>
      </p:sp>
      <p:sp>
        <p:nvSpPr>
          <p:cNvPr id="3" name="Дата 2"/>
          <p:cNvSpPr>
            <a:spLocks noGrp="1"/>
          </p:cNvSpPr>
          <p:nvPr>
            <p:ph type="dt" sz="half" idx="10"/>
          </p:nvPr>
        </p:nvSpPr>
        <p:spPr/>
        <p:txBody>
          <a:bodyPr/>
          <a:lstStyle/>
          <a:p>
            <a:fld id="{F3F2E740-2ED7-498D-97D1-84E12047EF9F}" type="datetimeFigureOut">
              <a:rPr lang="ru-RU" smtClean="0"/>
              <a:t>04.02.2021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32F281C-C5FF-4178-8D44-38D8796456CD}" type="slidenum">
              <a:rPr lang="ru-RU" smtClean="0"/>
              <a:t>‹#›</a:t>
            </a:fld>
            <a:endParaRPr lang="ru-RU"/>
          </a:p>
        </p:txBody>
      </p:sp>
      <p:sp>
        <p:nvSpPr>
          <p:cNvPr id="6" name="Равнобедренный треугольник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3F2E740-2ED7-498D-97D1-84E12047EF9F}" type="datetimeFigureOut">
              <a:rPr lang="ru-RU" smtClean="0"/>
              <a:t>04.02.2021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32F281C-C5FF-4178-8D44-38D8796456CD}" type="slidenum">
              <a:rPr lang="ru-RU" smtClean="0"/>
              <a:t>‹#›</a:t>
            </a:fld>
            <a:endParaRPr lang="ru-RU"/>
          </a:p>
        </p:txBody>
      </p:sp>
      <p:sp>
        <p:nvSpPr>
          <p:cNvPr id="5" name="Прямая соединительная линия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Равнобедренный треугольник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ru-RU"/>
              <a:t>Образец заголовка</a:t>
            </a:r>
            <a:endParaRPr kumimoji="0" lang="en-US"/>
          </a:p>
        </p:txBody>
      </p:sp>
      <p:sp>
        <p:nvSpPr>
          <p:cNvPr id="3" name="Текст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5" name="Дата 4"/>
          <p:cNvSpPr>
            <a:spLocks noGrp="1"/>
          </p:cNvSpPr>
          <p:nvPr>
            <p:ph type="dt" sz="half" idx="10"/>
          </p:nvPr>
        </p:nvSpPr>
        <p:spPr/>
        <p:txBody>
          <a:bodyPr/>
          <a:lstStyle/>
          <a:p>
            <a:fld id="{F3F2E740-2ED7-498D-97D1-84E12047EF9F}" type="datetimeFigureOut">
              <a:rPr lang="ru-RU" smtClean="0"/>
              <a:t>04.02.2021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32F281C-C5FF-4178-8D44-38D8796456CD}" type="slidenum">
              <a:rPr lang="ru-RU" smtClean="0"/>
              <a:t>‹#›</a:t>
            </a:fld>
            <a:endParaRPr lang="ru-RU"/>
          </a:p>
        </p:txBody>
      </p:sp>
      <p:sp>
        <p:nvSpPr>
          <p:cNvPr id="8" name="Прямая соединительная линия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ая соединительная линия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Равнобедренный треугольник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Объект 11"/>
          <p:cNvSpPr>
            <a:spLocks noGrp="1"/>
          </p:cNvSpPr>
          <p:nvPr>
            <p:ph sz="quarter" idx="1"/>
          </p:nvPr>
        </p:nvSpPr>
        <p:spPr>
          <a:xfrm>
            <a:off x="304800" y="304800"/>
            <a:ext cx="5715000" cy="5715000"/>
          </a:xfrm>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ru-RU"/>
              <a:t>Образец заголовка</a:t>
            </a:r>
            <a:endParaRPr kumimoji="0" lang="en-US"/>
          </a:p>
        </p:txBody>
      </p:sp>
      <p:sp>
        <p:nvSpPr>
          <p:cNvPr id="3" name="Рисунок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ru-RU"/>
              <a:t>Вставка рисунка</a:t>
            </a:r>
            <a:endParaRPr kumimoji="0" lang="en-US" dirty="0"/>
          </a:p>
        </p:txBody>
      </p:sp>
      <p:sp>
        <p:nvSpPr>
          <p:cNvPr id="4" name="Текст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
        <p:nvSpPr>
          <p:cNvPr id="5" name="Дата 4"/>
          <p:cNvSpPr>
            <a:spLocks noGrp="1"/>
          </p:cNvSpPr>
          <p:nvPr>
            <p:ph type="dt" sz="half" idx="10"/>
          </p:nvPr>
        </p:nvSpPr>
        <p:spPr/>
        <p:txBody>
          <a:bodyPr/>
          <a:lstStyle/>
          <a:p>
            <a:fld id="{F3F2E740-2ED7-498D-97D1-84E12047EF9F}" type="datetimeFigureOut">
              <a:rPr lang="ru-RU" smtClean="0"/>
              <a:t>04.02.2021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32F281C-C5FF-4178-8D44-38D8796456CD}" type="slidenum">
              <a:rPr lang="ru-RU" smtClean="0"/>
              <a:t>‹#›</a:t>
            </a:fld>
            <a:endParaRPr lang="ru-RU"/>
          </a:p>
        </p:txBody>
      </p:sp>
      <p:sp>
        <p:nvSpPr>
          <p:cNvPr id="8" name="Прямая соединительная линия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Равнобедренный треугольник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152400"/>
            <a:ext cx="8229600" cy="990600"/>
          </a:xfrm>
          <a:prstGeom prst="rect">
            <a:avLst/>
          </a:prstGeom>
        </p:spPr>
        <p:txBody>
          <a:bodyPr vert="horz" anchor="b" anchorCtr="0">
            <a:normAutofit/>
          </a:bodyPr>
          <a:lstStyle/>
          <a:p>
            <a:r>
              <a:rPr kumimoji="0" lang="ru-RU"/>
              <a:t>Образец заголовка</a:t>
            </a:r>
            <a:endParaRPr kumimoji="0" lang="en-US"/>
          </a:p>
        </p:txBody>
      </p:sp>
      <p:sp>
        <p:nvSpPr>
          <p:cNvPr id="13" name="Текст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4" name="Дата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F3F2E740-2ED7-498D-97D1-84E12047EF9F}" type="datetimeFigureOut">
              <a:rPr lang="ru-RU" smtClean="0"/>
              <a:t>04.02.2021</a:t>
            </a:fld>
            <a:endParaRPr lang="ru-RU"/>
          </a:p>
        </p:txBody>
      </p:sp>
      <p:sp>
        <p:nvSpPr>
          <p:cNvPr id="3" name="Нижний колонтитул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F32F281C-C5FF-4178-8D44-38D8796456CD}" type="slidenum">
              <a:rPr lang="ru-RU" smtClean="0"/>
              <a:t>‹#›</a:t>
            </a:fld>
            <a:endParaRPr lang="ru-RU"/>
          </a:p>
        </p:txBody>
      </p:sp>
      <p:sp>
        <p:nvSpPr>
          <p:cNvPr id="28" name="Прямая соединительная линия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Прямая соединительная линия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Равнобедренный треугольник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4.xml"/></Relationships>
</file>

<file path=ppt/slides/_rels/slide2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3.gif"/><Relationship Id="rId1" Type="http://schemas.openxmlformats.org/officeDocument/2006/relationships/slideLayout" Target="../slideLayouts/slideLayout2.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3.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0.jpg"/></Relationships>
</file>

<file path=ppt/slides/_rels/slide4.xml.rels><?xml version="1.0" encoding="UTF-8" standalone="yes"?>
<Relationships xmlns="http://schemas.openxmlformats.org/package/2006/relationships"><Relationship Id="rId13" Type="http://schemas.openxmlformats.org/officeDocument/2006/relationships/slide" Target="slide6.xml"/><Relationship Id="rId18" Type="http://schemas.openxmlformats.org/officeDocument/2006/relationships/slide" Target="slide12.xml"/><Relationship Id="rId26" Type="http://schemas.openxmlformats.org/officeDocument/2006/relationships/slide" Target="slide23.xml"/><Relationship Id="rId3" Type="http://schemas.openxmlformats.org/officeDocument/2006/relationships/slide" Target="slide40.xml"/><Relationship Id="rId21" Type="http://schemas.openxmlformats.org/officeDocument/2006/relationships/slide" Target="slide15.xml"/><Relationship Id="rId34" Type="http://schemas.openxmlformats.org/officeDocument/2006/relationships/audio" Target="../media/audio1.wav"/><Relationship Id="rId7" Type="http://schemas.openxmlformats.org/officeDocument/2006/relationships/slide" Target="slide39.xml"/><Relationship Id="rId12" Type="http://schemas.openxmlformats.org/officeDocument/2006/relationships/slide" Target="slide37.xml"/><Relationship Id="rId17" Type="http://schemas.openxmlformats.org/officeDocument/2006/relationships/slide" Target="slide20.xml"/><Relationship Id="rId25" Type="http://schemas.openxmlformats.org/officeDocument/2006/relationships/slide" Target="slide21.xml"/><Relationship Id="rId33" Type="http://schemas.openxmlformats.org/officeDocument/2006/relationships/slide" Target="slide5.xml"/><Relationship Id="rId2" Type="http://schemas.openxmlformats.org/officeDocument/2006/relationships/image" Target="../media/image2.jpg"/><Relationship Id="rId16" Type="http://schemas.openxmlformats.org/officeDocument/2006/relationships/slide" Target="slide19.xml"/><Relationship Id="rId20" Type="http://schemas.openxmlformats.org/officeDocument/2006/relationships/slide" Target="slide14.xml"/><Relationship Id="rId29" Type="http://schemas.openxmlformats.org/officeDocument/2006/relationships/slide" Target="slide8.xml"/><Relationship Id="rId1" Type="http://schemas.openxmlformats.org/officeDocument/2006/relationships/slideLayout" Target="../slideLayouts/slideLayout2.xml"/><Relationship Id="rId6" Type="http://schemas.openxmlformats.org/officeDocument/2006/relationships/slide" Target="slide38.xml"/><Relationship Id="rId11" Type="http://schemas.openxmlformats.org/officeDocument/2006/relationships/slide" Target="slide36.xml"/><Relationship Id="rId24" Type="http://schemas.openxmlformats.org/officeDocument/2006/relationships/slide" Target="slide27.xml"/><Relationship Id="rId32" Type="http://schemas.openxmlformats.org/officeDocument/2006/relationships/slide" Target="slide11.xml"/><Relationship Id="rId5" Type="http://schemas.openxmlformats.org/officeDocument/2006/relationships/slide" Target="slide42.xml"/><Relationship Id="rId15" Type="http://schemas.openxmlformats.org/officeDocument/2006/relationships/slide" Target="slide18.xml"/><Relationship Id="rId23" Type="http://schemas.openxmlformats.org/officeDocument/2006/relationships/slide" Target="slide29.xml"/><Relationship Id="rId28" Type="http://schemas.openxmlformats.org/officeDocument/2006/relationships/slide" Target="slide7.xml"/><Relationship Id="rId10" Type="http://schemas.openxmlformats.org/officeDocument/2006/relationships/slide" Target="slide35.xml"/><Relationship Id="rId19" Type="http://schemas.openxmlformats.org/officeDocument/2006/relationships/slide" Target="slide13.xml"/><Relationship Id="rId31" Type="http://schemas.openxmlformats.org/officeDocument/2006/relationships/slide" Target="slide10.xml"/><Relationship Id="rId4" Type="http://schemas.openxmlformats.org/officeDocument/2006/relationships/slide" Target="slide41.xml"/><Relationship Id="rId9" Type="http://schemas.openxmlformats.org/officeDocument/2006/relationships/slide" Target="slide34.xml"/><Relationship Id="rId14" Type="http://schemas.openxmlformats.org/officeDocument/2006/relationships/slide" Target="slide17.xml"/><Relationship Id="rId22" Type="http://schemas.openxmlformats.org/officeDocument/2006/relationships/slide" Target="slide16.xml"/><Relationship Id="rId27" Type="http://schemas.openxmlformats.org/officeDocument/2006/relationships/slide" Target="slide25.xml"/><Relationship Id="rId30" Type="http://schemas.openxmlformats.org/officeDocument/2006/relationships/slide" Target="slide9.xml"/><Relationship Id="rId8" Type="http://schemas.openxmlformats.org/officeDocument/2006/relationships/slide" Target="slide31.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24.jpg"/><Relationship Id="rId4" Type="http://schemas.openxmlformats.org/officeDocument/2006/relationships/image" Target="../media/image23.jpg"/></Relationships>
</file>

<file path=ppt/slides/_rels/slide4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27.jpg"/><Relationship Id="rId4" Type="http://schemas.openxmlformats.org/officeDocument/2006/relationships/image" Target="../media/image26.jpg"/></Relationships>
</file>

<file path=ppt/slides/_rels/slide4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30.jpg"/></Relationships>
</file>

<file path=ppt/slides/_rels/slide43.xml.rels><?xml version="1.0" encoding="UTF-8" standalone="yes"?>
<Relationships xmlns="http://schemas.openxmlformats.org/package/2006/relationships"><Relationship Id="rId8" Type="http://schemas.openxmlformats.org/officeDocument/2006/relationships/hyperlink" Target="http://dic.academic.ru/dic.nsf/es/3559/&#1072;&#1075;&#1086;&#1088;&#1072;" TargetMode="External"/><Relationship Id="rId3" Type="http://schemas.openxmlformats.org/officeDocument/2006/relationships/hyperlink" Target="http://dic.academic.ru/dic.nsf/enc_philosophy/2882" TargetMode="External"/><Relationship Id="rId7" Type="http://schemas.openxmlformats.org/officeDocument/2006/relationships/hyperlink" Target="http://dictionary_of_ancient.academic.ru/1140/&#1043;&#1086;&#1087;&#1083;&#1080;&#1090;" TargetMode="External"/><Relationship Id="rId2" Type="http://schemas.openxmlformats.org/officeDocument/2006/relationships/hyperlink" Target="http://dic.academic.ru/dic.nsf/enc_colier/4868/&#1055;&#1045;&#1056;&#1048;&#1050;&#1051;" TargetMode="External"/><Relationship Id="rId1" Type="http://schemas.openxmlformats.org/officeDocument/2006/relationships/slideLayout" Target="../slideLayouts/slideLayout2.xml"/><Relationship Id="rId6" Type="http://schemas.openxmlformats.org/officeDocument/2006/relationships/hyperlink" Target="http://antiquites.academic.ru/1978/&#1060;&#1072;&#1083;&#1072;&#1085;&#1075;&#1072;" TargetMode="External"/><Relationship Id="rId5" Type="http://schemas.openxmlformats.org/officeDocument/2006/relationships/hyperlink" Target="http://antiquites.academic.ru/1043/&#1050;&#1086;&#1083;&#1086;&#1085;&#1080;&#1080;_&#1072;&#1085;&#1090;&#1080;&#1095;&#1085;&#1099;&#1077;" TargetMode="External"/><Relationship Id="rId4" Type="http://schemas.openxmlformats.org/officeDocument/2006/relationships/hyperlink" Target="http://antiquites.academic.ru/862/&#1048;&#1083;&#1086;&#1090;&#1099;" TargetMode="External"/><Relationship Id="rId9" Type="http://schemas.openxmlformats.org/officeDocument/2006/relationships/hyperlink" Target="http://dic.academic.ru/dic.nsf/lower/13191" TargetMode="External"/></Relationships>
</file>

<file path=ppt/slides/_rels/slide44.xml.rels><?xml version="1.0" encoding="UTF-8" standalone="yes"?>
<Relationships xmlns="http://schemas.openxmlformats.org/package/2006/relationships"><Relationship Id="rId8" Type="http://schemas.openxmlformats.org/officeDocument/2006/relationships/hyperlink" Target="http://bookz.ru/authors/karl-bekker/mifi-dre_423/page-23-mifi-dre_423.html" TargetMode="External"/><Relationship Id="rId13" Type="http://schemas.openxmlformats.org/officeDocument/2006/relationships/hyperlink" Target="http://www.lawinrussia.ru/node/280142" TargetMode="External"/><Relationship Id="rId18" Type="http://schemas.openxmlformats.org/officeDocument/2006/relationships/hyperlink" Target="http://fleshlytravel.com/ithaka/ithaca-travel.html" TargetMode="External"/><Relationship Id="rId3" Type="http://schemas.openxmlformats.org/officeDocument/2006/relationships/hyperlink" Target="http://thebester.ru/blog/celebrity/15250.html" TargetMode="External"/><Relationship Id="rId7" Type="http://schemas.openxmlformats.org/officeDocument/2006/relationships/hyperlink" Target="http://the300spartans.ru/bitva-pri-marafone/" TargetMode="External"/><Relationship Id="rId12" Type="http://schemas.openxmlformats.org/officeDocument/2006/relationships/hyperlink" Target="http://www.liveinternet.ru/users/2010239/post100133576" TargetMode="External"/><Relationship Id="rId17" Type="http://schemas.openxmlformats.org/officeDocument/2006/relationships/hyperlink" Target="http://ulenspiegel.od.ua/" TargetMode="External"/><Relationship Id="rId2" Type="http://schemas.openxmlformats.org/officeDocument/2006/relationships/hyperlink" Target="http://www.renclassic.ru/Ru/Journal2/847/972/" TargetMode="External"/><Relationship Id="rId16" Type="http://schemas.openxmlformats.org/officeDocument/2006/relationships/hyperlink" Target="http://oritan.livejournal.com/33571.html" TargetMode="External"/><Relationship Id="rId1" Type="http://schemas.openxmlformats.org/officeDocument/2006/relationships/slideLayout" Target="../slideLayouts/slideLayout2.xml"/><Relationship Id="rId6" Type="http://schemas.openxmlformats.org/officeDocument/2006/relationships/hyperlink" Target="http://ru.wikipedia.org/wiki/%D1%EE%EB%EE%ED" TargetMode="External"/><Relationship Id="rId11" Type="http://schemas.openxmlformats.org/officeDocument/2006/relationships/hyperlink" Target="http://greathistori.ru/istoriya-gretsii/420-2/15-1-polnoe-razvitie-demokratii-v-afinah/" TargetMode="External"/><Relationship Id="rId5" Type="http://schemas.openxmlformats.org/officeDocument/2006/relationships/hyperlink" Target="http://www.greek.ru/all/men/42/486/" TargetMode="External"/><Relationship Id="rId15" Type="http://schemas.openxmlformats.org/officeDocument/2006/relationships/hyperlink" Target="http://webzavr.ru/myths_and_legends/prikljuchenija_odisseja/" TargetMode="External"/><Relationship Id="rId10" Type="http://schemas.openxmlformats.org/officeDocument/2006/relationships/hyperlink" Target="http://www.lsg.musin.de/geschichte/geschichte/6-griechen/archaeologie.htm" TargetMode="External"/><Relationship Id="rId19" Type="http://schemas.openxmlformats.org/officeDocument/2006/relationships/hyperlink" Target="http://karavan-tyr.ru/region-attika-serdtse-gretsii/" TargetMode="External"/><Relationship Id="rId4" Type="http://schemas.openxmlformats.org/officeDocument/2006/relationships/hyperlink" Target="http://history.rin.ru/cgi-bin/history.pl?num=123" TargetMode="External"/><Relationship Id="rId9" Type="http://schemas.openxmlformats.org/officeDocument/2006/relationships/hyperlink" Target="http://i-fakt.ru/kak-voznikla-marafonskaya-distanciya/" TargetMode="External"/><Relationship Id="rId14" Type="http://schemas.openxmlformats.org/officeDocument/2006/relationships/hyperlink" Target="http://be.convdocs.org/docs/index-42127.html" TargetMode="External"/></Relationships>
</file>

<file path=ppt/slides/_rels/slide5.xml.rels><?xml version="1.0" encoding="UTF-8" standalone="yes"?>
<Relationships xmlns="http://schemas.openxmlformats.org/package/2006/relationships"><Relationship Id="rId13" Type="http://schemas.openxmlformats.org/officeDocument/2006/relationships/slide" Target="slide37.xml"/><Relationship Id="rId18" Type="http://schemas.openxmlformats.org/officeDocument/2006/relationships/slide" Target="slide20.xml"/><Relationship Id="rId26" Type="http://schemas.openxmlformats.org/officeDocument/2006/relationships/slide" Target="slide21.xml"/><Relationship Id="rId3" Type="http://schemas.openxmlformats.org/officeDocument/2006/relationships/image" Target="../media/image2.jpg"/><Relationship Id="rId21" Type="http://schemas.openxmlformats.org/officeDocument/2006/relationships/slide" Target="slide14.xml"/><Relationship Id="rId34" Type="http://schemas.openxmlformats.org/officeDocument/2006/relationships/oleObject" Target="../embeddings/oleObject1.bin"/><Relationship Id="rId7" Type="http://schemas.openxmlformats.org/officeDocument/2006/relationships/slide" Target="slide38.xml"/><Relationship Id="rId12" Type="http://schemas.openxmlformats.org/officeDocument/2006/relationships/slide" Target="slide36.xml"/><Relationship Id="rId17" Type="http://schemas.openxmlformats.org/officeDocument/2006/relationships/slide" Target="slide19.xml"/><Relationship Id="rId25" Type="http://schemas.openxmlformats.org/officeDocument/2006/relationships/slide" Target="slide27.xml"/><Relationship Id="rId33" Type="http://schemas.openxmlformats.org/officeDocument/2006/relationships/slide" Target="slide11.xml"/><Relationship Id="rId2" Type="http://schemas.openxmlformats.org/officeDocument/2006/relationships/slideLayout" Target="../slideLayouts/slideLayout2.xml"/><Relationship Id="rId16" Type="http://schemas.openxmlformats.org/officeDocument/2006/relationships/slide" Target="slide18.xml"/><Relationship Id="rId20" Type="http://schemas.openxmlformats.org/officeDocument/2006/relationships/slide" Target="slide13.xml"/><Relationship Id="rId29" Type="http://schemas.openxmlformats.org/officeDocument/2006/relationships/slide" Target="slide7.xml"/><Relationship Id="rId1" Type="http://schemas.openxmlformats.org/officeDocument/2006/relationships/vmlDrawing" Target="../drawings/vmlDrawing1.vml"/><Relationship Id="rId6" Type="http://schemas.openxmlformats.org/officeDocument/2006/relationships/slide" Target="slide42.xml"/><Relationship Id="rId11" Type="http://schemas.openxmlformats.org/officeDocument/2006/relationships/slide" Target="slide35.xml"/><Relationship Id="rId24" Type="http://schemas.openxmlformats.org/officeDocument/2006/relationships/slide" Target="slide29.xml"/><Relationship Id="rId32" Type="http://schemas.openxmlformats.org/officeDocument/2006/relationships/slide" Target="slide10.xml"/><Relationship Id="rId5" Type="http://schemas.openxmlformats.org/officeDocument/2006/relationships/slide" Target="slide41.xml"/><Relationship Id="rId15" Type="http://schemas.openxmlformats.org/officeDocument/2006/relationships/slide" Target="slide17.xml"/><Relationship Id="rId23" Type="http://schemas.openxmlformats.org/officeDocument/2006/relationships/slide" Target="slide16.xml"/><Relationship Id="rId28" Type="http://schemas.openxmlformats.org/officeDocument/2006/relationships/slide" Target="slide25.xml"/><Relationship Id="rId36" Type="http://schemas.openxmlformats.org/officeDocument/2006/relationships/image" Target="../media/image4.wmf"/><Relationship Id="rId10" Type="http://schemas.openxmlformats.org/officeDocument/2006/relationships/slide" Target="slide34.xml"/><Relationship Id="rId19" Type="http://schemas.openxmlformats.org/officeDocument/2006/relationships/slide" Target="slide12.xml"/><Relationship Id="rId31" Type="http://schemas.openxmlformats.org/officeDocument/2006/relationships/slide" Target="slide9.xml"/><Relationship Id="rId4" Type="http://schemas.openxmlformats.org/officeDocument/2006/relationships/slide" Target="slide40.xml"/><Relationship Id="rId9" Type="http://schemas.openxmlformats.org/officeDocument/2006/relationships/slide" Target="slide31.xml"/><Relationship Id="rId14" Type="http://schemas.openxmlformats.org/officeDocument/2006/relationships/slide" Target="slide6.xml"/><Relationship Id="rId22" Type="http://schemas.openxmlformats.org/officeDocument/2006/relationships/slide" Target="slide15.xml"/><Relationship Id="rId27" Type="http://schemas.openxmlformats.org/officeDocument/2006/relationships/slide" Target="slide23.xml"/><Relationship Id="rId30" Type="http://schemas.openxmlformats.org/officeDocument/2006/relationships/slide" Target="slide8.xml"/><Relationship Id="rId35" Type="http://schemas.openxmlformats.org/officeDocument/2006/relationships/image" Target="../media/image3.wmf"/><Relationship Id="rId8" Type="http://schemas.openxmlformats.org/officeDocument/2006/relationships/slide" Target="slide39.xml"/></Relationships>
</file>

<file path=ppt/slides/_rels/slide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73265" y="3789040"/>
            <a:ext cx="6858000" cy="990600"/>
          </a:xfrm>
        </p:spPr>
        <p:txBody>
          <a:bodyPr>
            <a:normAutofit/>
          </a:bodyPr>
          <a:lstStyle/>
          <a:p>
            <a:r>
              <a:rPr lang="ru-RU" dirty="0"/>
              <a:t>История Древней Греции</a:t>
            </a:r>
          </a:p>
        </p:txBody>
      </p:sp>
      <p:sp>
        <p:nvSpPr>
          <p:cNvPr id="3" name="Подзаголовок 2"/>
          <p:cNvSpPr>
            <a:spLocks noGrp="1"/>
          </p:cNvSpPr>
          <p:nvPr>
            <p:ph type="subTitle" idx="1"/>
          </p:nvPr>
        </p:nvSpPr>
        <p:spPr>
          <a:xfrm>
            <a:off x="1153168" y="5013176"/>
            <a:ext cx="6953200" cy="1112862"/>
          </a:xfrm>
        </p:spPr>
        <p:txBody>
          <a:bodyPr>
            <a:normAutofit lnSpcReduction="10000"/>
          </a:bodyPr>
          <a:lstStyle/>
          <a:p>
            <a:r>
              <a:rPr lang="ru-RU" dirty="0"/>
              <a:t>Борзых Анастасия Сергеевна</a:t>
            </a:r>
          </a:p>
          <a:p>
            <a:r>
              <a:rPr lang="ru-RU" dirty="0"/>
              <a:t>МАОУ СОШ № 40 г. Череповца</a:t>
            </a:r>
          </a:p>
          <a:p>
            <a:r>
              <a:rPr lang="ru-RU" dirty="0"/>
              <a:t>Учитель истории </a:t>
            </a:r>
            <a:r>
              <a:rPr lang="ru-RU"/>
              <a:t>и обществознания</a:t>
            </a:r>
            <a:endParaRPr lang="ru-RU" dirty="0"/>
          </a:p>
        </p:txBody>
      </p:sp>
    </p:spTree>
    <p:extLst>
      <p:ext uri="{BB962C8B-B14F-4D97-AF65-F5344CB8AC3E}">
        <p14:creationId xmlns:p14="http://schemas.microsoft.com/office/powerpoint/2010/main" val="1025534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Чем греки напоминали лягушек</a:t>
            </a:r>
          </a:p>
        </p:txBody>
      </p:sp>
      <p:sp>
        <p:nvSpPr>
          <p:cNvPr id="3" name="Объект 2"/>
          <p:cNvSpPr>
            <a:spLocks noGrp="1"/>
          </p:cNvSpPr>
          <p:nvPr>
            <p:ph sz="quarter" idx="1"/>
          </p:nvPr>
        </p:nvSpPr>
        <p:spPr/>
        <p:txBody>
          <a:bodyPr>
            <a:normAutofit/>
          </a:bodyPr>
          <a:lstStyle/>
          <a:p>
            <a:pPr algn="just"/>
            <a:r>
              <a:rPr lang="ru-RU" sz="4000" dirty="0"/>
              <a:t>Афинский мыслитель Сократ шутливо утверждал, что греки расселились вокруг моря, как лягушки вокруг болота.</a:t>
            </a:r>
          </a:p>
          <a:p>
            <a:pPr marL="0" indent="0" algn="just">
              <a:buNone/>
            </a:pPr>
            <a:r>
              <a:rPr lang="ru-RU" sz="4000" b="1" dirty="0"/>
              <a:t>Так ли это? В связи с какими событиями была сказано данное утверждение?</a:t>
            </a:r>
          </a:p>
        </p:txBody>
      </p:sp>
      <p:sp>
        <p:nvSpPr>
          <p:cNvPr id="4" name="Скругленная прямоугольная выноска 3"/>
          <p:cNvSpPr/>
          <p:nvPr/>
        </p:nvSpPr>
        <p:spPr>
          <a:xfrm>
            <a:off x="395536" y="1196752"/>
            <a:ext cx="8136904" cy="3816424"/>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5400" dirty="0"/>
              <a:t>Сократ говорил о процессе греческой колонизации.</a:t>
            </a:r>
          </a:p>
        </p:txBody>
      </p:sp>
      <p:sp>
        <p:nvSpPr>
          <p:cNvPr id="5" name="Управляющая кнопка: домой 4">
            <a:hlinkClick r:id="rId2" action="ppaction://hlinksldjump" highlightClick="1"/>
          </p:cNvPr>
          <p:cNvSpPr/>
          <p:nvPr/>
        </p:nvSpPr>
        <p:spPr>
          <a:xfrm>
            <a:off x="7956376" y="5805264"/>
            <a:ext cx="576064" cy="50405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121444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87424"/>
            <a:ext cx="8229600" cy="990600"/>
          </a:xfrm>
        </p:spPr>
        <p:txBody>
          <a:bodyPr/>
          <a:lstStyle/>
          <a:p>
            <a:r>
              <a:rPr lang="ru-RU" dirty="0"/>
              <a:t>Кто был храбрейшим в войнах с персами?</a:t>
            </a:r>
          </a:p>
        </p:txBody>
      </p:sp>
      <p:sp>
        <p:nvSpPr>
          <p:cNvPr id="3" name="Объект 2"/>
          <p:cNvSpPr>
            <a:spLocks noGrp="1"/>
          </p:cNvSpPr>
          <p:nvPr>
            <p:ph sz="quarter" idx="1"/>
          </p:nvPr>
        </p:nvSpPr>
        <p:spPr>
          <a:xfrm>
            <a:off x="0" y="764704"/>
            <a:ext cx="8856984" cy="5522168"/>
          </a:xfrm>
        </p:spPr>
        <p:txBody>
          <a:bodyPr>
            <a:noAutofit/>
          </a:bodyPr>
          <a:lstStyle/>
          <a:p>
            <a:pPr marL="0" indent="0" algn="just">
              <a:buNone/>
            </a:pPr>
            <a:r>
              <a:rPr lang="ru-RU" sz="3200" dirty="0"/>
              <a:t>Вскоре после блестящих побед над персами при </a:t>
            </a:r>
            <a:r>
              <a:rPr lang="ru-RU" sz="3200" dirty="0" err="1"/>
              <a:t>Саламине</a:t>
            </a:r>
            <a:r>
              <a:rPr lang="ru-RU" sz="3200" dirty="0"/>
              <a:t> и при </a:t>
            </a:r>
            <a:r>
              <a:rPr lang="ru-RU" sz="3200" dirty="0" err="1"/>
              <a:t>Платеях</a:t>
            </a:r>
            <a:r>
              <a:rPr lang="ru-RU" sz="3200" dirty="0"/>
              <a:t> захватчики были изгнаны из Эллады. И вот военачальники греческих государств, участвовавших,  в освободительной войне собрались, чтобы определить кто из  них отличился более других. Но договориться они не смогли, каждый военачальник объявил первым по храбрости себя, а вторым-  афинского стратега </a:t>
            </a:r>
            <a:r>
              <a:rPr lang="ru-RU" sz="3200" dirty="0" err="1"/>
              <a:t>Фемистокла</a:t>
            </a:r>
            <a:r>
              <a:rPr lang="ru-RU" sz="3200" dirty="0"/>
              <a:t>.</a:t>
            </a:r>
          </a:p>
          <a:p>
            <a:pPr marL="0" indent="0">
              <a:buNone/>
            </a:pPr>
            <a:r>
              <a:rPr lang="ru-RU" sz="3200" b="1" dirty="0"/>
              <a:t>Подумайте, кому в итоге было отдано первое место по храбрости. Обоснуйте ответ.</a:t>
            </a:r>
          </a:p>
        </p:txBody>
      </p:sp>
      <p:sp>
        <p:nvSpPr>
          <p:cNvPr id="4" name="Управляющая кнопка: домой 3">
            <a:hlinkClick r:id="rId2" action="ppaction://hlinksldjump" highlightClick="1"/>
          </p:cNvPr>
          <p:cNvSpPr/>
          <p:nvPr/>
        </p:nvSpPr>
        <p:spPr>
          <a:xfrm>
            <a:off x="7914028" y="6159316"/>
            <a:ext cx="648072" cy="62068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ая прямоугольная выноска 4"/>
          <p:cNvSpPr/>
          <p:nvPr/>
        </p:nvSpPr>
        <p:spPr>
          <a:xfrm>
            <a:off x="395536" y="764704"/>
            <a:ext cx="8166564" cy="468052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4000" dirty="0"/>
              <a:t>На каждого военачальника пришлось по одному голосу, а на </a:t>
            </a:r>
            <a:r>
              <a:rPr lang="ru-RU" sz="4000" dirty="0" err="1"/>
              <a:t>Фемистокла</a:t>
            </a:r>
            <a:r>
              <a:rPr lang="ru-RU" sz="4000" dirty="0"/>
              <a:t> столько голосов сколько было военачальников. Значит он и победил.</a:t>
            </a:r>
          </a:p>
        </p:txBody>
      </p:sp>
    </p:spTree>
    <p:extLst>
      <p:ext uri="{BB962C8B-B14F-4D97-AF65-F5344CB8AC3E}">
        <p14:creationId xmlns:p14="http://schemas.microsoft.com/office/powerpoint/2010/main" val="3003202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6416" y="0"/>
            <a:ext cx="658416" cy="756320"/>
          </a:xfrm>
        </p:spPr>
        <p:txBody>
          <a:bodyPr>
            <a:normAutofit/>
          </a:bodyPr>
          <a:lstStyle/>
          <a:p>
            <a:r>
              <a:rPr lang="en-US" dirty="0"/>
              <a:t>1</a:t>
            </a:r>
            <a:endParaRPr lang="ru-RU" dirty="0"/>
          </a:p>
        </p:txBody>
      </p:sp>
      <p:pic>
        <p:nvPicPr>
          <p:cNvPr id="8" name="Объект 7"/>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33531" y="260648"/>
            <a:ext cx="8869414" cy="5238581"/>
          </a:xfrm>
        </p:spPr>
      </p:pic>
      <p:sp>
        <p:nvSpPr>
          <p:cNvPr id="4" name="Управляющая кнопка: домой 3">
            <a:hlinkClick r:id="rId3" action="ppaction://hlinksldjump" highlightClick="1"/>
          </p:cNvPr>
          <p:cNvSpPr/>
          <p:nvPr/>
        </p:nvSpPr>
        <p:spPr>
          <a:xfrm>
            <a:off x="8316416" y="6309320"/>
            <a:ext cx="504056"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107504" y="5571237"/>
            <a:ext cx="6817507" cy="954107"/>
          </a:xfrm>
          <a:prstGeom prst="rect">
            <a:avLst/>
          </a:prstGeom>
          <a:noFill/>
        </p:spPr>
        <p:txBody>
          <a:bodyPr wrap="none" rtlCol="0">
            <a:spAutoFit/>
          </a:bodyPr>
          <a:lstStyle/>
          <a:p>
            <a:r>
              <a:rPr lang="ru-RU" sz="2800" dirty="0"/>
              <a:t>Покажите на карте территорию Др. Греции </a:t>
            </a:r>
          </a:p>
          <a:p>
            <a:r>
              <a:rPr lang="ru-RU" sz="2800" dirty="0"/>
              <a:t>и места образования греческих колоний.</a:t>
            </a:r>
          </a:p>
        </p:txBody>
      </p:sp>
    </p:spTree>
    <p:extLst>
      <p:ext uri="{BB962C8B-B14F-4D97-AF65-F5344CB8AC3E}">
        <p14:creationId xmlns:p14="http://schemas.microsoft.com/office/powerpoint/2010/main" val="420091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6416" y="0"/>
            <a:ext cx="658416" cy="756320"/>
          </a:xfrm>
        </p:spPr>
        <p:txBody>
          <a:bodyPr>
            <a:normAutofit/>
          </a:bodyPr>
          <a:lstStyle/>
          <a:p>
            <a:r>
              <a:rPr lang="ru-RU" dirty="0"/>
              <a:t>2</a:t>
            </a:r>
          </a:p>
        </p:txBody>
      </p:sp>
      <p:pic>
        <p:nvPicPr>
          <p:cNvPr id="9" name="Объект 8"/>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07504" y="0"/>
            <a:ext cx="5916544" cy="6741368"/>
          </a:xfrm>
        </p:spPr>
      </p:pic>
      <p:sp>
        <p:nvSpPr>
          <p:cNvPr id="4" name="Управляющая кнопка: домой 3">
            <a:hlinkClick r:id="rId3" action="ppaction://hlinksldjump" highlightClick="1"/>
          </p:cNvPr>
          <p:cNvSpPr/>
          <p:nvPr/>
        </p:nvSpPr>
        <p:spPr>
          <a:xfrm>
            <a:off x="8316416" y="6309320"/>
            <a:ext cx="504056"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6101367" y="1124744"/>
            <a:ext cx="3201967" cy="3108543"/>
          </a:xfrm>
          <a:prstGeom prst="rect">
            <a:avLst/>
          </a:prstGeom>
          <a:noFill/>
        </p:spPr>
        <p:txBody>
          <a:bodyPr wrap="none" rtlCol="0">
            <a:spAutoFit/>
          </a:bodyPr>
          <a:lstStyle/>
          <a:p>
            <a:pPr marL="514350" indent="-514350">
              <a:buAutoNum type="arabicPeriod"/>
            </a:pPr>
            <a:r>
              <a:rPr lang="ru-RU" sz="2800" dirty="0"/>
              <a:t>Покажите на</a:t>
            </a:r>
          </a:p>
          <a:p>
            <a:r>
              <a:rPr lang="ru-RU" sz="2800" dirty="0"/>
              <a:t> карте  территорию </a:t>
            </a:r>
          </a:p>
          <a:p>
            <a:r>
              <a:rPr lang="ru-RU" sz="2800" dirty="0"/>
              <a:t>Др. Греции.</a:t>
            </a:r>
          </a:p>
          <a:p>
            <a:endParaRPr lang="ru-RU" sz="2800" dirty="0"/>
          </a:p>
          <a:p>
            <a:r>
              <a:rPr lang="ru-RU" sz="2800" dirty="0"/>
              <a:t>2. Покажите </a:t>
            </a:r>
          </a:p>
          <a:p>
            <a:r>
              <a:rPr lang="ru-RU" sz="2800" dirty="0"/>
              <a:t>Полуостров  Аттика</a:t>
            </a:r>
          </a:p>
          <a:p>
            <a:r>
              <a:rPr lang="ru-RU" sz="2800" dirty="0"/>
              <a:t> и Пелопоннес</a:t>
            </a:r>
          </a:p>
        </p:txBody>
      </p:sp>
    </p:spTree>
    <p:extLst>
      <p:ext uri="{BB962C8B-B14F-4D97-AF65-F5344CB8AC3E}">
        <p14:creationId xmlns:p14="http://schemas.microsoft.com/office/powerpoint/2010/main" val="11379101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6416" y="0"/>
            <a:ext cx="658416" cy="756320"/>
          </a:xfrm>
        </p:spPr>
        <p:txBody>
          <a:bodyPr>
            <a:normAutofit/>
          </a:bodyPr>
          <a:lstStyle/>
          <a:p>
            <a:r>
              <a:rPr lang="ru-RU" dirty="0"/>
              <a:t>3</a:t>
            </a:r>
          </a:p>
        </p:txBody>
      </p:sp>
      <p:pic>
        <p:nvPicPr>
          <p:cNvPr id="9" name="Объект 8"/>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179512" y="50533"/>
            <a:ext cx="6825327" cy="6258787"/>
          </a:xfrm>
        </p:spPr>
      </p:pic>
      <p:sp>
        <p:nvSpPr>
          <p:cNvPr id="4" name="Управляющая кнопка: домой 3">
            <a:hlinkClick r:id="rId3" action="ppaction://hlinksldjump" highlightClick="1"/>
          </p:cNvPr>
          <p:cNvSpPr/>
          <p:nvPr/>
        </p:nvSpPr>
        <p:spPr>
          <a:xfrm>
            <a:off x="8316416" y="6309320"/>
            <a:ext cx="504056"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7020272" y="1153224"/>
            <a:ext cx="2039533" cy="4401205"/>
          </a:xfrm>
          <a:prstGeom prst="rect">
            <a:avLst/>
          </a:prstGeom>
          <a:noFill/>
        </p:spPr>
        <p:txBody>
          <a:bodyPr wrap="none" rtlCol="0">
            <a:spAutoFit/>
          </a:bodyPr>
          <a:lstStyle/>
          <a:p>
            <a:pPr marL="342900" indent="-342900">
              <a:buAutoNum type="arabicPeriod"/>
            </a:pPr>
            <a:r>
              <a:rPr lang="ru-RU" sz="2800" dirty="0"/>
              <a:t>Покажите</a:t>
            </a:r>
          </a:p>
          <a:p>
            <a:r>
              <a:rPr lang="ru-RU" sz="2800" dirty="0"/>
              <a:t> на карте </a:t>
            </a:r>
          </a:p>
          <a:p>
            <a:r>
              <a:rPr lang="ru-RU" sz="2800" dirty="0"/>
              <a:t>восставший</a:t>
            </a:r>
          </a:p>
          <a:p>
            <a:r>
              <a:rPr lang="ru-RU" sz="2800" dirty="0"/>
              <a:t> г. </a:t>
            </a:r>
            <a:r>
              <a:rPr lang="ru-RU" sz="2800" dirty="0" err="1"/>
              <a:t>Милет</a:t>
            </a:r>
            <a:r>
              <a:rPr lang="ru-RU" sz="2800" dirty="0"/>
              <a:t>.</a:t>
            </a:r>
          </a:p>
          <a:p>
            <a:endParaRPr lang="ru-RU" sz="2800" dirty="0"/>
          </a:p>
          <a:p>
            <a:r>
              <a:rPr lang="ru-RU" sz="2800" dirty="0"/>
              <a:t>2. Покажите</a:t>
            </a:r>
          </a:p>
          <a:p>
            <a:r>
              <a:rPr lang="ru-RU" sz="2800" dirty="0"/>
              <a:t>на карте</a:t>
            </a:r>
          </a:p>
          <a:p>
            <a:r>
              <a:rPr lang="ru-RU" sz="2800" dirty="0"/>
              <a:t> места </a:t>
            </a:r>
          </a:p>
          <a:p>
            <a:r>
              <a:rPr lang="ru-RU" sz="2800" dirty="0"/>
              <a:t>важнейших</a:t>
            </a:r>
          </a:p>
          <a:p>
            <a:r>
              <a:rPr lang="ru-RU" sz="2800" dirty="0"/>
              <a:t> сражений.</a:t>
            </a:r>
          </a:p>
        </p:txBody>
      </p:sp>
    </p:spTree>
    <p:extLst>
      <p:ext uri="{BB962C8B-B14F-4D97-AF65-F5344CB8AC3E}">
        <p14:creationId xmlns:p14="http://schemas.microsoft.com/office/powerpoint/2010/main" val="14758833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6416" y="0"/>
            <a:ext cx="658416" cy="756320"/>
          </a:xfrm>
        </p:spPr>
        <p:txBody>
          <a:bodyPr>
            <a:normAutofit/>
          </a:bodyPr>
          <a:lstStyle/>
          <a:p>
            <a:r>
              <a:rPr lang="ru-RU" dirty="0"/>
              <a:t>4</a:t>
            </a:r>
          </a:p>
        </p:txBody>
      </p:sp>
      <p:pic>
        <p:nvPicPr>
          <p:cNvPr id="9" name="Объект 8"/>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76" y="87962"/>
            <a:ext cx="5421715" cy="6624736"/>
          </a:xfrm>
        </p:spPr>
      </p:pic>
      <p:sp>
        <p:nvSpPr>
          <p:cNvPr id="4" name="Управляющая кнопка: домой 3">
            <a:hlinkClick r:id="rId3" action="ppaction://hlinksldjump" highlightClick="1"/>
          </p:cNvPr>
          <p:cNvSpPr/>
          <p:nvPr/>
        </p:nvSpPr>
        <p:spPr>
          <a:xfrm>
            <a:off x="8316416" y="6309320"/>
            <a:ext cx="504056"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5652120" y="1412776"/>
            <a:ext cx="2286000" cy="3970318"/>
          </a:xfrm>
          <a:prstGeom prst="rect">
            <a:avLst/>
          </a:prstGeom>
        </p:spPr>
        <p:txBody>
          <a:bodyPr>
            <a:spAutoFit/>
          </a:bodyPr>
          <a:lstStyle/>
          <a:p>
            <a:r>
              <a:rPr lang="ru-RU" sz="2800" dirty="0">
                <a:solidFill>
                  <a:prstClr val="black"/>
                </a:solidFill>
              </a:rPr>
              <a:t>Покажите на карте крупные греческие города такие как: Афины, Спарта, Фивы, Микены.</a:t>
            </a:r>
            <a:endParaRPr lang="ru-RU" dirty="0"/>
          </a:p>
        </p:txBody>
      </p:sp>
    </p:spTree>
    <p:extLst>
      <p:ext uri="{BB962C8B-B14F-4D97-AF65-F5344CB8AC3E}">
        <p14:creationId xmlns:p14="http://schemas.microsoft.com/office/powerpoint/2010/main" val="3426502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6416" y="0"/>
            <a:ext cx="658416" cy="756320"/>
          </a:xfrm>
        </p:spPr>
        <p:txBody>
          <a:bodyPr>
            <a:normAutofit/>
          </a:bodyPr>
          <a:lstStyle/>
          <a:p>
            <a:r>
              <a:rPr lang="ru-RU" dirty="0"/>
              <a:t>5</a:t>
            </a:r>
          </a:p>
        </p:txBody>
      </p:sp>
      <p:sp>
        <p:nvSpPr>
          <p:cNvPr id="4" name="Управляющая кнопка: домой 3">
            <a:hlinkClick r:id="rId2" action="ppaction://hlinksldjump" highlightClick="1"/>
          </p:cNvPr>
          <p:cNvSpPr/>
          <p:nvPr/>
        </p:nvSpPr>
        <p:spPr>
          <a:xfrm>
            <a:off x="8316416" y="6309320"/>
            <a:ext cx="504056"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p:cNvPicPr>
            <a:picLocks noChangeAspect="1"/>
          </p:cNvPicPr>
          <p:nvPr/>
        </p:nvPicPr>
        <p:blipFill rotWithShape="1">
          <a:blip r:embed="rId3">
            <a:extLst>
              <a:ext uri="{28A0092B-C50C-407E-A947-70E740481C1C}">
                <a14:useLocalDpi xmlns:a14="http://schemas.microsoft.com/office/drawing/2010/main" val="0"/>
              </a:ext>
            </a:extLst>
          </a:blip>
          <a:srcRect t="8484" r="-303" b="-1"/>
          <a:stretch/>
        </p:blipFill>
        <p:spPr>
          <a:xfrm>
            <a:off x="107504" y="126514"/>
            <a:ext cx="5921564" cy="6614854"/>
          </a:xfrm>
          <a:prstGeom prst="rect">
            <a:avLst/>
          </a:prstGeom>
        </p:spPr>
      </p:pic>
      <p:sp>
        <p:nvSpPr>
          <p:cNvPr id="10" name="TextBox 9"/>
          <p:cNvSpPr txBox="1"/>
          <p:nvPr/>
        </p:nvSpPr>
        <p:spPr>
          <a:xfrm>
            <a:off x="6029068" y="1196752"/>
            <a:ext cx="3193759" cy="3539430"/>
          </a:xfrm>
          <a:prstGeom prst="rect">
            <a:avLst/>
          </a:prstGeom>
          <a:noFill/>
        </p:spPr>
        <p:txBody>
          <a:bodyPr wrap="none" rtlCol="0">
            <a:spAutoFit/>
          </a:bodyPr>
          <a:lstStyle/>
          <a:p>
            <a:pPr marL="342900" indent="-342900">
              <a:buAutoNum type="arabicPeriod"/>
            </a:pPr>
            <a:r>
              <a:rPr lang="ru-RU" sz="2800" dirty="0"/>
              <a:t>Определите план</a:t>
            </a:r>
          </a:p>
          <a:p>
            <a:r>
              <a:rPr lang="ru-RU" sz="2800" dirty="0"/>
              <a:t> какого города</a:t>
            </a:r>
          </a:p>
          <a:p>
            <a:r>
              <a:rPr lang="ru-RU" sz="2800" dirty="0"/>
              <a:t> перед вами.</a:t>
            </a:r>
          </a:p>
          <a:p>
            <a:endParaRPr lang="ru-RU" sz="2800" dirty="0"/>
          </a:p>
          <a:p>
            <a:r>
              <a:rPr lang="ru-RU" sz="2800" dirty="0"/>
              <a:t>2. Расскажите по</a:t>
            </a:r>
          </a:p>
          <a:p>
            <a:r>
              <a:rPr lang="ru-RU" sz="2800" dirty="0"/>
              <a:t> плану об </a:t>
            </a:r>
          </a:p>
          <a:p>
            <a:r>
              <a:rPr lang="ru-RU" sz="2800" dirty="0"/>
              <a:t>устройстве данного</a:t>
            </a:r>
          </a:p>
          <a:p>
            <a:r>
              <a:rPr lang="ru-RU" sz="2800" dirty="0"/>
              <a:t> города</a:t>
            </a:r>
          </a:p>
        </p:txBody>
      </p:sp>
    </p:spTree>
    <p:extLst>
      <p:ext uri="{BB962C8B-B14F-4D97-AF65-F5344CB8AC3E}">
        <p14:creationId xmlns:p14="http://schemas.microsoft.com/office/powerpoint/2010/main" val="4212193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44408" y="116632"/>
            <a:ext cx="720080" cy="756320"/>
          </a:xfrm>
        </p:spPr>
        <p:txBody>
          <a:bodyPr>
            <a:normAutofit/>
          </a:bodyPr>
          <a:lstStyle/>
          <a:p>
            <a:r>
              <a:rPr lang="ru-RU" dirty="0"/>
              <a:t>2</a:t>
            </a:r>
          </a:p>
        </p:txBody>
      </p:sp>
      <p:sp>
        <p:nvSpPr>
          <p:cNvPr id="3" name="Объект 2"/>
          <p:cNvSpPr>
            <a:spLocks noGrp="1"/>
          </p:cNvSpPr>
          <p:nvPr>
            <p:ph sz="quarter" idx="1"/>
          </p:nvPr>
        </p:nvSpPr>
        <p:spPr>
          <a:xfrm>
            <a:off x="179512" y="365802"/>
            <a:ext cx="8507288" cy="5824304"/>
          </a:xfrm>
        </p:spPr>
        <p:txBody>
          <a:bodyPr/>
          <a:lstStyle/>
          <a:p>
            <a:r>
              <a:rPr lang="ru-RU" sz="4400" dirty="0"/>
              <a:t>Дайте определения следующих терминов:</a:t>
            </a:r>
          </a:p>
        </p:txBody>
      </p:sp>
      <p:sp>
        <p:nvSpPr>
          <p:cNvPr id="5" name="TextBox 4"/>
          <p:cNvSpPr txBox="1"/>
          <p:nvPr/>
        </p:nvSpPr>
        <p:spPr>
          <a:xfrm>
            <a:off x="395536" y="1916832"/>
            <a:ext cx="2622064" cy="3416320"/>
          </a:xfrm>
          <a:prstGeom prst="rect">
            <a:avLst/>
          </a:prstGeom>
          <a:noFill/>
        </p:spPr>
        <p:txBody>
          <a:bodyPr wrap="none" rtlCol="0">
            <a:spAutoFit/>
          </a:bodyPr>
          <a:lstStyle/>
          <a:p>
            <a:r>
              <a:rPr lang="ru-RU" sz="5400" dirty="0"/>
              <a:t>Гоплит</a:t>
            </a:r>
          </a:p>
          <a:p>
            <a:endParaRPr lang="ru-RU" sz="5400" dirty="0"/>
          </a:p>
          <a:p>
            <a:endParaRPr lang="ru-RU" sz="5400" dirty="0"/>
          </a:p>
          <a:p>
            <a:r>
              <a:rPr lang="ru-RU" sz="5400" dirty="0"/>
              <a:t>Фаланга</a:t>
            </a:r>
          </a:p>
        </p:txBody>
      </p:sp>
      <p:sp>
        <p:nvSpPr>
          <p:cNvPr id="6" name="Скругленная прямоугольная выноска 5"/>
          <p:cNvSpPr/>
          <p:nvPr/>
        </p:nvSpPr>
        <p:spPr>
          <a:xfrm>
            <a:off x="2707610" y="1700808"/>
            <a:ext cx="5832648" cy="1296144"/>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dirty="0"/>
              <a:t> тяжеловооруженный пеший воин в др.-греч. полисном ополчении</a:t>
            </a:r>
          </a:p>
        </p:txBody>
      </p:sp>
      <p:sp>
        <p:nvSpPr>
          <p:cNvPr id="8" name="Скругленная прямоугольная выноска 7"/>
          <p:cNvSpPr/>
          <p:nvPr/>
        </p:nvSpPr>
        <p:spPr>
          <a:xfrm>
            <a:off x="2982766" y="4005064"/>
            <a:ext cx="5934432" cy="1728192"/>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dirty="0"/>
              <a:t>боевой порядок греческого войска в виде плотно сомкнутого строя гоплитов из 8-16, иногда даже 25 рядов; такой порядок окончательно оформился в IV в. до н.э. Спартанская ф. состояла из 8 шеренг и насчитывала 8 тыс. воинов.</a:t>
            </a:r>
          </a:p>
        </p:txBody>
      </p:sp>
      <p:sp>
        <p:nvSpPr>
          <p:cNvPr id="9" name="Управляющая кнопка: домой 8">
            <a:hlinkClick r:id="rId2" action="ppaction://hlinksldjump" highlightClick="1"/>
          </p:cNvPr>
          <p:cNvSpPr/>
          <p:nvPr/>
        </p:nvSpPr>
        <p:spPr>
          <a:xfrm>
            <a:off x="1115616" y="6381328"/>
            <a:ext cx="360040" cy="36004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969463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44408" y="116632"/>
            <a:ext cx="720080" cy="756320"/>
          </a:xfrm>
        </p:spPr>
        <p:txBody>
          <a:bodyPr>
            <a:normAutofit/>
          </a:bodyPr>
          <a:lstStyle/>
          <a:p>
            <a:r>
              <a:rPr lang="ru-RU" dirty="0"/>
              <a:t>3</a:t>
            </a:r>
          </a:p>
        </p:txBody>
      </p:sp>
      <p:sp>
        <p:nvSpPr>
          <p:cNvPr id="3" name="Объект 2"/>
          <p:cNvSpPr>
            <a:spLocks noGrp="1"/>
          </p:cNvSpPr>
          <p:nvPr>
            <p:ph sz="quarter" idx="1"/>
          </p:nvPr>
        </p:nvSpPr>
        <p:spPr>
          <a:xfrm>
            <a:off x="179512" y="332656"/>
            <a:ext cx="8507288" cy="5824304"/>
          </a:xfrm>
        </p:spPr>
        <p:txBody>
          <a:bodyPr/>
          <a:lstStyle/>
          <a:p>
            <a:r>
              <a:rPr lang="ru-RU" sz="4400" dirty="0"/>
              <a:t>Дайте определения следующих терминов:</a:t>
            </a:r>
          </a:p>
        </p:txBody>
      </p:sp>
      <p:sp>
        <p:nvSpPr>
          <p:cNvPr id="5" name="TextBox 4"/>
          <p:cNvSpPr txBox="1"/>
          <p:nvPr/>
        </p:nvSpPr>
        <p:spPr>
          <a:xfrm>
            <a:off x="21334" y="1772816"/>
            <a:ext cx="2974340" cy="4339650"/>
          </a:xfrm>
          <a:prstGeom prst="rect">
            <a:avLst/>
          </a:prstGeom>
          <a:noFill/>
        </p:spPr>
        <p:txBody>
          <a:bodyPr wrap="none" rtlCol="0">
            <a:spAutoFit/>
          </a:bodyPr>
          <a:lstStyle/>
          <a:p>
            <a:r>
              <a:rPr lang="ru-RU" sz="6000" dirty="0"/>
              <a:t>Колония</a:t>
            </a:r>
          </a:p>
          <a:p>
            <a:endParaRPr lang="ru-RU" sz="6000" dirty="0"/>
          </a:p>
          <a:p>
            <a:endParaRPr lang="ru-RU" sz="4800" dirty="0"/>
          </a:p>
          <a:p>
            <a:endParaRPr lang="ru-RU" sz="4800" dirty="0"/>
          </a:p>
          <a:p>
            <a:r>
              <a:rPr lang="ru-RU" sz="6000" dirty="0"/>
              <a:t>Илот</a:t>
            </a:r>
          </a:p>
        </p:txBody>
      </p:sp>
      <p:sp>
        <p:nvSpPr>
          <p:cNvPr id="6" name="Скругленная прямоугольная выноска 5"/>
          <p:cNvSpPr/>
          <p:nvPr/>
        </p:nvSpPr>
        <p:spPr>
          <a:xfrm>
            <a:off x="3275856" y="1556792"/>
            <a:ext cx="5616624" cy="144016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dirty="0"/>
              <a:t>Греческие поселения, основанные на чужих землях.</a:t>
            </a:r>
          </a:p>
        </p:txBody>
      </p:sp>
      <p:sp>
        <p:nvSpPr>
          <p:cNvPr id="8" name="Скругленная прямоугольная выноска 7"/>
          <p:cNvSpPr/>
          <p:nvPr/>
        </p:nvSpPr>
        <p:spPr>
          <a:xfrm>
            <a:off x="3275856" y="4672306"/>
            <a:ext cx="5616624" cy="144016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endParaRPr lang="ru-RU" sz="2400" dirty="0"/>
          </a:p>
          <a:p>
            <a:r>
              <a:rPr lang="ru-RU" sz="2400" dirty="0"/>
              <a:t> покоренное дорийцами земледельческое население </a:t>
            </a:r>
            <a:r>
              <a:rPr lang="ru-RU" sz="2400" dirty="0" err="1"/>
              <a:t>Лаконии</a:t>
            </a:r>
            <a:r>
              <a:rPr lang="ru-RU" sz="2400" dirty="0"/>
              <a:t> и </a:t>
            </a:r>
            <a:r>
              <a:rPr lang="ru-RU" sz="2400" dirty="0" err="1"/>
              <a:t>Мессении</a:t>
            </a:r>
            <a:r>
              <a:rPr lang="ru-RU" sz="2400" dirty="0"/>
              <a:t>, пребывающее с VII в. до н.э. в положении рабов.</a:t>
            </a:r>
          </a:p>
          <a:p>
            <a:pPr algn="ctr"/>
            <a:endParaRPr lang="ru-RU" sz="2400" dirty="0"/>
          </a:p>
        </p:txBody>
      </p:sp>
      <p:sp>
        <p:nvSpPr>
          <p:cNvPr id="9" name="Управляющая кнопка: домой 8">
            <a:hlinkClick r:id="rId2" action="ppaction://hlinksldjump" highlightClick="1"/>
          </p:cNvPr>
          <p:cNvSpPr/>
          <p:nvPr/>
        </p:nvSpPr>
        <p:spPr>
          <a:xfrm>
            <a:off x="827584" y="6309320"/>
            <a:ext cx="432048"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855247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44408" y="116632"/>
            <a:ext cx="720080" cy="756320"/>
          </a:xfrm>
        </p:spPr>
        <p:txBody>
          <a:bodyPr>
            <a:normAutofit/>
          </a:bodyPr>
          <a:lstStyle/>
          <a:p>
            <a:r>
              <a:rPr lang="ru-RU" dirty="0"/>
              <a:t>4</a:t>
            </a:r>
          </a:p>
        </p:txBody>
      </p:sp>
      <p:sp>
        <p:nvSpPr>
          <p:cNvPr id="3" name="Объект 2"/>
          <p:cNvSpPr>
            <a:spLocks noGrp="1"/>
          </p:cNvSpPr>
          <p:nvPr>
            <p:ph sz="quarter" idx="1"/>
          </p:nvPr>
        </p:nvSpPr>
        <p:spPr>
          <a:xfrm>
            <a:off x="179512" y="332656"/>
            <a:ext cx="8507288" cy="5824304"/>
          </a:xfrm>
        </p:spPr>
        <p:txBody>
          <a:bodyPr/>
          <a:lstStyle/>
          <a:p>
            <a:r>
              <a:rPr lang="ru-RU" sz="4400" dirty="0"/>
              <a:t>Дайте определения следующих терминов:</a:t>
            </a:r>
          </a:p>
        </p:txBody>
      </p:sp>
      <p:sp>
        <p:nvSpPr>
          <p:cNvPr id="5" name="TextBox 4"/>
          <p:cNvSpPr txBox="1"/>
          <p:nvPr/>
        </p:nvSpPr>
        <p:spPr>
          <a:xfrm>
            <a:off x="0" y="1844824"/>
            <a:ext cx="4026274" cy="5632311"/>
          </a:xfrm>
          <a:prstGeom prst="rect">
            <a:avLst/>
          </a:prstGeom>
          <a:noFill/>
        </p:spPr>
        <p:txBody>
          <a:bodyPr wrap="square" rtlCol="0">
            <a:spAutoFit/>
          </a:bodyPr>
          <a:lstStyle/>
          <a:p>
            <a:r>
              <a:rPr lang="ru-RU" sz="6000" dirty="0"/>
              <a:t>Триера</a:t>
            </a:r>
          </a:p>
          <a:p>
            <a:endParaRPr lang="ru-RU" sz="6000" dirty="0"/>
          </a:p>
          <a:p>
            <a:endParaRPr lang="ru-RU" sz="6000" dirty="0"/>
          </a:p>
          <a:p>
            <a:r>
              <a:rPr lang="ru-RU" sz="6000" dirty="0"/>
              <a:t>Олигархия</a:t>
            </a:r>
          </a:p>
          <a:p>
            <a:endParaRPr lang="ru-RU" sz="6000" dirty="0"/>
          </a:p>
          <a:p>
            <a:endParaRPr lang="ru-RU" sz="6000" dirty="0"/>
          </a:p>
        </p:txBody>
      </p:sp>
      <p:sp>
        <p:nvSpPr>
          <p:cNvPr id="6" name="Управляющая кнопка: домой 5">
            <a:hlinkClick r:id="rId2" action="ppaction://hlinksldjump" highlightClick="1"/>
          </p:cNvPr>
          <p:cNvSpPr/>
          <p:nvPr/>
        </p:nvSpPr>
        <p:spPr>
          <a:xfrm>
            <a:off x="1403648" y="6381328"/>
            <a:ext cx="360040" cy="36003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кругленная прямоугольная выноска 6"/>
          <p:cNvSpPr/>
          <p:nvPr/>
        </p:nvSpPr>
        <p:spPr>
          <a:xfrm>
            <a:off x="2627784" y="1844824"/>
            <a:ext cx="6337256" cy="1224136"/>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dirty="0"/>
              <a:t>военное гребное судно в Др. Греции. Имело до 170 гребцов, располагавшихся тремя ярусами.</a:t>
            </a:r>
          </a:p>
        </p:txBody>
      </p:sp>
      <p:sp>
        <p:nvSpPr>
          <p:cNvPr id="8" name="Скругленная прямоугольная выноска 7"/>
          <p:cNvSpPr/>
          <p:nvPr/>
        </p:nvSpPr>
        <p:spPr>
          <a:xfrm>
            <a:off x="3608294" y="4059298"/>
            <a:ext cx="5544616" cy="1584176"/>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just"/>
            <a:br>
              <a:rPr lang="ru-RU" sz="2000" dirty="0"/>
            </a:br>
            <a:r>
              <a:rPr lang="ru-RU" sz="2000" dirty="0"/>
              <a:t>господство небольшого круга лиц, родов, семей и групп, захвативших власть. Согласно Аристотелю, олигархия является результатом искажения аристократической формы правления.</a:t>
            </a:r>
          </a:p>
          <a:p>
            <a:br>
              <a:rPr lang="ru-RU" dirty="0"/>
            </a:br>
            <a:endParaRPr lang="ru-RU" dirty="0"/>
          </a:p>
        </p:txBody>
      </p:sp>
    </p:spTree>
    <p:extLst>
      <p:ext uri="{BB962C8B-B14F-4D97-AF65-F5344CB8AC3E}">
        <p14:creationId xmlns:p14="http://schemas.microsoft.com/office/powerpoint/2010/main" val="4095787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404664"/>
            <a:ext cx="8568952" cy="5693866"/>
          </a:xfrm>
          <a:prstGeom prst="rect">
            <a:avLst/>
          </a:prstGeom>
        </p:spPr>
        <p:txBody>
          <a:bodyPr wrap="square">
            <a:spAutoFit/>
          </a:bodyPr>
          <a:lstStyle/>
          <a:p>
            <a:r>
              <a:rPr lang="ru-RU" sz="2800" dirty="0"/>
              <a:t>«Греция пленницей став, победителей грубых пленила».</a:t>
            </a:r>
          </a:p>
          <a:p>
            <a:pPr algn="r"/>
            <a:r>
              <a:rPr lang="ru-RU" sz="2800" dirty="0"/>
              <a:t> Гораций</a:t>
            </a:r>
          </a:p>
          <a:p>
            <a:r>
              <a:rPr lang="ru-RU" sz="2800" dirty="0"/>
              <a:t>«Греция - это колыбель европейской культуры».</a:t>
            </a:r>
          </a:p>
          <a:p>
            <a:endParaRPr lang="ru-RU" sz="2800" dirty="0"/>
          </a:p>
          <a:p>
            <a:pPr algn="r"/>
            <a:r>
              <a:rPr lang="ru-RU" sz="2800" dirty="0" err="1"/>
              <a:t>Гиленсон</a:t>
            </a:r>
            <a:r>
              <a:rPr lang="ru-RU" sz="2800" dirty="0"/>
              <a:t> Б.А.</a:t>
            </a:r>
          </a:p>
          <a:p>
            <a:pPr algn="r"/>
            <a:endParaRPr lang="ru-RU" sz="2800" dirty="0"/>
          </a:p>
          <a:p>
            <a:r>
              <a:rPr lang="ru-RU" sz="2800" dirty="0"/>
              <a:t>«Культура создает личность и чем её больше, тем личность значительнее. Культурная Греция вправе была называть остальной мир варварами».</a:t>
            </a:r>
          </a:p>
          <a:p>
            <a:pPr algn="r"/>
            <a:r>
              <a:rPr lang="ru-RU" sz="2800" dirty="0" err="1"/>
              <a:t>Бальтасар</a:t>
            </a:r>
            <a:r>
              <a:rPr lang="ru-RU" sz="2800" dirty="0"/>
              <a:t> </a:t>
            </a:r>
            <a:r>
              <a:rPr lang="ru-RU" sz="2800" dirty="0" err="1"/>
              <a:t>Грасиан</a:t>
            </a:r>
            <a:endParaRPr lang="ru-RU" sz="2800" dirty="0"/>
          </a:p>
          <a:p>
            <a:r>
              <a:rPr lang="ru-RU" sz="2800" dirty="0"/>
              <a:t>«В Греции - все есть».</a:t>
            </a:r>
          </a:p>
          <a:p>
            <a:pPr algn="r"/>
            <a:r>
              <a:rPr lang="ru-RU" sz="2800" dirty="0"/>
              <a:t>Чехов А.П.</a:t>
            </a:r>
          </a:p>
        </p:txBody>
      </p:sp>
    </p:spTree>
    <p:extLst>
      <p:ext uri="{BB962C8B-B14F-4D97-AF65-F5344CB8AC3E}">
        <p14:creationId xmlns:p14="http://schemas.microsoft.com/office/powerpoint/2010/main" val="22663365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44408" y="116632"/>
            <a:ext cx="720080" cy="756320"/>
          </a:xfrm>
        </p:spPr>
        <p:txBody>
          <a:bodyPr>
            <a:normAutofit/>
          </a:bodyPr>
          <a:lstStyle/>
          <a:p>
            <a:r>
              <a:rPr lang="ru-RU" dirty="0"/>
              <a:t>5</a:t>
            </a:r>
          </a:p>
        </p:txBody>
      </p:sp>
      <p:sp>
        <p:nvSpPr>
          <p:cNvPr id="3" name="Объект 2"/>
          <p:cNvSpPr>
            <a:spLocks noGrp="1"/>
          </p:cNvSpPr>
          <p:nvPr>
            <p:ph sz="quarter" idx="1"/>
          </p:nvPr>
        </p:nvSpPr>
        <p:spPr>
          <a:xfrm>
            <a:off x="179512" y="332656"/>
            <a:ext cx="8507288" cy="5824304"/>
          </a:xfrm>
        </p:spPr>
        <p:txBody>
          <a:bodyPr/>
          <a:lstStyle/>
          <a:p>
            <a:r>
              <a:rPr lang="ru-RU" sz="4400" dirty="0"/>
              <a:t>Дайте определения следующих терминов:</a:t>
            </a:r>
          </a:p>
        </p:txBody>
      </p:sp>
      <p:sp>
        <p:nvSpPr>
          <p:cNvPr id="5" name="TextBox 4"/>
          <p:cNvSpPr txBox="1"/>
          <p:nvPr/>
        </p:nvSpPr>
        <p:spPr>
          <a:xfrm>
            <a:off x="0" y="1700808"/>
            <a:ext cx="3778448" cy="3785652"/>
          </a:xfrm>
          <a:prstGeom prst="rect">
            <a:avLst/>
          </a:prstGeom>
          <a:noFill/>
        </p:spPr>
        <p:txBody>
          <a:bodyPr wrap="square" rtlCol="0">
            <a:spAutoFit/>
          </a:bodyPr>
          <a:lstStyle/>
          <a:p>
            <a:r>
              <a:rPr lang="ru-RU" sz="6000" dirty="0"/>
              <a:t>Амфора</a:t>
            </a:r>
          </a:p>
          <a:p>
            <a:endParaRPr lang="ru-RU" sz="6000" dirty="0"/>
          </a:p>
          <a:p>
            <a:endParaRPr lang="ru-RU" sz="6000" dirty="0"/>
          </a:p>
          <a:p>
            <a:r>
              <a:rPr lang="ru-RU" sz="6000" dirty="0"/>
              <a:t>Амброзия</a:t>
            </a:r>
          </a:p>
        </p:txBody>
      </p:sp>
      <p:sp>
        <p:nvSpPr>
          <p:cNvPr id="6" name="Управляющая кнопка: домой 5">
            <a:hlinkClick r:id="rId2" action="ppaction://hlinksldjump" highlightClick="1"/>
          </p:cNvPr>
          <p:cNvSpPr/>
          <p:nvPr/>
        </p:nvSpPr>
        <p:spPr>
          <a:xfrm>
            <a:off x="827584" y="6309320"/>
            <a:ext cx="360040" cy="36004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кругленная прямоугольная выноска 6"/>
          <p:cNvSpPr/>
          <p:nvPr/>
        </p:nvSpPr>
        <p:spPr>
          <a:xfrm>
            <a:off x="2987824" y="1700808"/>
            <a:ext cx="5976664" cy="1597533"/>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dirty="0"/>
              <a:t>сосуд, широко </a:t>
            </a:r>
            <a:r>
              <a:rPr lang="ru-RU" sz="2000" dirty="0" err="1"/>
              <a:t>распространный</a:t>
            </a:r>
            <a:r>
              <a:rPr lang="ru-RU" sz="2000" dirty="0"/>
              <a:t> в античном мире, высокий и стройный, сужающийся книзу, </a:t>
            </a:r>
            <a:r>
              <a:rPr lang="ru-RU" sz="2000" dirty="0" err="1"/>
              <a:t>расшир</a:t>
            </a:r>
            <a:r>
              <a:rPr lang="ru-RU" sz="2000" dirty="0"/>
              <a:t>. кверху, с довольно узким горлом и двумя вертикал. ручками вверху</a:t>
            </a:r>
            <a:r>
              <a:rPr lang="ru-RU" dirty="0"/>
              <a:t>.</a:t>
            </a:r>
          </a:p>
        </p:txBody>
      </p:sp>
      <p:sp>
        <p:nvSpPr>
          <p:cNvPr id="8" name="Скругленная прямоугольная выноска 7"/>
          <p:cNvSpPr/>
          <p:nvPr/>
        </p:nvSpPr>
        <p:spPr>
          <a:xfrm>
            <a:off x="3575580" y="4262324"/>
            <a:ext cx="5544616" cy="1224136"/>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dirty="0"/>
              <a:t>Общее название пищи олимпийских богов, делавшей их бессмертными.</a:t>
            </a:r>
          </a:p>
        </p:txBody>
      </p:sp>
    </p:spTree>
    <p:extLst>
      <p:ext uri="{BB962C8B-B14F-4D97-AF65-F5344CB8AC3E}">
        <p14:creationId xmlns:p14="http://schemas.microsoft.com/office/powerpoint/2010/main" val="560689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56376" y="152400"/>
            <a:ext cx="730424" cy="828328"/>
          </a:xfrm>
        </p:spPr>
        <p:txBody>
          <a:bodyPr/>
          <a:lstStyle/>
          <a:p>
            <a:r>
              <a:rPr lang="ru-RU" dirty="0"/>
              <a:t>3</a:t>
            </a:r>
          </a:p>
        </p:txBody>
      </p:sp>
      <p:sp>
        <p:nvSpPr>
          <p:cNvPr id="3" name="Объект 2"/>
          <p:cNvSpPr>
            <a:spLocks noGrp="1"/>
          </p:cNvSpPr>
          <p:nvPr>
            <p:ph sz="quarter" idx="1"/>
          </p:nvPr>
        </p:nvSpPr>
        <p:spPr>
          <a:xfrm>
            <a:off x="107504" y="332656"/>
            <a:ext cx="8856984" cy="6192688"/>
          </a:xfrm>
        </p:spPr>
        <p:txBody>
          <a:bodyPr>
            <a:normAutofit/>
          </a:bodyPr>
          <a:lstStyle/>
          <a:p>
            <a:r>
              <a:rPr lang="ru-RU" sz="2800" dirty="0"/>
              <a:t>Кто изображен</a:t>
            </a:r>
          </a:p>
          <a:p>
            <a:pPr marL="0" indent="0">
              <a:buNone/>
            </a:pPr>
            <a:r>
              <a:rPr lang="ru-RU" sz="2800" dirty="0"/>
              <a:t> на слайде?</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7648" y="256008"/>
            <a:ext cx="5264232" cy="6269336"/>
          </a:xfrm>
          <a:prstGeom prst="rect">
            <a:avLst/>
          </a:prstGeom>
        </p:spPr>
      </p:pic>
      <p:sp>
        <p:nvSpPr>
          <p:cNvPr id="5" name="Управляющая кнопка: домой 4">
            <a:hlinkClick r:id="rId3" action="ppaction://hlinksldjump" highlightClick="1"/>
          </p:cNvPr>
          <p:cNvSpPr/>
          <p:nvPr/>
        </p:nvSpPr>
        <p:spPr>
          <a:xfrm>
            <a:off x="8301880" y="6021288"/>
            <a:ext cx="611560" cy="64807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ая прямоугольная выноска 5"/>
          <p:cNvSpPr/>
          <p:nvPr/>
        </p:nvSpPr>
        <p:spPr>
          <a:xfrm>
            <a:off x="1016714" y="1662484"/>
            <a:ext cx="7564052" cy="3456384"/>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4800" dirty="0"/>
              <a:t>Ответ: Перикл- (</a:t>
            </a:r>
            <a:r>
              <a:rPr lang="ru-RU" sz="4800" dirty="0" err="1"/>
              <a:t>ок</a:t>
            </a:r>
            <a:r>
              <a:rPr lang="ru-RU" sz="4800" dirty="0"/>
              <a:t>. 495-429 до н.э.), афинский государственный деятель.</a:t>
            </a:r>
          </a:p>
        </p:txBody>
      </p:sp>
      <p:sp>
        <p:nvSpPr>
          <p:cNvPr id="8" name="Управляющая кнопка: настраиваемая 7">
            <a:hlinkClick r:id="" action="ppaction://noaction" highlightClick="1"/>
          </p:cNvPr>
          <p:cNvSpPr/>
          <p:nvPr/>
        </p:nvSpPr>
        <p:spPr>
          <a:xfrm>
            <a:off x="467544" y="5877272"/>
            <a:ext cx="2232248" cy="468052"/>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hlinkClick r:id="rId4" action="ppaction://hlinksldjump"/>
              </a:rPr>
              <a:t>Подсказка</a:t>
            </a:r>
            <a:endParaRPr lang="ru-RU" sz="2800" dirty="0"/>
          </a:p>
        </p:txBody>
      </p:sp>
    </p:spTree>
    <p:extLst>
      <p:ext uri="{BB962C8B-B14F-4D97-AF65-F5344CB8AC3E}">
        <p14:creationId xmlns:p14="http://schemas.microsoft.com/office/powerpoint/2010/main" val="8944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56376" y="152400"/>
            <a:ext cx="730424" cy="828328"/>
          </a:xfrm>
        </p:spPr>
        <p:txBody>
          <a:bodyPr/>
          <a:lstStyle/>
          <a:p>
            <a:r>
              <a:rPr lang="ru-RU" dirty="0"/>
              <a:t>3</a:t>
            </a:r>
          </a:p>
        </p:txBody>
      </p:sp>
      <p:sp>
        <p:nvSpPr>
          <p:cNvPr id="3" name="Объект 2"/>
          <p:cNvSpPr>
            <a:spLocks noGrp="1"/>
          </p:cNvSpPr>
          <p:nvPr>
            <p:ph sz="quarter" idx="1"/>
          </p:nvPr>
        </p:nvSpPr>
        <p:spPr>
          <a:xfrm>
            <a:off x="107504" y="332656"/>
            <a:ext cx="8856984" cy="6192688"/>
          </a:xfrm>
        </p:spPr>
        <p:txBody>
          <a:bodyPr>
            <a:normAutofit/>
          </a:bodyPr>
          <a:lstStyle/>
          <a:p>
            <a:r>
              <a:rPr lang="ru-RU" sz="2800" dirty="0"/>
              <a:t>Кто изображен</a:t>
            </a:r>
          </a:p>
          <a:p>
            <a:pPr marL="0" indent="0">
              <a:buNone/>
            </a:pPr>
            <a:r>
              <a:rPr lang="ru-RU" sz="2800" dirty="0"/>
              <a:t> на слайде?</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7648" y="256008"/>
            <a:ext cx="5264232" cy="6269336"/>
          </a:xfrm>
          <a:prstGeom prst="rect">
            <a:avLst/>
          </a:prstGeom>
        </p:spPr>
      </p:pic>
      <p:sp>
        <p:nvSpPr>
          <p:cNvPr id="5" name="Управляющая кнопка: домой 4">
            <a:hlinkClick r:id="rId3" action="ppaction://hlinksldjump" highlightClick="1"/>
          </p:cNvPr>
          <p:cNvSpPr/>
          <p:nvPr/>
        </p:nvSpPr>
        <p:spPr>
          <a:xfrm>
            <a:off x="8301880" y="6021288"/>
            <a:ext cx="611560" cy="64807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ая прямоугольная выноска 5"/>
          <p:cNvSpPr/>
          <p:nvPr/>
        </p:nvSpPr>
        <p:spPr>
          <a:xfrm>
            <a:off x="1630201" y="764704"/>
            <a:ext cx="7283239" cy="2625972"/>
          </a:xfrm>
          <a:prstGeom prst="wedgeRoundRectCallout">
            <a:avLst/>
          </a:prstGeom>
          <a:solidFill>
            <a:srgbClr val="FFFFFF"/>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ru-RU" sz="4800" dirty="0"/>
              <a:t>Ответ: Перикл- (</a:t>
            </a:r>
            <a:r>
              <a:rPr lang="ru-RU" sz="4800" dirty="0" err="1"/>
              <a:t>ок</a:t>
            </a:r>
            <a:r>
              <a:rPr lang="ru-RU" sz="4800" dirty="0"/>
              <a:t>. 495-429 до н.э.), афинский государственный деятель.</a:t>
            </a:r>
          </a:p>
        </p:txBody>
      </p:sp>
      <p:sp>
        <p:nvSpPr>
          <p:cNvPr id="8" name="Управляющая кнопка: настраиваемая 7">
            <a:hlinkClick r:id="" action="ppaction://noaction" highlightClick="1"/>
          </p:cNvPr>
          <p:cNvSpPr/>
          <p:nvPr/>
        </p:nvSpPr>
        <p:spPr>
          <a:xfrm>
            <a:off x="467544" y="5877272"/>
            <a:ext cx="2232248" cy="468052"/>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Подсказка</a:t>
            </a:r>
          </a:p>
        </p:txBody>
      </p:sp>
      <p:sp>
        <p:nvSpPr>
          <p:cNvPr id="7" name="TextBox 6"/>
          <p:cNvSpPr txBox="1"/>
          <p:nvPr/>
        </p:nvSpPr>
        <p:spPr>
          <a:xfrm>
            <a:off x="299615" y="3270819"/>
            <a:ext cx="2376264" cy="2625972"/>
          </a:xfrm>
          <a:prstGeom prst="rect">
            <a:avLst/>
          </a:prstGeom>
          <a:noFill/>
        </p:spPr>
        <p:txBody>
          <a:bodyPr wrap="square" rtlCol="0">
            <a:spAutoFit/>
          </a:bodyPr>
          <a:lstStyle/>
          <a:p>
            <a:r>
              <a:rPr lang="ru-RU" sz="4000" dirty="0"/>
              <a:t>Афинский государственный деятель</a:t>
            </a:r>
          </a:p>
        </p:txBody>
      </p:sp>
    </p:spTree>
    <p:extLst>
      <p:ext uri="{BB962C8B-B14F-4D97-AF65-F5344CB8AC3E}">
        <p14:creationId xmlns:p14="http://schemas.microsoft.com/office/powerpoint/2010/main" val="2001673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56376" y="152400"/>
            <a:ext cx="730424" cy="828328"/>
          </a:xfrm>
        </p:spPr>
        <p:txBody>
          <a:bodyPr/>
          <a:lstStyle/>
          <a:p>
            <a:r>
              <a:rPr lang="ru-RU" dirty="0"/>
              <a:t>4</a:t>
            </a:r>
          </a:p>
        </p:txBody>
      </p:sp>
      <p:sp>
        <p:nvSpPr>
          <p:cNvPr id="3" name="Объект 2"/>
          <p:cNvSpPr>
            <a:spLocks noGrp="1"/>
          </p:cNvSpPr>
          <p:nvPr>
            <p:ph sz="quarter" idx="1"/>
          </p:nvPr>
        </p:nvSpPr>
        <p:spPr>
          <a:xfrm>
            <a:off x="107504" y="332656"/>
            <a:ext cx="8856984" cy="6192688"/>
          </a:xfrm>
        </p:spPr>
        <p:txBody>
          <a:bodyPr/>
          <a:lstStyle/>
          <a:p>
            <a:r>
              <a:rPr lang="ru-RU" sz="2800" dirty="0"/>
              <a:t>Кто изображен</a:t>
            </a:r>
          </a:p>
          <a:p>
            <a:pPr marL="0" indent="0">
              <a:buNone/>
            </a:pPr>
            <a:r>
              <a:rPr lang="ru-RU" sz="2800" dirty="0"/>
              <a:t> на слайде?</a:t>
            </a:r>
          </a:p>
          <a:p>
            <a:endParaRPr lang="ru-RU" sz="4800" dirty="0"/>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08" y="616654"/>
            <a:ext cx="4544640" cy="6034272"/>
          </a:xfrm>
          <a:prstGeom prst="rect">
            <a:avLst/>
          </a:prstGeom>
        </p:spPr>
      </p:pic>
      <p:sp>
        <p:nvSpPr>
          <p:cNvPr id="5" name="Управляющая кнопка: домой 4">
            <a:hlinkClick r:id="rId4" action="ppaction://hlinksldjump" highlightClick="1"/>
          </p:cNvPr>
          <p:cNvSpPr/>
          <p:nvPr/>
        </p:nvSpPr>
        <p:spPr>
          <a:xfrm>
            <a:off x="8244408" y="6093296"/>
            <a:ext cx="576064" cy="55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ая прямоугольная выноска 5"/>
          <p:cNvSpPr/>
          <p:nvPr/>
        </p:nvSpPr>
        <p:spPr>
          <a:xfrm>
            <a:off x="1623740" y="1772816"/>
            <a:ext cx="6984776" cy="3168352"/>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3600" dirty="0"/>
              <a:t>Ответ: Алкивиад-  древнегреческий афинский государственный деятель, оратор и полководец времён Пелопоннесской войны (431—404 гг. до н. э.)</a:t>
            </a:r>
          </a:p>
        </p:txBody>
      </p:sp>
      <p:sp>
        <p:nvSpPr>
          <p:cNvPr id="7" name="Управляющая кнопка: настраиваемая 6">
            <a:hlinkClick r:id="rId5" action="ppaction://hlinksldjump" highlightClick="1"/>
          </p:cNvPr>
          <p:cNvSpPr/>
          <p:nvPr/>
        </p:nvSpPr>
        <p:spPr>
          <a:xfrm>
            <a:off x="179512" y="5847468"/>
            <a:ext cx="2520280" cy="491655"/>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Подсказка</a:t>
            </a:r>
          </a:p>
        </p:txBody>
      </p:sp>
    </p:spTree>
    <p:extLst>
      <p:ext uri="{BB962C8B-B14F-4D97-AF65-F5344CB8AC3E}">
        <p14:creationId xmlns:p14="http://schemas.microsoft.com/office/powerpoint/2010/main" val="1888192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56376" y="152400"/>
            <a:ext cx="730424" cy="828328"/>
          </a:xfrm>
        </p:spPr>
        <p:txBody>
          <a:bodyPr/>
          <a:lstStyle/>
          <a:p>
            <a:r>
              <a:rPr lang="ru-RU" dirty="0"/>
              <a:t>4</a:t>
            </a:r>
          </a:p>
        </p:txBody>
      </p:sp>
      <p:sp>
        <p:nvSpPr>
          <p:cNvPr id="3" name="Объект 2"/>
          <p:cNvSpPr>
            <a:spLocks noGrp="1"/>
          </p:cNvSpPr>
          <p:nvPr>
            <p:ph sz="quarter" idx="1"/>
          </p:nvPr>
        </p:nvSpPr>
        <p:spPr>
          <a:xfrm>
            <a:off x="107504" y="332656"/>
            <a:ext cx="8856984" cy="6192688"/>
          </a:xfrm>
        </p:spPr>
        <p:txBody>
          <a:bodyPr/>
          <a:lstStyle/>
          <a:p>
            <a:r>
              <a:rPr lang="ru-RU" sz="2800" dirty="0"/>
              <a:t>Кто изображен</a:t>
            </a:r>
          </a:p>
          <a:p>
            <a:pPr marL="0" indent="0">
              <a:buNone/>
            </a:pPr>
            <a:r>
              <a:rPr lang="ru-RU" sz="2800" dirty="0"/>
              <a:t> на слайде?</a:t>
            </a:r>
          </a:p>
          <a:p>
            <a:endParaRPr lang="ru-RU" sz="48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08" y="616654"/>
            <a:ext cx="4544640" cy="6034272"/>
          </a:xfrm>
          <a:prstGeom prst="rect">
            <a:avLst/>
          </a:prstGeom>
        </p:spPr>
      </p:pic>
      <p:sp>
        <p:nvSpPr>
          <p:cNvPr id="5" name="Управляющая кнопка: домой 4">
            <a:hlinkClick r:id="rId3" action="ppaction://hlinksldjump" highlightClick="1"/>
          </p:cNvPr>
          <p:cNvSpPr/>
          <p:nvPr/>
        </p:nvSpPr>
        <p:spPr>
          <a:xfrm>
            <a:off x="8244408" y="6093296"/>
            <a:ext cx="576064" cy="55126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ая прямоугольная выноска 5"/>
          <p:cNvSpPr/>
          <p:nvPr/>
        </p:nvSpPr>
        <p:spPr>
          <a:xfrm>
            <a:off x="1868399" y="1124744"/>
            <a:ext cx="6984776" cy="3168352"/>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3600" dirty="0"/>
              <a:t>Ответ: Алкивиад-  древнегреческий афинский государственный деятель, оратор и полководец времён Пелопоннесской войны (431—404 гг. до н. э.)</a:t>
            </a:r>
          </a:p>
        </p:txBody>
      </p:sp>
      <p:sp>
        <p:nvSpPr>
          <p:cNvPr id="7" name="TextBox 6"/>
          <p:cNvSpPr txBox="1"/>
          <p:nvPr/>
        </p:nvSpPr>
        <p:spPr>
          <a:xfrm>
            <a:off x="179512" y="3538751"/>
            <a:ext cx="2304256" cy="2554545"/>
          </a:xfrm>
          <a:prstGeom prst="rect">
            <a:avLst/>
          </a:prstGeom>
          <a:noFill/>
        </p:spPr>
        <p:txBody>
          <a:bodyPr wrap="square" rtlCol="0">
            <a:spAutoFit/>
          </a:bodyPr>
          <a:lstStyle/>
          <a:p>
            <a:r>
              <a:rPr lang="ru-RU" sz="3200" dirty="0"/>
              <a:t>Оратор и полководец времен </a:t>
            </a:r>
            <a:r>
              <a:rPr lang="ru-RU" sz="3200" dirty="0" err="1"/>
              <a:t>Пелопоннеской</a:t>
            </a:r>
            <a:r>
              <a:rPr lang="ru-RU" sz="3200" dirty="0"/>
              <a:t> войны</a:t>
            </a:r>
          </a:p>
        </p:txBody>
      </p:sp>
    </p:spTree>
    <p:extLst>
      <p:ext uri="{BB962C8B-B14F-4D97-AF65-F5344CB8AC3E}">
        <p14:creationId xmlns:p14="http://schemas.microsoft.com/office/powerpoint/2010/main" val="1527482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44408" y="188640"/>
            <a:ext cx="730424" cy="828328"/>
          </a:xfrm>
        </p:spPr>
        <p:txBody>
          <a:bodyPr/>
          <a:lstStyle/>
          <a:p>
            <a:r>
              <a:rPr lang="ru-RU" dirty="0"/>
              <a:t>5</a:t>
            </a:r>
          </a:p>
        </p:txBody>
      </p:sp>
      <p:sp>
        <p:nvSpPr>
          <p:cNvPr id="3" name="Объект 2"/>
          <p:cNvSpPr>
            <a:spLocks noGrp="1"/>
          </p:cNvSpPr>
          <p:nvPr>
            <p:ph sz="quarter" idx="1"/>
          </p:nvPr>
        </p:nvSpPr>
        <p:spPr>
          <a:xfrm>
            <a:off x="107504" y="332656"/>
            <a:ext cx="8856984" cy="6192688"/>
          </a:xfrm>
        </p:spPr>
        <p:txBody>
          <a:bodyPr/>
          <a:lstStyle/>
          <a:p>
            <a:r>
              <a:rPr lang="ru-RU" sz="2800" dirty="0"/>
              <a:t>Кто изображен</a:t>
            </a:r>
          </a:p>
          <a:p>
            <a:pPr marL="0" indent="0">
              <a:buNone/>
            </a:pPr>
            <a:r>
              <a:rPr lang="ru-RU" sz="2800" dirty="0"/>
              <a:t> на слайде?</a:t>
            </a:r>
          </a:p>
          <a:p>
            <a:endParaRPr lang="ru-RU" sz="4800" dirty="0"/>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b="7981"/>
          <a:stretch/>
        </p:blipFill>
        <p:spPr>
          <a:xfrm>
            <a:off x="3059994" y="404664"/>
            <a:ext cx="5387839" cy="6051760"/>
          </a:xfrm>
          <a:prstGeom prst="rect">
            <a:avLst/>
          </a:prstGeom>
        </p:spPr>
      </p:pic>
      <p:sp>
        <p:nvSpPr>
          <p:cNvPr id="5" name="Управляющая кнопка: домой 4">
            <a:hlinkClick r:id="rId3" action="ppaction://hlinksldjump" highlightClick="1"/>
          </p:cNvPr>
          <p:cNvSpPr/>
          <p:nvPr/>
        </p:nvSpPr>
        <p:spPr>
          <a:xfrm>
            <a:off x="8460432" y="6012864"/>
            <a:ext cx="539552" cy="57606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ая прямоугольная выноска 5"/>
          <p:cNvSpPr/>
          <p:nvPr/>
        </p:nvSpPr>
        <p:spPr>
          <a:xfrm>
            <a:off x="814985" y="1412776"/>
            <a:ext cx="7632848" cy="3168352"/>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4800" dirty="0"/>
              <a:t>Ответ: Гомер - легендарный эпический поэт Древней Греции.</a:t>
            </a:r>
          </a:p>
        </p:txBody>
      </p:sp>
      <p:sp>
        <p:nvSpPr>
          <p:cNvPr id="7" name="Управляющая кнопка: настраиваемая 6">
            <a:hlinkClick r:id="rId4" action="ppaction://hlinksldjump" highlightClick="1"/>
          </p:cNvPr>
          <p:cNvSpPr/>
          <p:nvPr/>
        </p:nvSpPr>
        <p:spPr>
          <a:xfrm>
            <a:off x="179512" y="5847468"/>
            <a:ext cx="2520280" cy="491655"/>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Подсказка</a:t>
            </a:r>
          </a:p>
        </p:txBody>
      </p:sp>
    </p:spTree>
    <p:extLst>
      <p:ext uri="{BB962C8B-B14F-4D97-AF65-F5344CB8AC3E}">
        <p14:creationId xmlns:p14="http://schemas.microsoft.com/office/powerpoint/2010/main" val="2755958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44408" y="188640"/>
            <a:ext cx="730424" cy="828328"/>
          </a:xfrm>
        </p:spPr>
        <p:txBody>
          <a:bodyPr/>
          <a:lstStyle/>
          <a:p>
            <a:r>
              <a:rPr lang="ru-RU" dirty="0"/>
              <a:t>5</a:t>
            </a:r>
          </a:p>
        </p:txBody>
      </p:sp>
      <p:sp>
        <p:nvSpPr>
          <p:cNvPr id="3" name="Объект 2"/>
          <p:cNvSpPr>
            <a:spLocks noGrp="1"/>
          </p:cNvSpPr>
          <p:nvPr>
            <p:ph sz="quarter" idx="1"/>
          </p:nvPr>
        </p:nvSpPr>
        <p:spPr>
          <a:xfrm>
            <a:off x="107504" y="332656"/>
            <a:ext cx="8856984" cy="6192688"/>
          </a:xfrm>
        </p:spPr>
        <p:txBody>
          <a:bodyPr/>
          <a:lstStyle/>
          <a:p>
            <a:r>
              <a:rPr lang="ru-RU" sz="2800" dirty="0"/>
              <a:t>Кто изображен</a:t>
            </a:r>
          </a:p>
          <a:p>
            <a:pPr marL="0" indent="0">
              <a:buNone/>
            </a:pPr>
            <a:r>
              <a:rPr lang="ru-RU" sz="2800" dirty="0"/>
              <a:t> на слайде?</a:t>
            </a:r>
          </a:p>
          <a:p>
            <a:endParaRPr lang="ru-RU" sz="4800" dirty="0"/>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b="7981"/>
          <a:stretch/>
        </p:blipFill>
        <p:spPr>
          <a:xfrm>
            <a:off x="3059994" y="404664"/>
            <a:ext cx="5387839" cy="6051760"/>
          </a:xfrm>
          <a:prstGeom prst="rect">
            <a:avLst/>
          </a:prstGeom>
        </p:spPr>
      </p:pic>
      <p:sp>
        <p:nvSpPr>
          <p:cNvPr id="5" name="Управляющая кнопка: домой 4">
            <a:hlinkClick r:id="rId3" action="ppaction://hlinksldjump" highlightClick="1"/>
          </p:cNvPr>
          <p:cNvSpPr/>
          <p:nvPr/>
        </p:nvSpPr>
        <p:spPr>
          <a:xfrm>
            <a:off x="8460432" y="6012864"/>
            <a:ext cx="539552" cy="57606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ая прямоугольная выноска 5"/>
          <p:cNvSpPr/>
          <p:nvPr/>
        </p:nvSpPr>
        <p:spPr>
          <a:xfrm>
            <a:off x="1367136" y="908720"/>
            <a:ext cx="7632848" cy="3168352"/>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4800" dirty="0"/>
              <a:t>Ответ: Гомер - легендарный эпический поэт Древней Греции.</a:t>
            </a:r>
          </a:p>
        </p:txBody>
      </p:sp>
      <p:sp>
        <p:nvSpPr>
          <p:cNvPr id="7" name="TextBox 6"/>
          <p:cNvSpPr txBox="1"/>
          <p:nvPr/>
        </p:nvSpPr>
        <p:spPr>
          <a:xfrm>
            <a:off x="395536" y="3861048"/>
            <a:ext cx="2483768" cy="2554545"/>
          </a:xfrm>
          <a:prstGeom prst="rect">
            <a:avLst/>
          </a:prstGeom>
          <a:noFill/>
        </p:spPr>
        <p:txBody>
          <a:bodyPr wrap="square" rtlCol="0">
            <a:spAutoFit/>
          </a:bodyPr>
          <a:lstStyle/>
          <a:p>
            <a:r>
              <a:rPr lang="ru-RU" sz="4000" dirty="0"/>
              <a:t>Легендарный слепой поэт</a:t>
            </a:r>
          </a:p>
        </p:txBody>
      </p:sp>
    </p:spTree>
    <p:extLst>
      <p:ext uri="{BB962C8B-B14F-4D97-AF65-F5344CB8AC3E}">
        <p14:creationId xmlns:p14="http://schemas.microsoft.com/office/powerpoint/2010/main" val="233009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28384" y="152400"/>
            <a:ext cx="864096" cy="612304"/>
          </a:xfrm>
        </p:spPr>
        <p:txBody>
          <a:bodyPr>
            <a:normAutofit/>
          </a:bodyPr>
          <a:lstStyle/>
          <a:p>
            <a:r>
              <a:rPr lang="ru-RU" dirty="0"/>
              <a:t>2</a:t>
            </a:r>
          </a:p>
        </p:txBody>
      </p:sp>
      <p:sp>
        <p:nvSpPr>
          <p:cNvPr id="3" name="Объект 2"/>
          <p:cNvSpPr>
            <a:spLocks noGrp="1"/>
          </p:cNvSpPr>
          <p:nvPr>
            <p:ph sz="quarter" idx="1"/>
          </p:nvPr>
        </p:nvSpPr>
        <p:spPr>
          <a:xfrm>
            <a:off x="179512" y="116632"/>
            <a:ext cx="8640960" cy="6552728"/>
          </a:xfrm>
        </p:spPr>
        <p:txBody>
          <a:bodyPr/>
          <a:lstStyle/>
          <a:p>
            <a:r>
              <a:rPr lang="ru-RU" sz="4800" dirty="0"/>
              <a:t>Кто изображен  на слайде?</a:t>
            </a:r>
          </a:p>
          <a:p>
            <a:endParaRPr lang="ru-RU" sz="48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4520" y="1009624"/>
            <a:ext cx="5616624" cy="5616624"/>
          </a:xfrm>
          <a:prstGeom prst="rect">
            <a:avLst/>
          </a:prstGeom>
        </p:spPr>
      </p:pic>
      <p:sp>
        <p:nvSpPr>
          <p:cNvPr id="5" name="Управляющая кнопка: домой 4">
            <a:hlinkClick r:id="rId3" action="ppaction://hlinksldjump" highlightClick="1"/>
          </p:cNvPr>
          <p:cNvSpPr/>
          <p:nvPr/>
        </p:nvSpPr>
        <p:spPr>
          <a:xfrm>
            <a:off x="8532440" y="6062972"/>
            <a:ext cx="504056" cy="50405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ая прямоугольная выноска 5"/>
          <p:cNvSpPr/>
          <p:nvPr/>
        </p:nvSpPr>
        <p:spPr>
          <a:xfrm>
            <a:off x="1223628" y="1340768"/>
            <a:ext cx="7560840" cy="360040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4400" dirty="0"/>
              <a:t>Ответ: Леонид – царь Спарты, оставшийся со своим войском в </a:t>
            </a:r>
            <a:r>
              <a:rPr lang="ru-RU" sz="4400" dirty="0" err="1"/>
              <a:t>Фермопильском</a:t>
            </a:r>
            <a:r>
              <a:rPr lang="ru-RU" sz="4400" dirty="0"/>
              <a:t> ущелье против персидской армии.</a:t>
            </a:r>
          </a:p>
        </p:txBody>
      </p:sp>
      <p:sp>
        <p:nvSpPr>
          <p:cNvPr id="7" name="Управляющая кнопка: настраиваемая 6">
            <a:hlinkClick r:id="rId4" action="ppaction://hlinksldjump" highlightClick="1"/>
          </p:cNvPr>
          <p:cNvSpPr/>
          <p:nvPr/>
        </p:nvSpPr>
        <p:spPr>
          <a:xfrm>
            <a:off x="179512" y="5847468"/>
            <a:ext cx="2520280" cy="491655"/>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Подсказка</a:t>
            </a:r>
          </a:p>
        </p:txBody>
      </p:sp>
    </p:spTree>
    <p:extLst>
      <p:ext uri="{BB962C8B-B14F-4D97-AF65-F5344CB8AC3E}">
        <p14:creationId xmlns:p14="http://schemas.microsoft.com/office/powerpoint/2010/main" val="193967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28384" y="152400"/>
            <a:ext cx="864096" cy="612304"/>
          </a:xfrm>
        </p:spPr>
        <p:txBody>
          <a:bodyPr>
            <a:normAutofit/>
          </a:bodyPr>
          <a:lstStyle/>
          <a:p>
            <a:r>
              <a:rPr lang="ru-RU" dirty="0"/>
              <a:t>2</a:t>
            </a:r>
          </a:p>
        </p:txBody>
      </p:sp>
      <p:sp>
        <p:nvSpPr>
          <p:cNvPr id="3" name="Объект 2"/>
          <p:cNvSpPr>
            <a:spLocks noGrp="1"/>
          </p:cNvSpPr>
          <p:nvPr>
            <p:ph sz="quarter" idx="1"/>
          </p:nvPr>
        </p:nvSpPr>
        <p:spPr>
          <a:xfrm>
            <a:off x="395536" y="-25384"/>
            <a:ext cx="8640960" cy="6552728"/>
          </a:xfrm>
        </p:spPr>
        <p:txBody>
          <a:bodyPr/>
          <a:lstStyle/>
          <a:p>
            <a:r>
              <a:rPr lang="ru-RU" sz="4800" dirty="0"/>
              <a:t>Кто изображен  на слайде?</a:t>
            </a:r>
          </a:p>
          <a:p>
            <a:endParaRPr lang="ru-RU" sz="48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5816" y="1009624"/>
            <a:ext cx="5616624" cy="5616624"/>
          </a:xfrm>
          <a:prstGeom prst="rect">
            <a:avLst/>
          </a:prstGeom>
        </p:spPr>
      </p:pic>
      <p:sp>
        <p:nvSpPr>
          <p:cNvPr id="5" name="Управляющая кнопка: домой 4">
            <a:hlinkClick r:id="rId3" action="ppaction://hlinksldjump" highlightClick="1"/>
          </p:cNvPr>
          <p:cNvSpPr/>
          <p:nvPr/>
        </p:nvSpPr>
        <p:spPr>
          <a:xfrm>
            <a:off x="8532440" y="6062972"/>
            <a:ext cx="504056" cy="50405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ая прямоугольная выноска 5"/>
          <p:cNvSpPr/>
          <p:nvPr/>
        </p:nvSpPr>
        <p:spPr>
          <a:xfrm>
            <a:off x="1903379" y="836712"/>
            <a:ext cx="7133115" cy="2088232"/>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4400" dirty="0"/>
              <a:t>Ответ: Леонид – царь Спарты</a:t>
            </a:r>
          </a:p>
        </p:txBody>
      </p:sp>
      <p:sp>
        <p:nvSpPr>
          <p:cNvPr id="7" name="TextBox 6"/>
          <p:cNvSpPr txBox="1"/>
          <p:nvPr/>
        </p:nvSpPr>
        <p:spPr>
          <a:xfrm>
            <a:off x="169989" y="2780928"/>
            <a:ext cx="2745827" cy="3416320"/>
          </a:xfrm>
          <a:prstGeom prst="rect">
            <a:avLst/>
          </a:prstGeom>
          <a:noFill/>
        </p:spPr>
        <p:txBody>
          <a:bodyPr wrap="square" rtlCol="0">
            <a:spAutoFit/>
          </a:bodyPr>
          <a:lstStyle/>
          <a:p>
            <a:r>
              <a:rPr lang="ru-RU" sz="3600" dirty="0"/>
              <a:t>Руководил 300 спартанцами в </a:t>
            </a:r>
            <a:r>
              <a:rPr lang="ru-RU" sz="3600" dirty="0" err="1"/>
              <a:t>Фермопильском</a:t>
            </a:r>
            <a:r>
              <a:rPr lang="ru-RU" sz="3600" dirty="0"/>
              <a:t> ущелье</a:t>
            </a:r>
          </a:p>
        </p:txBody>
      </p:sp>
    </p:spTree>
    <p:extLst>
      <p:ext uri="{BB962C8B-B14F-4D97-AF65-F5344CB8AC3E}">
        <p14:creationId xmlns:p14="http://schemas.microsoft.com/office/powerpoint/2010/main" val="1213158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84368" y="116632"/>
            <a:ext cx="802432" cy="792088"/>
          </a:xfrm>
        </p:spPr>
        <p:txBody>
          <a:bodyPr>
            <a:normAutofit/>
          </a:bodyPr>
          <a:lstStyle/>
          <a:p>
            <a:r>
              <a:rPr lang="ru-RU" dirty="0"/>
              <a:t>1</a:t>
            </a:r>
          </a:p>
        </p:txBody>
      </p:sp>
      <p:sp>
        <p:nvSpPr>
          <p:cNvPr id="3" name="Объект 2"/>
          <p:cNvSpPr>
            <a:spLocks noGrp="1"/>
          </p:cNvSpPr>
          <p:nvPr>
            <p:ph sz="quarter" idx="1"/>
          </p:nvPr>
        </p:nvSpPr>
        <p:spPr>
          <a:xfrm>
            <a:off x="179512" y="260648"/>
            <a:ext cx="8651304" cy="6112336"/>
          </a:xfrm>
        </p:spPr>
        <p:txBody>
          <a:bodyPr/>
          <a:lstStyle/>
          <a:p>
            <a:r>
              <a:rPr lang="ru-RU" sz="3600" dirty="0"/>
              <a:t>Кто изображен</a:t>
            </a:r>
          </a:p>
          <a:p>
            <a:pPr marL="0" indent="0">
              <a:buNone/>
            </a:pPr>
            <a:r>
              <a:rPr lang="ru-RU" sz="3600" dirty="0"/>
              <a:t> на слайде?</a:t>
            </a:r>
          </a:p>
          <a:p>
            <a:endParaRPr lang="ru-RU" sz="36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5447" y="615537"/>
            <a:ext cx="4791569" cy="5818334"/>
          </a:xfrm>
          <a:prstGeom prst="rect">
            <a:avLst/>
          </a:prstGeom>
        </p:spPr>
      </p:pic>
      <p:sp>
        <p:nvSpPr>
          <p:cNvPr id="5" name="Управляющая кнопка: домой 4">
            <a:hlinkClick r:id="rId3" action="ppaction://hlinksldjump" highlightClick="1"/>
          </p:cNvPr>
          <p:cNvSpPr/>
          <p:nvPr/>
        </p:nvSpPr>
        <p:spPr>
          <a:xfrm>
            <a:off x="8316416" y="5877272"/>
            <a:ext cx="432048"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ая прямоугольная выноска 5"/>
          <p:cNvSpPr/>
          <p:nvPr/>
        </p:nvSpPr>
        <p:spPr>
          <a:xfrm>
            <a:off x="1547664" y="1628800"/>
            <a:ext cx="6984776" cy="324036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4400" dirty="0"/>
              <a:t>Ответ: </a:t>
            </a:r>
            <a:r>
              <a:rPr lang="ru-RU" sz="4400" b="1" dirty="0"/>
              <a:t>СОЛОН </a:t>
            </a:r>
            <a:r>
              <a:rPr lang="ru-RU" sz="4400" dirty="0"/>
              <a:t>(</a:t>
            </a:r>
            <a:r>
              <a:rPr lang="ru-RU" sz="4400" dirty="0" err="1"/>
              <a:t>ок</a:t>
            </a:r>
            <a:r>
              <a:rPr lang="ru-RU" sz="4400" dirty="0"/>
              <a:t>. 640 – </a:t>
            </a:r>
            <a:r>
              <a:rPr lang="ru-RU" sz="4400" dirty="0" err="1"/>
              <a:t>ок</a:t>
            </a:r>
            <a:r>
              <a:rPr lang="ru-RU" sz="4400" dirty="0"/>
              <a:t>. 560 до н.э.), афинский политик и поэт, один из Семи мудрецов.</a:t>
            </a:r>
          </a:p>
        </p:txBody>
      </p:sp>
      <p:sp>
        <p:nvSpPr>
          <p:cNvPr id="7" name="Управляющая кнопка: настраиваемая 6">
            <a:hlinkClick r:id="rId4" action="ppaction://hlinksldjump" highlightClick="1"/>
          </p:cNvPr>
          <p:cNvSpPr/>
          <p:nvPr/>
        </p:nvSpPr>
        <p:spPr>
          <a:xfrm>
            <a:off x="179512" y="5847468"/>
            <a:ext cx="2520280" cy="491655"/>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a:t>Подсказка</a:t>
            </a:r>
          </a:p>
        </p:txBody>
      </p:sp>
    </p:spTree>
    <p:extLst>
      <p:ext uri="{BB962C8B-B14F-4D97-AF65-F5344CB8AC3E}">
        <p14:creationId xmlns:p14="http://schemas.microsoft.com/office/powerpoint/2010/main" val="762036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Правила:</a:t>
            </a:r>
          </a:p>
        </p:txBody>
      </p:sp>
      <p:sp>
        <p:nvSpPr>
          <p:cNvPr id="3" name="Объект 2"/>
          <p:cNvSpPr>
            <a:spLocks noGrp="1"/>
          </p:cNvSpPr>
          <p:nvPr>
            <p:ph sz="quarter" idx="1"/>
          </p:nvPr>
        </p:nvSpPr>
        <p:spPr>
          <a:xfrm>
            <a:off x="179512" y="1124744"/>
            <a:ext cx="8568952" cy="5616624"/>
          </a:xfrm>
        </p:spPr>
        <p:txBody>
          <a:bodyPr>
            <a:normAutofit/>
          </a:bodyPr>
          <a:lstStyle/>
          <a:p>
            <a:r>
              <a:rPr lang="ru-RU" dirty="0"/>
              <a:t>Представляю Вашему вниманию интерактивную игру посвященную «Истории Древней Греции».</a:t>
            </a:r>
          </a:p>
          <a:p>
            <a:r>
              <a:rPr lang="ru-RU" dirty="0"/>
              <a:t>На главном слайде перед Вами игровое поле с вариантами заданий, команда учащихся может выбрать  одно из них путем нажатия на него, после того как команда даст ответ по щелчку мышки появляется правильный ответ, если на странице несколько вопросов, то ответы появляются по очереди согласно списку задаваемых вопросов.</a:t>
            </a:r>
          </a:p>
          <a:p>
            <a:r>
              <a:rPr lang="ru-RU" dirty="0"/>
              <a:t>Внизу каждой страницы с заданием есть  кнопка </a:t>
            </a:r>
          </a:p>
          <a:p>
            <a:pPr marL="0" indent="0">
              <a:buNone/>
            </a:pPr>
            <a:r>
              <a:rPr lang="ru-RU" dirty="0"/>
              <a:t>которая возвращает Вас обратно на главный слайд.</a:t>
            </a:r>
          </a:p>
          <a:p>
            <a:pPr marL="0" indent="0" algn="ctr">
              <a:buNone/>
            </a:pPr>
            <a:r>
              <a:rPr lang="ru-RU" dirty="0"/>
              <a:t>ЖЕЛАЮ УДАЧИ!</a:t>
            </a:r>
          </a:p>
        </p:txBody>
      </p:sp>
      <p:sp>
        <p:nvSpPr>
          <p:cNvPr id="4" name="Управляющая кнопка: домой 3">
            <a:hlinkClick r:id="" action="ppaction://hlinkshowjump?jump=firstslide" highlightClick="1"/>
          </p:cNvPr>
          <p:cNvSpPr/>
          <p:nvPr/>
        </p:nvSpPr>
        <p:spPr>
          <a:xfrm>
            <a:off x="7668344" y="4941168"/>
            <a:ext cx="432048" cy="36004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290786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84368" y="116632"/>
            <a:ext cx="802432" cy="792088"/>
          </a:xfrm>
        </p:spPr>
        <p:txBody>
          <a:bodyPr>
            <a:normAutofit/>
          </a:bodyPr>
          <a:lstStyle/>
          <a:p>
            <a:r>
              <a:rPr lang="ru-RU" dirty="0"/>
              <a:t>1</a:t>
            </a:r>
          </a:p>
        </p:txBody>
      </p:sp>
      <p:sp>
        <p:nvSpPr>
          <p:cNvPr id="3" name="Объект 2"/>
          <p:cNvSpPr>
            <a:spLocks noGrp="1"/>
          </p:cNvSpPr>
          <p:nvPr>
            <p:ph sz="quarter" idx="1"/>
          </p:nvPr>
        </p:nvSpPr>
        <p:spPr>
          <a:xfrm>
            <a:off x="179512" y="260648"/>
            <a:ext cx="8651304" cy="6112336"/>
          </a:xfrm>
        </p:spPr>
        <p:txBody>
          <a:bodyPr/>
          <a:lstStyle/>
          <a:p>
            <a:r>
              <a:rPr lang="ru-RU" sz="3600" dirty="0"/>
              <a:t>Кто изображен</a:t>
            </a:r>
          </a:p>
          <a:p>
            <a:pPr marL="0" indent="0">
              <a:buNone/>
            </a:pPr>
            <a:r>
              <a:rPr lang="ru-RU" sz="3600" dirty="0"/>
              <a:t> на слайде?</a:t>
            </a:r>
          </a:p>
          <a:p>
            <a:endParaRPr lang="ru-RU" sz="36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5447" y="615537"/>
            <a:ext cx="4791569" cy="5818334"/>
          </a:xfrm>
          <a:prstGeom prst="rect">
            <a:avLst/>
          </a:prstGeom>
        </p:spPr>
      </p:pic>
      <p:sp>
        <p:nvSpPr>
          <p:cNvPr id="5" name="Управляющая кнопка: домой 4">
            <a:hlinkClick r:id="rId3" action="ppaction://hlinksldjump" highlightClick="1"/>
          </p:cNvPr>
          <p:cNvSpPr/>
          <p:nvPr/>
        </p:nvSpPr>
        <p:spPr>
          <a:xfrm>
            <a:off x="8316416" y="5877272"/>
            <a:ext cx="432048"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ая прямоугольная выноска 5"/>
          <p:cNvSpPr/>
          <p:nvPr/>
        </p:nvSpPr>
        <p:spPr>
          <a:xfrm>
            <a:off x="2483768" y="1317431"/>
            <a:ext cx="6480720" cy="3119681"/>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4400" dirty="0"/>
              <a:t>Ответ: </a:t>
            </a:r>
            <a:r>
              <a:rPr lang="ru-RU" sz="4400" b="1" dirty="0"/>
              <a:t>СОЛОН </a:t>
            </a:r>
            <a:r>
              <a:rPr lang="ru-RU" sz="4400" dirty="0"/>
              <a:t>(</a:t>
            </a:r>
            <a:r>
              <a:rPr lang="ru-RU" sz="4400" dirty="0" err="1"/>
              <a:t>ок</a:t>
            </a:r>
            <a:r>
              <a:rPr lang="ru-RU" sz="4400" dirty="0"/>
              <a:t>. 640 – </a:t>
            </a:r>
            <a:r>
              <a:rPr lang="ru-RU" sz="4400" dirty="0" err="1"/>
              <a:t>ок</a:t>
            </a:r>
            <a:r>
              <a:rPr lang="ru-RU" sz="4400" dirty="0"/>
              <a:t>. 560 до н.э.), афинский политик и поэт, один из Семи мудрецов.</a:t>
            </a:r>
          </a:p>
        </p:txBody>
      </p:sp>
      <p:sp>
        <p:nvSpPr>
          <p:cNvPr id="7" name="TextBox 6"/>
          <p:cNvSpPr txBox="1"/>
          <p:nvPr/>
        </p:nvSpPr>
        <p:spPr>
          <a:xfrm>
            <a:off x="0" y="3429000"/>
            <a:ext cx="3545447" cy="3170099"/>
          </a:xfrm>
          <a:prstGeom prst="rect">
            <a:avLst/>
          </a:prstGeom>
          <a:noFill/>
        </p:spPr>
        <p:txBody>
          <a:bodyPr wrap="square" rtlCol="0">
            <a:spAutoFit/>
          </a:bodyPr>
          <a:lstStyle/>
          <a:p>
            <a:r>
              <a:rPr lang="ru-RU" sz="4000" dirty="0"/>
              <a:t>Его законы положили начало афинской демократии</a:t>
            </a:r>
          </a:p>
        </p:txBody>
      </p:sp>
    </p:spTree>
    <p:extLst>
      <p:ext uri="{BB962C8B-B14F-4D97-AF65-F5344CB8AC3E}">
        <p14:creationId xmlns:p14="http://schemas.microsoft.com/office/powerpoint/2010/main" val="2975473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31932" y="-99392"/>
            <a:ext cx="1224136" cy="692697"/>
          </a:xfrm>
        </p:spPr>
        <p:txBody>
          <a:bodyPr>
            <a:normAutofit/>
          </a:bodyPr>
          <a:lstStyle/>
          <a:p>
            <a:r>
              <a:rPr lang="ru-RU" dirty="0"/>
              <a:t>1</a:t>
            </a:r>
          </a:p>
        </p:txBody>
      </p:sp>
      <p:sp>
        <p:nvSpPr>
          <p:cNvPr id="3" name="Объект 2"/>
          <p:cNvSpPr>
            <a:spLocks noGrp="1"/>
          </p:cNvSpPr>
          <p:nvPr>
            <p:ph sz="quarter" idx="1"/>
          </p:nvPr>
        </p:nvSpPr>
        <p:spPr>
          <a:xfrm>
            <a:off x="0" y="476672"/>
            <a:ext cx="8964488" cy="6048672"/>
          </a:xfrm>
        </p:spPr>
        <p:txBody>
          <a:bodyPr>
            <a:normAutofit/>
          </a:bodyPr>
          <a:lstStyle/>
          <a:p>
            <a:r>
              <a:rPr lang="ru-RU" sz="4400" dirty="0"/>
              <a:t>Что считалось деньгами в Спарте?</a:t>
            </a:r>
          </a:p>
        </p:txBody>
      </p:sp>
      <p:graphicFrame>
        <p:nvGraphicFramePr>
          <p:cNvPr id="4" name="Таблица 3"/>
          <p:cNvGraphicFramePr>
            <a:graphicFrameLocks noGrp="1"/>
          </p:cNvGraphicFramePr>
          <p:nvPr>
            <p:extLst>
              <p:ext uri="{D42A27DB-BD31-4B8C-83A1-F6EECF244321}">
                <p14:modId xmlns:p14="http://schemas.microsoft.com/office/powerpoint/2010/main" val="1625281607"/>
              </p:ext>
            </p:extLst>
          </p:nvPr>
        </p:nvGraphicFramePr>
        <p:xfrm>
          <a:off x="179512" y="2636912"/>
          <a:ext cx="8712968" cy="2498772"/>
        </p:xfrm>
        <a:graphic>
          <a:graphicData uri="http://schemas.openxmlformats.org/drawingml/2006/table">
            <a:tbl>
              <a:tblPr firstRow="1" bandRow="1">
                <a:tableStyleId>{BC89EF96-8CEA-46FF-86C4-4CE0E7609802}</a:tableStyleId>
              </a:tblPr>
              <a:tblGrid>
                <a:gridCol w="4356484">
                  <a:extLst>
                    <a:ext uri="{9D8B030D-6E8A-4147-A177-3AD203B41FA5}">
                      <a16:colId xmlns:a16="http://schemas.microsoft.com/office/drawing/2014/main" val="20000"/>
                    </a:ext>
                  </a:extLst>
                </a:gridCol>
                <a:gridCol w="4356484">
                  <a:extLst>
                    <a:ext uri="{9D8B030D-6E8A-4147-A177-3AD203B41FA5}">
                      <a16:colId xmlns:a16="http://schemas.microsoft.com/office/drawing/2014/main" val="20001"/>
                    </a:ext>
                  </a:extLst>
                </a:gridCol>
              </a:tblGrid>
              <a:tr h="1188132">
                <a:tc>
                  <a:txBody>
                    <a:bodyPr/>
                    <a:lstStyle/>
                    <a:p>
                      <a:pPr algn="ctr"/>
                      <a:r>
                        <a:rPr lang="ru-RU" sz="4000" b="1" dirty="0"/>
                        <a:t>1. </a:t>
                      </a:r>
                      <a:r>
                        <a:rPr lang="ru-RU" sz="4000" b="1" dirty="0">
                          <a:hlinkClick r:id="rId2" action="ppaction://hlinksldjump"/>
                        </a:rPr>
                        <a:t>Золото</a:t>
                      </a:r>
                      <a:endParaRPr lang="ru-RU" sz="4000" b="1" dirty="0"/>
                    </a:p>
                  </a:txBody>
                  <a:tcPr/>
                </a:tc>
                <a:tc>
                  <a:txBody>
                    <a:bodyPr/>
                    <a:lstStyle/>
                    <a:p>
                      <a:pPr algn="ctr"/>
                      <a:r>
                        <a:rPr lang="ru-RU" sz="4000" b="1" dirty="0"/>
                        <a:t>2. </a:t>
                      </a:r>
                      <a:r>
                        <a:rPr lang="ru-RU" sz="4000" b="1" dirty="0">
                          <a:hlinkClick r:id="rId2" action="ppaction://hlinksldjump"/>
                        </a:rPr>
                        <a:t>Серебро</a:t>
                      </a:r>
                      <a:endParaRPr lang="ru-RU" sz="4000" b="1" dirty="0"/>
                    </a:p>
                  </a:txBody>
                  <a:tcPr/>
                </a:tc>
                <a:extLst>
                  <a:ext uri="{0D108BD9-81ED-4DB2-BD59-A6C34878D82A}">
                    <a16:rowId xmlns:a16="http://schemas.microsoft.com/office/drawing/2014/main" val="10000"/>
                  </a:ext>
                </a:extLst>
              </a:tr>
              <a:tr h="1188132">
                <a:tc>
                  <a:txBody>
                    <a:bodyPr/>
                    <a:lstStyle/>
                    <a:p>
                      <a:pPr algn="ctr"/>
                      <a:r>
                        <a:rPr lang="ru-RU" sz="4000" b="1" dirty="0"/>
                        <a:t>3. </a:t>
                      </a:r>
                      <a:r>
                        <a:rPr lang="ru-RU" sz="4000" b="1" dirty="0">
                          <a:hlinkClick r:id="rId3" action="ppaction://hlinksldjump"/>
                        </a:rPr>
                        <a:t>Железные</a:t>
                      </a:r>
                      <a:r>
                        <a:rPr lang="ru-RU" sz="4000" b="1" baseline="0" dirty="0"/>
                        <a:t> </a:t>
                      </a:r>
                      <a:r>
                        <a:rPr lang="ru-RU" sz="4000" b="1" baseline="0" dirty="0">
                          <a:hlinkClick r:id="rId3" action="ppaction://hlinksldjump"/>
                        </a:rPr>
                        <a:t>прутья</a:t>
                      </a:r>
                      <a:endParaRPr lang="ru-RU" sz="4000" b="1" dirty="0"/>
                    </a:p>
                  </a:txBody>
                  <a:tcPr/>
                </a:tc>
                <a:tc>
                  <a:txBody>
                    <a:bodyPr/>
                    <a:lstStyle/>
                    <a:p>
                      <a:pPr algn="ctr"/>
                      <a:r>
                        <a:rPr lang="ru-RU" sz="4000" b="1" dirty="0"/>
                        <a:t>4. </a:t>
                      </a:r>
                      <a:r>
                        <a:rPr lang="ru-RU" sz="4000" b="1" dirty="0">
                          <a:hlinkClick r:id="rId2" action="ppaction://hlinksldjump"/>
                        </a:rPr>
                        <a:t>Оружие</a:t>
                      </a:r>
                      <a:endParaRPr lang="ru-RU" sz="4000" b="1"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847036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6858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dirty="0">
                <a:solidFill>
                  <a:srgbClr val="FF0000"/>
                </a:solidFill>
              </a:rPr>
              <a:t>Правильно!</a:t>
            </a:r>
          </a:p>
        </p:txBody>
      </p:sp>
      <p:sp>
        <p:nvSpPr>
          <p:cNvPr id="5" name="Управляющая кнопка: домой 4">
            <a:hlinkClick r:id="rId2" action="ppaction://hlinksldjump" highlightClick="1"/>
          </p:cNvPr>
          <p:cNvSpPr/>
          <p:nvPr/>
        </p:nvSpPr>
        <p:spPr>
          <a:xfrm>
            <a:off x="8532440" y="6237312"/>
            <a:ext cx="432048"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3939024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685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dirty="0"/>
              <a:t>Неверно!</a:t>
            </a:r>
          </a:p>
        </p:txBody>
      </p:sp>
      <p:sp>
        <p:nvSpPr>
          <p:cNvPr id="3" name="Управляющая кнопка: домой 2">
            <a:hlinkClick r:id="rId2" action="ppaction://hlinksldjump" highlightClick="1"/>
          </p:cNvPr>
          <p:cNvSpPr/>
          <p:nvPr/>
        </p:nvSpPr>
        <p:spPr>
          <a:xfrm>
            <a:off x="8352420" y="6233080"/>
            <a:ext cx="504056" cy="54868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3627030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3232" y="-60960"/>
            <a:ext cx="740768" cy="792088"/>
          </a:xfrm>
        </p:spPr>
        <p:txBody>
          <a:bodyPr/>
          <a:lstStyle/>
          <a:p>
            <a:r>
              <a:rPr lang="ru-RU" dirty="0"/>
              <a:t>2</a:t>
            </a:r>
          </a:p>
        </p:txBody>
      </p:sp>
      <p:sp>
        <p:nvSpPr>
          <p:cNvPr id="3" name="Объект 2"/>
          <p:cNvSpPr>
            <a:spLocks noGrp="1"/>
          </p:cNvSpPr>
          <p:nvPr>
            <p:ph sz="quarter" idx="1"/>
          </p:nvPr>
        </p:nvSpPr>
        <p:spPr>
          <a:xfrm>
            <a:off x="179512" y="260648"/>
            <a:ext cx="8507288" cy="5896312"/>
          </a:xfrm>
        </p:spPr>
        <p:txBody>
          <a:bodyPr>
            <a:normAutofit/>
          </a:bodyPr>
          <a:lstStyle/>
          <a:p>
            <a:r>
              <a:rPr lang="ru-RU" sz="4000" dirty="0"/>
              <a:t>Кого древние греки считали создателем Спартанского государства?</a:t>
            </a:r>
          </a:p>
        </p:txBody>
      </p:sp>
      <p:graphicFrame>
        <p:nvGraphicFramePr>
          <p:cNvPr id="4" name="Таблица 3"/>
          <p:cNvGraphicFramePr>
            <a:graphicFrameLocks noGrp="1"/>
          </p:cNvGraphicFramePr>
          <p:nvPr>
            <p:extLst>
              <p:ext uri="{D42A27DB-BD31-4B8C-83A1-F6EECF244321}">
                <p14:modId xmlns:p14="http://schemas.microsoft.com/office/powerpoint/2010/main" val="3888920893"/>
              </p:ext>
            </p:extLst>
          </p:nvPr>
        </p:nvGraphicFramePr>
        <p:xfrm>
          <a:off x="323528" y="2852936"/>
          <a:ext cx="8568952" cy="2728704"/>
        </p:xfrm>
        <a:graphic>
          <a:graphicData uri="http://schemas.openxmlformats.org/drawingml/2006/table">
            <a:tbl>
              <a:tblPr firstRow="1" bandRow="1">
                <a:tableStyleId>{BC89EF96-8CEA-46FF-86C4-4CE0E7609802}</a:tableStyleId>
              </a:tblPr>
              <a:tblGrid>
                <a:gridCol w="4284476">
                  <a:extLst>
                    <a:ext uri="{9D8B030D-6E8A-4147-A177-3AD203B41FA5}">
                      <a16:colId xmlns:a16="http://schemas.microsoft.com/office/drawing/2014/main" val="20000"/>
                    </a:ext>
                  </a:extLst>
                </a:gridCol>
                <a:gridCol w="4284476">
                  <a:extLst>
                    <a:ext uri="{9D8B030D-6E8A-4147-A177-3AD203B41FA5}">
                      <a16:colId xmlns:a16="http://schemas.microsoft.com/office/drawing/2014/main" val="20001"/>
                    </a:ext>
                  </a:extLst>
                </a:gridCol>
              </a:tblGrid>
              <a:tr h="1296144">
                <a:tc>
                  <a:txBody>
                    <a:bodyPr/>
                    <a:lstStyle/>
                    <a:p>
                      <a:pPr algn="ctr"/>
                      <a:r>
                        <a:rPr lang="ru-RU" sz="4400" b="1" dirty="0"/>
                        <a:t>1.  </a:t>
                      </a:r>
                      <a:r>
                        <a:rPr lang="ru-RU" sz="4400" b="1" dirty="0">
                          <a:hlinkClick r:id="rId2" action="ppaction://hlinksldjump"/>
                        </a:rPr>
                        <a:t>Ал</a:t>
                      </a:r>
                      <a:r>
                        <a:rPr lang="ru-RU" sz="4400" b="1" dirty="0"/>
                        <a:t>.</a:t>
                      </a:r>
                      <a:r>
                        <a:rPr lang="ru-RU" sz="4400" b="1" baseline="0" dirty="0"/>
                        <a:t> </a:t>
                      </a:r>
                      <a:r>
                        <a:rPr lang="ru-RU" sz="4400" b="1" baseline="0" dirty="0">
                          <a:hlinkClick r:id="rId2" action="ppaction://hlinksldjump"/>
                        </a:rPr>
                        <a:t>Македонского</a:t>
                      </a:r>
                      <a:endParaRPr lang="ru-RU" sz="4400" b="1" dirty="0"/>
                    </a:p>
                  </a:txBody>
                  <a:tcPr/>
                </a:tc>
                <a:tc>
                  <a:txBody>
                    <a:bodyPr/>
                    <a:lstStyle/>
                    <a:p>
                      <a:pPr algn="ctr"/>
                      <a:r>
                        <a:rPr lang="ru-RU" sz="4400" b="1" dirty="0"/>
                        <a:t>2. </a:t>
                      </a:r>
                      <a:r>
                        <a:rPr lang="ru-RU" sz="4400" b="1" dirty="0">
                          <a:hlinkClick r:id="rId2" action="ppaction://hlinksldjump"/>
                        </a:rPr>
                        <a:t>Солона</a:t>
                      </a:r>
                      <a:endParaRPr lang="ru-RU" sz="4400" b="1" dirty="0"/>
                    </a:p>
                  </a:txBody>
                  <a:tcPr/>
                </a:tc>
                <a:extLst>
                  <a:ext uri="{0D108BD9-81ED-4DB2-BD59-A6C34878D82A}">
                    <a16:rowId xmlns:a16="http://schemas.microsoft.com/office/drawing/2014/main" val="10000"/>
                  </a:ext>
                </a:extLst>
              </a:tr>
              <a:tr h="1296144">
                <a:tc>
                  <a:txBody>
                    <a:bodyPr/>
                    <a:lstStyle/>
                    <a:p>
                      <a:pPr algn="ctr"/>
                      <a:r>
                        <a:rPr lang="ru-RU" sz="4400" b="1" dirty="0"/>
                        <a:t>3. </a:t>
                      </a:r>
                      <a:r>
                        <a:rPr lang="ru-RU" sz="4400" b="1" dirty="0">
                          <a:hlinkClick r:id="rId3" action="ppaction://hlinksldjump"/>
                        </a:rPr>
                        <a:t>Ликурга</a:t>
                      </a:r>
                      <a:endParaRPr lang="ru-RU" sz="4400" b="1" dirty="0"/>
                    </a:p>
                  </a:txBody>
                  <a:tcPr/>
                </a:tc>
                <a:tc>
                  <a:txBody>
                    <a:bodyPr/>
                    <a:lstStyle/>
                    <a:p>
                      <a:pPr algn="ctr"/>
                      <a:r>
                        <a:rPr lang="ru-RU" sz="4400" b="1" dirty="0"/>
                        <a:t>4. </a:t>
                      </a:r>
                      <a:r>
                        <a:rPr lang="ru-RU" sz="4400" b="1" dirty="0">
                          <a:hlinkClick r:id="rId2" action="ppaction://hlinksldjump"/>
                        </a:rPr>
                        <a:t>Спартака</a:t>
                      </a:r>
                      <a:endParaRPr lang="ru-RU" sz="4400" b="1"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646296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00392" y="116632"/>
            <a:ext cx="802432" cy="828328"/>
          </a:xfrm>
        </p:spPr>
        <p:txBody>
          <a:bodyPr/>
          <a:lstStyle/>
          <a:p>
            <a:r>
              <a:rPr lang="ru-RU" dirty="0"/>
              <a:t>3</a:t>
            </a:r>
          </a:p>
        </p:txBody>
      </p:sp>
      <p:sp>
        <p:nvSpPr>
          <p:cNvPr id="3" name="Объект 2"/>
          <p:cNvSpPr>
            <a:spLocks noGrp="1"/>
          </p:cNvSpPr>
          <p:nvPr>
            <p:ph sz="quarter" idx="1"/>
          </p:nvPr>
        </p:nvSpPr>
        <p:spPr>
          <a:xfrm>
            <a:off x="179512" y="260648"/>
            <a:ext cx="8716336" cy="6408712"/>
          </a:xfrm>
        </p:spPr>
        <p:txBody>
          <a:bodyPr>
            <a:normAutofit/>
          </a:bodyPr>
          <a:lstStyle/>
          <a:p>
            <a:r>
              <a:rPr lang="ru-RU" sz="4000" dirty="0"/>
              <a:t>В каком году произошла Марафонская битва?</a:t>
            </a:r>
          </a:p>
        </p:txBody>
      </p:sp>
      <p:graphicFrame>
        <p:nvGraphicFramePr>
          <p:cNvPr id="4" name="Таблица 3"/>
          <p:cNvGraphicFramePr>
            <a:graphicFrameLocks noGrp="1"/>
          </p:cNvGraphicFramePr>
          <p:nvPr>
            <p:extLst>
              <p:ext uri="{D42A27DB-BD31-4B8C-83A1-F6EECF244321}">
                <p14:modId xmlns:p14="http://schemas.microsoft.com/office/powerpoint/2010/main" val="144744903"/>
              </p:ext>
            </p:extLst>
          </p:nvPr>
        </p:nvGraphicFramePr>
        <p:xfrm>
          <a:off x="395536" y="2636912"/>
          <a:ext cx="8352928" cy="2880320"/>
        </p:xfrm>
        <a:graphic>
          <a:graphicData uri="http://schemas.openxmlformats.org/drawingml/2006/table">
            <a:tbl>
              <a:tblPr firstRow="1" bandRow="1">
                <a:tableStyleId>{BC89EF96-8CEA-46FF-86C4-4CE0E7609802}</a:tableStyleId>
              </a:tblPr>
              <a:tblGrid>
                <a:gridCol w="4176464">
                  <a:extLst>
                    <a:ext uri="{9D8B030D-6E8A-4147-A177-3AD203B41FA5}">
                      <a16:colId xmlns:a16="http://schemas.microsoft.com/office/drawing/2014/main" val="20000"/>
                    </a:ext>
                  </a:extLst>
                </a:gridCol>
                <a:gridCol w="4176464">
                  <a:extLst>
                    <a:ext uri="{9D8B030D-6E8A-4147-A177-3AD203B41FA5}">
                      <a16:colId xmlns:a16="http://schemas.microsoft.com/office/drawing/2014/main" val="20001"/>
                    </a:ext>
                  </a:extLst>
                </a:gridCol>
              </a:tblGrid>
              <a:tr h="1440160">
                <a:tc>
                  <a:txBody>
                    <a:bodyPr/>
                    <a:lstStyle/>
                    <a:p>
                      <a:r>
                        <a:rPr lang="ru-RU" sz="4400" b="1" dirty="0"/>
                        <a:t>1. </a:t>
                      </a:r>
                      <a:r>
                        <a:rPr lang="ru-RU" sz="4400" b="1" dirty="0">
                          <a:hlinkClick r:id="rId2" action="ppaction://hlinksldjump"/>
                        </a:rPr>
                        <a:t>478г.до н.э.</a:t>
                      </a:r>
                      <a:endParaRPr lang="ru-RU" sz="4400" b="1" dirty="0"/>
                    </a:p>
                  </a:txBody>
                  <a:tcPr/>
                </a:tc>
                <a:tc>
                  <a:txBody>
                    <a:bodyPr/>
                    <a:lstStyle/>
                    <a:p>
                      <a:r>
                        <a:rPr lang="ru-RU" sz="4400" b="1" dirty="0"/>
                        <a:t>2. </a:t>
                      </a:r>
                      <a:r>
                        <a:rPr lang="ru-RU" sz="4400" b="1" dirty="0">
                          <a:hlinkClick r:id="rId3" action="ppaction://hlinksldjump"/>
                        </a:rPr>
                        <a:t>490г. до</a:t>
                      </a:r>
                      <a:r>
                        <a:rPr lang="ru-RU" sz="4400" b="1" baseline="0" dirty="0">
                          <a:hlinkClick r:id="rId3" action="ppaction://hlinksldjump"/>
                        </a:rPr>
                        <a:t> н.э.</a:t>
                      </a:r>
                      <a:endParaRPr lang="ru-RU" sz="4400" b="1" dirty="0"/>
                    </a:p>
                  </a:txBody>
                  <a:tcPr/>
                </a:tc>
                <a:extLst>
                  <a:ext uri="{0D108BD9-81ED-4DB2-BD59-A6C34878D82A}">
                    <a16:rowId xmlns:a16="http://schemas.microsoft.com/office/drawing/2014/main" val="10000"/>
                  </a:ext>
                </a:extLst>
              </a:tr>
              <a:tr h="1440160">
                <a:tc>
                  <a:txBody>
                    <a:bodyPr/>
                    <a:lstStyle/>
                    <a:p>
                      <a:r>
                        <a:rPr lang="ru-RU" sz="4400" b="1" dirty="0"/>
                        <a:t>3. </a:t>
                      </a:r>
                      <a:r>
                        <a:rPr lang="ru-RU" sz="4400" b="1" dirty="0">
                          <a:hlinkClick r:id="rId2" action="ppaction://hlinksldjump"/>
                        </a:rPr>
                        <a:t>480г. до н.э.</a:t>
                      </a:r>
                      <a:endParaRPr lang="ru-RU" sz="4400" b="1" dirty="0"/>
                    </a:p>
                  </a:txBody>
                  <a:tcPr/>
                </a:tc>
                <a:tc>
                  <a:txBody>
                    <a:bodyPr/>
                    <a:lstStyle/>
                    <a:p>
                      <a:r>
                        <a:rPr lang="ru-RU" sz="4400" b="1" dirty="0"/>
                        <a:t>4. </a:t>
                      </a:r>
                      <a:r>
                        <a:rPr lang="ru-RU" sz="4400" b="1" dirty="0">
                          <a:hlinkClick r:id="rId2" action="ppaction://hlinksldjump"/>
                        </a:rPr>
                        <a:t>456 г. до н.э.</a:t>
                      </a:r>
                      <a:endParaRPr lang="ru-RU" sz="4400" b="1"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045600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72400" y="116632"/>
            <a:ext cx="720080" cy="648072"/>
          </a:xfrm>
        </p:spPr>
        <p:txBody>
          <a:bodyPr/>
          <a:lstStyle/>
          <a:p>
            <a:r>
              <a:rPr lang="ru-RU" dirty="0"/>
              <a:t>4</a:t>
            </a:r>
          </a:p>
        </p:txBody>
      </p:sp>
      <p:sp>
        <p:nvSpPr>
          <p:cNvPr id="3" name="Объект 2"/>
          <p:cNvSpPr>
            <a:spLocks noGrp="1"/>
          </p:cNvSpPr>
          <p:nvPr>
            <p:ph sz="quarter" idx="1"/>
          </p:nvPr>
        </p:nvSpPr>
        <p:spPr>
          <a:xfrm>
            <a:off x="179512" y="260648"/>
            <a:ext cx="8507288" cy="5896312"/>
          </a:xfrm>
        </p:spPr>
        <p:txBody>
          <a:bodyPr>
            <a:normAutofit/>
          </a:bodyPr>
          <a:lstStyle/>
          <a:p>
            <a:r>
              <a:rPr lang="ru-RU" sz="4400" dirty="0"/>
              <a:t>Укажите длительность проведения в Древней Греции Олимпийских игр.</a:t>
            </a:r>
          </a:p>
        </p:txBody>
      </p:sp>
      <p:graphicFrame>
        <p:nvGraphicFramePr>
          <p:cNvPr id="4" name="Таблица 3"/>
          <p:cNvGraphicFramePr>
            <a:graphicFrameLocks noGrp="1"/>
          </p:cNvGraphicFramePr>
          <p:nvPr>
            <p:extLst>
              <p:ext uri="{D42A27DB-BD31-4B8C-83A1-F6EECF244321}">
                <p14:modId xmlns:p14="http://schemas.microsoft.com/office/powerpoint/2010/main" val="2288301681"/>
              </p:ext>
            </p:extLst>
          </p:nvPr>
        </p:nvGraphicFramePr>
        <p:xfrm>
          <a:off x="323528" y="2708920"/>
          <a:ext cx="8424936" cy="3040112"/>
        </p:xfrm>
        <a:graphic>
          <a:graphicData uri="http://schemas.openxmlformats.org/drawingml/2006/table">
            <a:tbl>
              <a:tblPr firstRow="1" bandRow="1">
                <a:tableStyleId>{BC89EF96-8CEA-46FF-86C4-4CE0E7609802}</a:tableStyleId>
              </a:tblPr>
              <a:tblGrid>
                <a:gridCol w="4212468">
                  <a:extLst>
                    <a:ext uri="{9D8B030D-6E8A-4147-A177-3AD203B41FA5}">
                      <a16:colId xmlns:a16="http://schemas.microsoft.com/office/drawing/2014/main" val="20000"/>
                    </a:ext>
                  </a:extLst>
                </a:gridCol>
                <a:gridCol w="4212468">
                  <a:extLst>
                    <a:ext uri="{9D8B030D-6E8A-4147-A177-3AD203B41FA5}">
                      <a16:colId xmlns:a16="http://schemas.microsoft.com/office/drawing/2014/main" val="20001"/>
                    </a:ext>
                  </a:extLst>
                </a:gridCol>
              </a:tblGrid>
              <a:tr h="1520056">
                <a:tc>
                  <a:txBody>
                    <a:bodyPr/>
                    <a:lstStyle/>
                    <a:p>
                      <a:r>
                        <a:rPr lang="ru-RU" sz="5400" b="1" u="none" dirty="0">
                          <a:solidFill>
                            <a:schemeClr val="tx1"/>
                          </a:solidFill>
                        </a:rPr>
                        <a:t>1.</a:t>
                      </a:r>
                      <a:r>
                        <a:rPr lang="ru-RU" sz="5400" b="1" u="none" baseline="0" dirty="0">
                          <a:solidFill>
                            <a:schemeClr val="tx1"/>
                          </a:solidFill>
                        </a:rPr>
                        <a:t> 3 </a:t>
                      </a:r>
                      <a:r>
                        <a:rPr lang="ru-RU" sz="5400" b="1" u="none" baseline="0" dirty="0">
                          <a:solidFill>
                            <a:schemeClr val="tx1"/>
                          </a:solidFill>
                          <a:hlinkClick r:id="rId2" action="ppaction://hlinksldjump"/>
                        </a:rPr>
                        <a:t>дня</a:t>
                      </a:r>
                      <a:endParaRPr lang="ru-RU" sz="5400" b="1" u="none" dirty="0">
                        <a:solidFill>
                          <a:schemeClr val="tx1"/>
                        </a:solidFill>
                      </a:endParaRPr>
                    </a:p>
                  </a:txBody>
                  <a:tcPr/>
                </a:tc>
                <a:tc>
                  <a:txBody>
                    <a:bodyPr/>
                    <a:lstStyle/>
                    <a:p>
                      <a:r>
                        <a:rPr lang="ru-RU" sz="5400" b="1" u="none" dirty="0">
                          <a:solidFill>
                            <a:schemeClr val="tx1"/>
                          </a:solidFill>
                        </a:rPr>
                        <a:t>2. 5 </a:t>
                      </a:r>
                      <a:r>
                        <a:rPr lang="ru-RU" sz="5400" b="1" u="none" dirty="0">
                          <a:solidFill>
                            <a:schemeClr val="tx1"/>
                          </a:solidFill>
                          <a:hlinkClick r:id="rId3" action="ppaction://hlinksldjump"/>
                        </a:rPr>
                        <a:t>дней</a:t>
                      </a:r>
                      <a:endParaRPr lang="ru-RU" sz="5400" b="1" u="none" dirty="0">
                        <a:solidFill>
                          <a:schemeClr val="tx1"/>
                        </a:solidFill>
                      </a:endParaRPr>
                    </a:p>
                  </a:txBody>
                  <a:tcPr/>
                </a:tc>
                <a:extLst>
                  <a:ext uri="{0D108BD9-81ED-4DB2-BD59-A6C34878D82A}">
                    <a16:rowId xmlns:a16="http://schemas.microsoft.com/office/drawing/2014/main" val="10000"/>
                  </a:ext>
                </a:extLst>
              </a:tr>
              <a:tr h="1520056">
                <a:tc>
                  <a:txBody>
                    <a:bodyPr/>
                    <a:lstStyle/>
                    <a:p>
                      <a:r>
                        <a:rPr lang="ru-RU" sz="5400" b="1" u="none" dirty="0">
                          <a:solidFill>
                            <a:schemeClr val="tx1"/>
                          </a:solidFill>
                        </a:rPr>
                        <a:t>3. 7 </a:t>
                      </a:r>
                      <a:r>
                        <a:rPr lang="ru-RU" sz="5400" b="1" u="none" dirty="0">
                          <a:solidFill>
                            <a:schemeClr val="tx1"/>
                          </a:solidFill>
                          <a:hlinkClick r:id="rId2" action="ppaction://hlinksldjump"/>
                        </a:rPr>
                        <a:t>дней</a:t>
                      </a:r>
                      <a:endParaRPr lang="ru-RU" sz="5400" b="1" u="none" dirty="0">
                        <a:solidFill>
                          <a:schemeClr val="tx1"/>
                        </a:solidFill>
                      </a:endParaRPr>
                    </a:p>
                  </a:txBody>
                  <a:tcPr/>
                </a:tc>
                <a:tc>
                  <a:txBody>
                    <a:bodyPr/>
                    <a:lstStyle/>
                    <a:p>
                      <a:r>
                        <a:rPr lang="ru-RU" sz="5400" b="1" u="none" dirty="0">
                          <a:solidFill>
                            <a:schemeClr val="tx1"/>
                          </a:solidFill>
                        </a:rPr>
                        <a:t>4. 10</a:t>
                      </a:r>
                      <a:r>
                        <a:rPr lang="ru-RU" sz="5400" b="1" u="none" baseline="0" dirty="0">
                          <a:solidFill>
                            <a:schemeClr val="tx1"/>
                          </a:solidFill>
                        </a:rPr>
                        <a:t> </a:t>
                      </a:r>
                      <a:r>
                        <a:rPr lang="ru-RU" sz="5400" b="1" u="none" baseline="0" dirty="0">
                          <a:solidFill>
                            <a:schemeClr val="tx1"/>
                          </a:solidFill>
                          <a:hlinkClick r:id="rId2" action="ppaction://hlinksldjump"/>
                        </a:rPr>
                        <a:t>дней</a:t>
                      </a:r>
                      <a:endParaRPr lang="ru-RU" sz="5400" b="1" u="none" dirty="0">
                        <a:solidFill>
                          <a:schemeClr val="tx1"/>
                        </a:solidFill>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457288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6416" y="5760"/>
            <a:ext cx="720080" cy="792088"/>
          </a:xfrm>
        </p:spPr>
        <p:txBody>
          <a:bodyPr/>
          <a:lstStyle/>
          <a:p>
            <a:r>
              <a:rPr lang="ru-RU" dirty="0"/>
              <a:t>5</a:t>
            </a:r>
          </a:p>
        </p:txBody>
      </p:sp>
      <p:sp>
        <p:nvSpPr>
          <p:cNvPr id="3" name="Объект 2"/>
          <p:cNvSpPr>
            <a:spLocks noGrp="1"/>
          </p:cNvSpPr>
          <p:nvPr>
            <p:ph sz="quarter" idx="1"/>
          </p:nvPr>
        </p:nvSpPr>
        <p:spPr>
          <a:xfrm>
            <a:off x="107504" y="260648"/>
            <a:ext cx="8856984" cy="6336704"/>
          </a:xfrm>
        </p:spPr>
        <p:txBody>
          <a:bodyPr/>
          <a:lstStyle/>
          <a:p>
            <a:r>
              <a:rPr lang="ru-RU" sz="5400" dirty="0"/>
              <a:t>Как стали называть себя греки с </a:t>
            </a:r>
            <a:r>
              <a:rPr lang="en-US" sz="5400" dirty="0"/>
              <a:t>VIII</a:t>
            </a:r>
            <a:r>
              <a:rPr lang="ru-RU" sz="5400" dirty="0"/>
              <a:t>века до н.э.?</a:t>
            </a:r>
          </a:p>
        </p:txBody>
      </p:sp>
      <p:graphicFrame>
        <p:nvGraphicFramePr>
          <p:cNvPr id="4" name="Таблица 3"/>
          <p:cNvGraphicFramePr>
            <a:graphicFrameLocks noGrp="1"/>
          </p:cNvGraphicFramePr>
          <p:nvPr>
            <p:extLst>
              <p:ext uri="{D42A27DB-BD31-4B8C-83A1-F6EECF244321}">
                <p14:modId xmlns:p14="http://schemas.microsoft.com/office/powerpoint/2010/main" val="4206738869"/>
              </p:ext>
            </p:extLst>
          </p:nvPr>
        </p:nvGraphicFramePr>
        <p:xfrm>
          <a:off x="467544" y="2708920"/>
          <a:ext cx="8352928" cy="2664296"/>
        </p:xfrm>
        <a:graphic>
          <a:graphicData uri="http://schemas.openxmlformats.org/drawingml/2006/table">
            <a:tbl>
              <a:tblPr firstRow="1" bandRow="1">
                <a:tableStyleId>{BC89EF96-8CEA-46FF-86C4-4CE0E7609802}</a:tableStyleId>
              </a:tblPr>
              <a:tblGrid>
                <a:gridCol w="4176464">
                  <a:extLst>
                    <a:ext uri="{9D8B030D-6E8A-4147-A177-3AD203B41FA5}">
                      <a16:colId xmlns:a16="http://schemas.microsoft.com/office/drawing/2014/main" val="20000"/>
                    </a:ext>
                  </a:extLst>
                </a:gridCol>
                <a:gridCol w="4176464">
                  <a:extLst>
                    <a:ext uri="{9D8B030D-6E8A-4147-A177-3AD203B41FA5}">
                      <a16:colId xmlns:a16="http://schemas.microsoft.com/office/drawing/2014/main" val="20001"/>
                    </a:ext>
                  </a:extLst>
                </a:gridCol>
              </a:tblGrid>
              <a:tr h="1332148">
                <a:tc>
                  <a:txBody>
                    <a:bodyPr/>
                    <a:lstStyle/>
                    <a:p>
                      <a:pPr marL="342900" indent="-342900">
                        <a:buAutoNum type="arabicPeriod"/>
                      </a:pPr>
                      <a:r>
                        <a:rPr lang="ru-RU" sz="4800" b="1" dirty="0">
                          <a:hlinkClick r:id="rId2" action="ppaction://hlinksldjump"/>
                        </a:rPr>
                        <a:t>Спартанцы</a:t>
                      </a:r>
                      <a:endParaRPr lang="ru-RU" sz="4800" b="1" dirty="0"/>
                    </a:p>
                  </a:txBody>
                  <a:tcPr/>
                </a:tc>
                <a:tc>
                  <a:txBody>
                    <a:bodyPr/>
                    <a:lstStyle/>
                    <a:p>
                      <a:r>
                        <a:rPr lang="ru-RU" sz="4800" b="1" dirty="0"/>
                        <a:t>2. </a:t>
                      </a:r>
                      <a:r>
                        <a:rPr lang="ru-RU" sz="4800" b="1" dirty="0">
                          <a:hlinkClick r:id="rId2" action="ppaction://hlinksldjump"/>
                        </a:rPr>
                        <a:t>Варвары</a:t>
                      </a:r>
                      <a:endParaRPr lang="ru-RU" sz="4800" b="1" dirty="0"/>
                    </a:p>
                  </a:txBody>
                  <a:tcPr/>
                </a:tc>
                <a:extLst>
                  <a:ext uri="{0D108BD9-81ED-4DB2-BD59-A6C34878D82A}">
                    <a16:rowId xmlns:a16="http://schemas.microsoft.com/office/drawing/2014/main" val="10000"/>
                  </a:ext>
                </a:extLst>
              </a:tr>
              <a:tr h="1332148">
                <a:tc>
                  <a:txBody>
                    <a:bodyPr/>
                    <a:lstStyle/>
                    <a:p>
                      <a:r>
                        <a:rPr lang="ru-RU" sz="4800" b="1" dirty="0"/>
                        <a:t>3. </a:t>
                      </a:r>
                      <a:r>
                        <a:rPr lang="ru-RU" sz="4800" b="1" dirty="0">
                          <a:hlinkClick r:id="rId3" action="ppaction://hlinksldjump"/>
                        </a:rPr>
                        <a:t>Эллины</a:t>
                      </a:r>
                      <a:endParaRPr lang="ru-RU" sz="4800" b="1" dirty="0"/>
                    </a:p>
                  </a:txBody>
                  <a:tcPr/>
                </a:tc>
                <a:tc>
                  <a:txBody>
                    <a:bodyPr/>
                    <a:lstStyle/>
                    <a:p>
                      <a:r>
                        <a:rPr lang="ru-RU" sz="4800" b="1" dirty="0"/>
                        <a:t>4. </a:t>
                      </a:r>
                      <a:r>
                        <a:rPr lang="ru-RU" sz="4800" b="1" dirty="0">
                          <a:hlinkClick r:id="rId2" action="ppaction://hlinksldjump"/>
                        </a:rPr>
                        <a:t>Аккадцы</a:t>
                      </a:r>
                      <a:endParaRPr lang="ru-RU" sz="4800" b="1" dirty="0"/>
                    </a:p>
                  </a:txBody>
                  <a:tcPr/>
                </a:tc>
                <a:extLst>
                  <a:ext uri="{0D108BD9-81ED-4DB2-BD59-A6C34878D82A}">
                    <a16:rowId xmlns:a16="http://schemas.microsoft.com/office/drawing/2014/main" val="10001"/>
                  </a:ext>
                </a:extLst>
              </a:tr>
            </a:tbl>
          </a:graphicData>
        </a:graphic>
      </p:graphicFrame>
      <p:sp>
        <p:nvSpPr>
          <p:cNvPr id="5" name="Управляющая кнопка: домой 4">
            <a:hlinkClick r:id="rId4" action="ppaction://hlinksldjump" highlightClick="1"/>
          </p:cNvPr>
          <p:cNvSpPr/>
          <p:nvPr/>
        </p:nvSpPr>
        <p:spPr>
          <a:xfrm>
            <a:off x="8183016" y="5910572"/>
            <a:ext cx="432048" cy="50405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3497475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48264" y="16808"/>
            <a:ext cx="2386608" cy="490066"/>
          </a:xfrm>
        </p:spPr>
        <p:txBody>
          <a:bodyPr>
            <a:normAutofit fontScale="90000"/>
          </a:bodyPr>
          <a:lstStyle/>
          <a:p>
            <a:r>
              <a:rPr lang="ru-RU" dirty="0"/>
              <a:t>4</a:t>
            </a:r>
          </a:p>
        </p:txBody>
      </p:sp>
      <p:sp>
        <p:nvSpPr>
          <p:cNvPr id="3" name="Объект 2"/>
          <p:cNvSpPr>
            <a:spLocks noGrp="1"/>
          </p:cNvSpPr>
          <p:nvPr>
            <p:ph sz="quarter" idx="1"/>
          </p:nvPr>
        </p:nvSpPr>
        <p:spPr>
          <a:xfrm>
            <a:off x="0" y="116632"/>
            <a:ext cx="8964488" cy="6408712"/>
          </a:xfrm>
        </p:spPr>
        <p:txBody>
          <a:bodyPr/>
          <a:lstStyle/>
          <a:p>
            <a:r>
              <a:rPr lang="ru-RU" dirty="0"/>
              <a:t>Что объединяет эти изображения:</a:t>
            </a:r>
          </a:p>
        </p:txBody>
      </p:sp>
      <p:grpSp>
        <p:nvGrpSpPr>
          <p:cNvPr id="7" name="Группа 6"/>
          <p:cNvGrpSpPr/>
          <p:nvPr/>
        </p:nvGrpSpPr>
        <p:grpSpPr>
          <a:xfrm>
            <a:off x="107505" y="1706126"/>
            <a:ext cx="8927131" cy="3312368"/>
            <a:chOff x="107505" y="1706126"/>
            <a:chExt cx="8927131" cy="3312368"/>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1706126"/>
              <a:ext cx="3238500" cy="3312368"/>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6348" y="1706126"/>
              <a:ext cx="2109788" cy="3312368"/>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05" y="1835658"/>
              <a:ext cx="3776710" cy="3033502"/>
            </a:xfrm>
            <a:prstGeom prst="rect">
              <a:avLst/>
            </a:prstGeom>
          </p:spPr>
        </p:pic>
      </p:grpSp>
      <p:sp>
        <p:nvSpPr>
          <p:cNvPr id="8" name="Скругленная прямоугольная выноска 7"/>
          <p:cNvSpPr/>
          <p:nvPr/>
        </p:nvSpPr>
        <p:spPr>
          <a:xfrm>
            <a:off x="1115616" y="1706126"/>
            <a:ext cx="7344816" cy="3163034"/>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dirty="0"/>
              <a:t>Перед нами схема марафонской битвы и портрет  греческого героя полководца </a:t>
            </a:r>
            <a:r>
              <a:rPr lang="ru-RU" sz="2400" dirty="0" err="1"/>
              <a:t>Мильтиада</a:t>
            </a:r>
            <a:r>
              <a:rPr lang="ru-RU" sz="2400" dirty="0"/>
              <a:t>, после победы афинских войск гонец бежал весь день с радостной вестью о победе, чтобы увековечить его память бег на дистанцию 42 км. включили в олимпийские игры.</a:t>
            </a:r>
          </a:p>
          <a:p>
            <a:pPr algn="ctr"/>
            <a:r>
              <a:rPr lang="ru-RU" sz="2400" dirty="0"/>
              <a:t>Ответ: Изображения объединяет марафонская битва.</a:t>
            </a:r>
          </a:p>
        </p:txBody>
      </p:sp>
      <p:sp>
        <p:nvSpPr>
          <p:cNvPr id="9" name="Управляющая кнопка: домой 8">
            <a:hlinkClick r:id="rId5" action="ppaction://hlinksldjump" highlightClick="1"/>
          </p:cNvPr>
          <p:cNvSpPr/>
          <p:nvPr/>
        </p:nvSpPr>
        <p:spPr>
          <a:xfrm>
            <a:off x="7668344" y="5805264"/>
            <a:ext cx="648072" cy="64807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00165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72200" y="0"/>
            <a:ext cx="3826768" cy="490066"/>
          </a:xfrm>
        </p:spPr>
        <p:txBody>
          <a:bodyPr>
            <a:normAutofit fontScale="90000"/>
          </a:bodyPr>
          <a:lstStyle/>
          <a:p>
            <a:r>
              <a:rPr lang="ru-RU" dirty="0"/>
              <a:t>5</a:t>
            </a:r>
          </a:p>
        </p:txBody>
      </p:sp>
      <p:sp>
        <p:nvSpPr>
          <p:cNvPr id="3" name="Объект 2"/>
          <p:cNvSpPr>
            <a:spLocks noGrp="1"/>
          </p:cNvSpPr>
          <p:nvPr>
            <p:ph sz="quarter" idx="1"/>
          </p:nvPr>
        </p:nvSpPr>
        <p:spPr>
          <a:xfrm>
            <a:off x="0" y="260648"/>
            <a:ext cx="8964488" cy="5976664"/>
          </a:xfrm>
        </p:spPr>
        <p:txBody>
          <a:bodyPr/>
          <a:lstStyle/>
          <a:p>
            <a:r>
              <a:rPr lang="ru-RU" dirty="0"/>
              <a:t>Что объединяет эти изображения:</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810443"/>
            <a:ext cx="4464496" cy="3007954"/>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6063" y="4077072"/>
            <a:ext cx="3771954" cy="2448272"/>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8064" y="980728"/>
            <a:ext cx="3787546" cy="2823917"/>
          </a:xfrm>
          <a:prstGeom prst="rect">
            <a:avLst/>
          </a:prstGeom>
        </p:spPr>
      </p:pic>
      <p:sp>
        <p:nvSpPr>
          <p:cNvPr id="8" name="Управляющая кнопка: домой 7">
            <a:hlinkClick r:id="rId5" action="ppaction://hlinksldjump" highlightClick="1"/>
          </p:cNvPr>
          <p:cNvSpPr/>
          <p:nvPr/>
        </p:nvSpPr>
        <p:spPr>
          <a:xfrm>
            <a:off x="7650825" y="5641032"/>
            <a:ext cx="504056" cy="59628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кругленная прямоугольная выноска 8"/>
          <p:cNvSpPr/>
          <p:nvPr/>
        </p:nvSpPr>
        <p:spPr>
          <a:xfrm>
            <a:off x="827584" y="1628800"/>
            <a:ext cx="7344816" cy="3024336"/>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4800" dirty="0"/>
              <a:t>Ответ: Афинская демократия</a:t>
            </a:r>
          </a:p>
        </p:txBody>
      </p:sp>
    </p:spTree>
    <p:extLst>
      <p:ext uri="{BB962C8B-B14F-4D97-AF65-F5344CB8AC3E}">
        <p14:creationId xmlns:p14="http://schemas.microsoft.com/office/powerpoint/2010/main" val="1850255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324544" y="0"/>
            <a:ext cx="9673095" cy="6775394"/>
          </a:xfrm>
          <a:prstGeom prst="rect">
            <a:avLst/>
          </a:prstGeom>
        </p:spPr>
      </p:pic>
      <p:sp>
        <p:nvSpPr>
          <p:cNvPr id="2" name="Заголовок 1"/>
          <p:cNvSpPr>
            <a:spLocks noGrp="1"/>
          </p:cNvSpPr>
          <p:nvPr>
            <p:ph type="title"/>
          </p:nvPr>
        </p:nvSpPr>
        <p:spPr/>
        <p:txBody>
          <a:bodyPr>
            <a:normAutofit/>
          </a:bodyPr>
          <a:lstStyle/>
          <a:p>
            <a:r>
              <a:rPr lang="ru-RU" sz="4800" b="1" dirty="0"/>
              <a:t>История Древней Греции</a:t>
            </a:r>
          </a:p>
        </p:txBody>
      </p:sp>
      <p:graphicFrame>
        <p:nvGraphicFramePr>
          <p:cNvPr id="4" name="Объект 3"/>
          <p:cNvGraphicFramePr>
            <a:graphicFrameLocks noGrp="1"/>
          </p:cNvGraphicFramePr>
          <p:nvPr>
            <p:ph sz="quarter" idx="1"/>
            <p:extLst>
              <p:ext uri="{D42A27DB-BD31-4B8C-83A1-F6EECF244321}">
                <p14:modId xmlns:p14="http://schemas.microsoft.com/office/powerpoint/2010/main" val="2376803485"/>
              </p:ext>
            </p:extLst>
          </p:nvPr>
        </p:nvGraphicFramePr>
        <p:xfrm>
          <a:off x="179513" y="1412778"/>
          <a:ext cx="8712967" cy="4624938"/>
        </p:xfrm>
        <a:graphic>
          <a:graphicData uri="http://schemas.openxmlformats.org/drawingml/2006/table">
            <a:tbl>
              <a:tblPr firstRow="1" bandRow="1">
                <a:tableStyleId>{BDBED569-4797-4DF1-A0F4-6AAB3CD982D8}</a:tableStyleId>
              </a:tblPr>
              <a:tblGrid>
                <a:gridCol w="3168406">
                  <a:extLst>
                    <a:ext uri="{9D8B030D-6E8A-4147-A177-3AD203B41FA5}">
                      <a16:colId xmlns:a16="http://schemas.microsoft.com/office/drawing/2014/main" val="20000"/>
                    </a:ext>
                  </a:extLst>
                </a:gridCol>
                <a:gridCol w="1037854">
                  <a:extLst>
                    <a:ext uri="{9D8B030D-6E8A-4147-A177-3AD203B41FA5}">
                      <a16:colId xmlns:a16="http://schemas.microsoft.com/office/drawing/2014/main" val="20001"/>
                    </a:ext>
                  </a:extLst>
                </a:gridCol>
                <a:gridCol w="1136484">
                  <a:extLst>
                    <a:ext uri="{9D8B030D-6E8A-4147-A177-3AD203B41FA5}">
                      <a16:colId xmlns:a16="http://schemas.microsoft.com/office/drawing/2014/main" val="20002"/>
                    </a:ext>
                  </a:extLst>
                </a:gridCol>
                <a:gridCol w="1195885">
                  <a:extLst>
                    <a:ext uri="{9D8B030D-6E8A-4147-A177-3AD203B41FA5}">
                      <a16:colId xmlns:a16="http://schemas.microsoft.com/office/drawing/2014/main" val="20003"/>
                    </a:ext>
                  </a:extLst>
                </a:gridCol>
                <a:gridCol w="1087169">
                  <a:extLst>
                    <a:ext uri="{9D8B030D-6E8A-4147-A177-3AD203B41FA5}">
                      <a16:colId xmlns:a16="http://schemas.microsoft.com/office/drawing/2014/main" val="20004"/>
                    </a:ext>
                  </a:extLst>
                </a:gridCol>
                <a:gridCol w="1087169">
                  <a:extLst>
                    <a:ext uri="{9D8B030D-6E8A-4147-A177-3AD203B41FA5}">
                      <a16:colId xmlns:a16="http://schemas.microsoft.com/office/drawing/2014/main" val="20005"/>
                    </a:ext>
                  </a:extLst>
                </a:gridCol>
              </a:tblGrid>
              <a:tr h="770823">
                <a:tc>
                  <a:txBody>
                    <a:bodyPr/>
                    <a:lstStyle/>
                    <a:p>
                      <a:r>
                        <a:rPr lang="ru-RU" sz="3600" b="1" dirty="0"/>
                        <a:t>Ассоциации</a:t>
                      </a:r>
                    </a:p>
                  </a:txBody>
                  <a:tcPr marL="82296" marR="82296" marT="41148" marB="41148" anchor="ctr"/>
                </a:tc>
                <a:tc>
                  <a:txBody>
                    <a:bodyPr/>
                    <a:lstStyle/>
                    <a:p>
                      <a:r>
                        <a:rPr lang="ru-RU" sz="3600" b="1" dirty="0">
                          <a:hlinkClick r:id="rId3" action="ppaction://hlinksldjump"/>
                        </a:rPr>
                        <a:t>1</a:t>
                      </a:r>
                      <a:endParaRPr lang="ru-RU" sz="3600" b="1" dirty="0"/>
                    </a:p>
                  </a:txBody>
                  <a:tcPr marL="82296" marR="82296" marT="41148" marB="41148" anchor="ctr"/>
                </a:tc>
                <a:tc>
                  <a:txBody>
                    <a:bodyPr/>
                    <a:lstStyle/>
                    <a:p>
                      <a:r>
                        <a:rPr lang="ru-RU" sz="3600" b="1" dirty="0">
                          <a:hlinkClick r:id="rId4" action="ppaction://hlinksldjump"/>
                        </a:rPr>
                        <a:t> 2</a:t>
                      </a:r>
                      <a:endParaRPr lang="ru-RU" sz="3600" b="1" dirty="0"/>
                    </a:p>
                  </a:txBody>
                  <a:tcPr marL="82296" marR="82296" marT="41148" marB="41148" anchor="ctr"/>
                </a:tc>
                <a:tc>
                  <a:txBody>
                    <a:bodyPr/>
                    <a:lstStyle/>
                    <a:p>
                      <a:r>
                        <a:rPr lang="ru-RU" sz="3600" b="1" dirty="0">
                          <a:hlinkClick r:id="rId5" action="ppaction://hlinksldjump"/>
                        </a:rPr>
                        <a:t> 3</a:t>
                      </a:r>
                      <a:endParaRPr lang="ru-RU" sz="3600" b="1" dirty="0"/>
                    </a:p>
                  </a:txBody>
                  <a:tcPr marL="82296" marR="82296" marT="41148" marB="41148" anchor="ctr"/>
                </a:tc>
                <a:tc>
                  <a:txBody>
                    <a:bodyPr/>
                    <a:lstStyle/>
                    <a:p>
                      <a:r>
                        <a:rPr lang="ru-RU" sz="3600" b="1" dirty="0">
                          <a:hlinkClick r:id="rId6" action="ppaction://hlinksldjump"/>
                        </a:rPr>
                        <a:t>4</a:t>
                      </a:r>
                      <a:endParaRPr lang="ru-RU" sz="3600" b="1" dirty="0"/>
                    </a:p>
                  </a:txBody>
                  <a:tcPr marL="82296" marR="82296" marT="41148" marB="41148" anchor="ctr"/>
                </a:tc>
                <a:tc>
                  <a:txBody>
                    <a:bodyPr/>
                    <a:lstStyle/>
                    <a:p>
                      <a:r>
                        <a:rPr lang="ru-RU" sz="3600" b="1" dirty="0">
                          <a:hlinkClick r:id="rId7" action="ppaction://hlinksldjump"/>
                        </a:rPr>
                        <a:t>5</a:t>
                      </a:r>
                      <a:endParaRPr lang="ru-RU" sz="3600" b="1" dirty="0"/>
                    </a:p>
                  </a:txBody>
                  <a:tcPr marL="82296" marR="82296" marT="41148" marB="41148" anchor="ctr"/>
                </a:tc>
                <a:extLst>
                  <a:ext uri="{0D108BD9-81ED-4DB2-BD59-A6C34878D82A}">
                    <a16:rowId xmlns:a16="http://schemas.microsoft.com/office/drawing/2014/main" val="10000"/>
                  </a:ext>
                </a:extLst>
              </a:tr>
              <a:tr h="770823">
                <a:tc>
                  <a:txBody>
                    <a:bodyPr/>
                    <a:lstStyle/>
                    <a:p>
                      <a:r>
                        <a:rPr lang="ru-RU" sz="3600" b="1" dirty="0"/>
                        <a:t>Тест</a:t>
                      </a:r>
                    </a:p>
                  </a:txBody>
                  <a:tcPr marL="82296" marR="82296" marT="41148" marB="41148" anchor="ctr"/>
                </a:tc>
                <a:tc>
                  <a:txBody>
                    <a:bodyPr/>
                    <a:lstStyle/>
                    <a:p>
                      <a:r>
                        <a:rPr lang="ru-RU" sz="3600" b="1" dirty="0">
                          <a:hlinkClick r:id="rId8" action="ppaction://hlinksldjump"/>
                        </a:rPr>
                        <a:t>1</a:t>
                      </a:r>
                      <a:endParaRPr lang="ru-RU" sz="3600" b="1" dirty="0"/>
                    </a:p>
                  </a:txBody>
                  <a:tcPr marL="82296" marR="82296" marT="41148" marB="41148" anchor="ctr"/>
                </a:tc>
                <a:tc>
                  <a:txBody>
                    <a:bodyPr/>
                    <a:lstStyle/>
                    <a:p>
                      <a:r>
                        <a:rPr lang="ru-RU" sz="3600" b="1" dirty="0">
                          <a:hlinkClick r:id="rId9" action="ppaction://hlinksldjump"/>
                        </a:rPr>
                        <a:t>2</a:t>
                      </a:r>
                      <a:endParaRPr lang="ru-RU" sz="3600" b="1" dirty="0"/>
                    </a:p>
                  </a:txBody>
                  <a:tcPr marL="82296" marR="82296" marT="41148" marB="41148" anchor="ctr"/>
                </a:tc>
                <a:tc>
                  <a:txBody>
                    <a:bodyPr/>
                    <a:lstStyle/>
                    <a:p>
                      <a:r>
                        <a:rPr lang="ru-RU" sz="3600" b="1" dirty="0">
                          <a:hlinkClick r:id="rId10" action="ppaction://hlinksldjump"/>
                        </a:rPr>
                        <a:t>3</a:t>
                      </a:r>
                      <a:endParaRPr lang="ru-RU" sz="3600" b="1" dirty="0"/>
                    </a:p>
                  </a:txBody>
                  <a:tcPr marL="82296" marR="82296" marT="41148" marB="41148" anchor="ctr"/>
                </a:tc>
                <a:tc>
                  <a:txBody>
                    <a:bodyPr/>
                    <a:lstStyle/>
                    <a:p>
                      <a:r>
                        <a:rPr lang="ru-RU" sz="3600" b="1" dirty="0">
                          <a:hlinkClick r:id="rId11" action="ppaction://hlinksldjump"/>
                        </a:rPr>
                        <a:t>4</a:t>
                      </a:r>
                      <a:endParaRPr lang="ru-RU" sz="3600" b="1" dirty="0"/>
                    </a:p>
                  </a:txBody>
                  <a:tcPr marL="82296" marR="82296" marT="41148" marB="41148" anchor="ctr"/>
                </a:tc>
                <a:tc>
                  <a:txBody>
                    <a:bodyPr/>
                    <a:lstStyle/>
                    <a:p>
                      <a:r>
                        <a:rPr lang="ru-RU" sz="3600" b="1" dirty="0">
                          <a:hlinkClick r:id="rId12" action="ppaction://hlinksldjump"/>
                        </a:rPr>
                        <a:t>5</a:t>
                      </a:r>
                      <a:endParaRPr lang="ru-RU" sz="3600" b="1" dirty="0"/>
                    </a:p>
                  </a:txBody>
                  <a:tcPr marL="82296" marR="82296" marT="41148" marB="41148" anchor="ctr"/>
                </a:tc>
                <a:extLst>
                  <a:ext uri="{0D108BD9-81ED-4DB2-BD59-A6C34878D82A}">
                    <a16:rowId xmlns:a16="http://schemas.microsoft.com/office/drawing/2014/main" val="10001"/>
                  </a:ext>
                </a:extLst>
              </a:tr>
              <a:tr h="770823">
                <a:tc>
                  <a:txBody>
                    <a:bodyPr/>
                    <a:lstStyle/>
                    <a:p>
                      <a:r>
                        <a:rPr lang="ru-RU" sz="3600" b="1" dirty="0"/>
                        <a:t>Определения</a:t>
                      </a:r>
                    </a:p>
                  </a:txBody>
                  <a:tcPr marL="82296" marR="82296" marT="41148" marB="41148" anchor="ctr"/>
                </a:tc>
                <a:tc>
                  <a:txBody>
                    <a:bodyPr/>
                    <a:lstStyle/>
                    <a:p>
                      <a:r>
                        <a:rPr lang="ru-RU" sz="3600" b="1" dirty="0">
                          <a:hlinkClick r:id="rId13" action="ppaction://hlinksldjump"/>
                        </a:rPr>
                        <a:t>1</a:t>
                      </a:r>
                      <a:endParaRPr lang="ru-RU" sz="3600" b="1" dirty="0"/>
                    </a:p>
                  </a:txBody>
                  <a:tcPr marL="82296" marR="82296" marT="41148" marB="41148" anchor="ctr"/>
                </a:tc>
                <a:tc>
                  <a:txBody>
                    <a:bodyPr/>
                    <a:lstStyle/>
                    <a:p>
                      <a:r>
                        <a:rPr lang="ru-RU" sz="3600" b="1" dirty="0">
                          <a:hlinkClick r:id="rId14" action="ppaction://hlinksldjump"/>
                        </a:rPr>
                        <a:t>2</a:t>
                      </a:r>
                      <a:endParaRPr lang="ru-RU" sz="3600" b="1" dirty="0"/>
                    </a:p>
                  </a:txBody>
                  <a:tcPr marL="82296" marR="82296" marT="41148" marB="41148" anchor="ctr"/>
                </a:tc>
                <a:tc>
                  <a:txBody>
                    <a:bodyPr/>
                    <a:lstStyle/>
                    <a:p>
                      <a:r>
                        <a:rPr lang="ru-RU" sz="3600" b="1" dirty="0">
                          <a:hlinkClick r:id="rId15" action="ppaction://hlinksldjump"/>
                        </a:rPr>
                        <a:t>3</a:t>
                      </a:r>
                      <a:endParaRPr lang="ru-RU" sz="3600" b="1" dirty="0"/>
                    </a:p>
                  </a:txBody>
                  <a:tcPr marL="82296" marR="82296" marT="41148" marB="41148" anchor="ctr"/>
                </a:tc>
                <a:tc>
                  <a:txBody>
                    <a:bodyPr/>
                    <a:lstStyle/>
                    <a:p>
                      <a:r>
                        <a:rPr lang="ru-RU" sz="3600" b="1" dirty="0">
                          <a:hlinkClick r:id="rId16" action="ppaction://hlinksldjump"/>
                        </a:rPr>
                        <a:t>4</a:t>
                      </a:r>
                      <a:endParaRPr lang="ru-RU" sz="3600" b="1" dirty="0"/>
                    </a:p>
                  </a:txBody>
                  <a:tcPr marL="82296" marR="82296" marT="41148" marB="41148" anchor="ctr"/>
                </a:tc>
                <a:tc>
                  <a:txBody>
                    <a:bodyPr/>
                    <a:lstStyle/>
                    <a:p>
                      <a:r>
                        <a:rPr lang="ru-RU" sz="3600" b="1" dirty="0">
                          <a:hlinkClick r:id="rId17" action="ppaction://hlinksldjump"/>
                        </a:rPr>
                        <a:t>5</a:t>
                      </a:r>
                      <a:endParaRPr lang="ru-RU" sz="3600" b="1" dirty="0"/>
                    </a:p>
                  </a:txBody>
                  <a:tcPr marL="82296" marR="82296" marT="41148" marB="41148" anchor="ctr"/>
                </a:tc>
                <a:extLst>
                  <a:ext uri="{0D108BD9-81ED-4DB2-BD59-A6C34878D82A}">
                    <a16:rowId xmlns:a16="http://schemas.microsoft.com/office/drawing/2014/main" val="10002"/>
                  </a:ext>
                </a:extLst>
              </a:tr>
              <a:tr h="770823">
                <a:tc>
                  <a:txBody>
                    <a:bodyPr/>
                    <a:lstStyle/>
                    <a:p>
                      <a:r>
                        <a:rPr lang="ru-RU" sz="3600" b="1" dirty="0"/>
                        <a:t>Карта</a:t>
                      </a:r>
                    </a:p>
                  </a:txBody>
                  <a:tcPr marL="82296" marR="82296" marT="41148" marB="41148" anchor="ctr"/>
                </a:tc>
                <a:tc>
                  <a:txBody>
                    <a:bodyPr/>
                    <a:lstStyle/>
                    <a:p>
                      <a:r>
                        <a:rPr lang="ru-RU" sz="3600" b="1" dirty="0">
                          <a:hlinkClick r:id="rId18" action="ppaction://hlinksldjump"/>
                        </a:rPr>
                        <a:t>1</a:t>
                      </a:r>
                      <a:endParaRPr lang="ru-RU" sz="3600" b="1" dirty="0"/>
                    </a:p>
                  </a:txBody>
                  <a:tcPr marL="82296" marR="82296" marT="41148" marB="41148" anchor="ctr"/>
                </a:tc>
                <a:tc>
                  <a:txBody>
                    <a:bodyPr/>
                    <a:lstStyle/>
                    <a:p>
                      <a:r>
                        <a:rPr lang="ru-RU" sz="3600" b="1" dirty="0">
                          <a:hlinkClick r:id="rId19" action="ppaction://hlinksldjump"/>
                        </a:rPr>
                        <a:t>2</a:t>
                      </a:r>
                      <a:endParaRPr lang="ru-RU" sz="3600" b="1" dirty="0"/>
                    </a:p>
                  </a:txBody>
                  <a:tcPr marL="82296" marR="82296" marT="41148" marB="41148" anchor="ctr"/>
                </a:tc>
                <a:tc>
                  <a:txBody>
                    <a:bodyPr/>
                    <a:lstStyle/>
                    <a:p>
                      <a:r>
                        <a:rPr lang="ru-RU" sz="3600" b="1" dirty="0">
                          <a:hlinkClick r:id="rId20" action="ppaction://hlinksldjump"/>
                        </a:rPr>
                        <a:t>3</a:t>
                      </a:r>
                      <a:endParaRPr lang="ru-RU" sz="3600" b="1" dirty="0"/>
                    </a:p>
                  </a:txBody>
                  <a:tcPr marL="82296" marR="82296" marT="41148" marB="41148" anchor="ctr"/>
                </a:tc>
                <a:tc>
                  <a:txBody>
                    <a:bodyPr/>
                    <a:lstStyle/>
                    <a:p>
                      <a:r>
                        <a:rPr lang="ru-RU" sz="3600" b="1" dirty="0">
                          <a:hlinkClick r:id="rId21" action="ppaction://hlinksldjump"/>
                        </a:rPr>
                        <a:t>4</a:t>
                      </a:r>
                      <a:endParaRPr lang="ru-RU" sz="3600" b="1" dirty="0"/>
                    </a:p>
                  </a:txBody>
                  <a:tcPr marL="82296" marR="82296" marT="41148" marB="41148" anchor="ctr"/>
                </a:tc>
                <a:tc>
                  <a:txBody>
                    <a:bodyPr/>
                    <a:lstStyle/>
                    <a:p>
                      <a:r>
                        <a:rPr lang="ru-RU" sz="3600" b="1" dirty="0">
                          <a:hlinkClick r:id="rId22" action="ppaction://hlinksldjump"/>
                        </a:rPr>
                        <a:t>5</a:t>
                      </a:r>
                      <a:endParaRPr lang="ru-RU" sz="3600" b="1" dirty="0"/>
                    </a:p>
                  </a:txBody>
                  <a:tcPr marL="82296" marR="82296" marT="41148" marB="41148" anchor="ctr"/>
                </a:tc>
                <a:extLst>
                  <a:ext uri="{0D108BD9-81ED-4DB2-BD59-A6C34878D82A}">
                    <a16:rowId xmlns:a16="http://schemas.microsoft.com/office/drawing/2014/main" val="10003"/>
                  </a:ext>
                </a:extLst>
              </a:tr>
              <a:tr h="770823">
                <a:tc>
                  <a:txBody>
                    <a:bodyPr/>
                    <a:lstStyle/>
                    <a:p>
                      <a:r>
                        <a:rPr lang="ru-RU" sz="3600" b="1" dirty="0"/>
                        <a:t>Персоналии</a:t>
                      </a:r>
                    </a:p>
                  </a:txBody>
                  <a:tcPr marL="82296" marR="82296" marT="41148" marB="41148" anchor="ctr"/>
                </a:tc>
                <a:tc>
                  <a:txBody>
                    <a:bodyPr/>
                    <a:lstStyle/>
                    <a:p>
                      <a:r>
                        <a:rPr lang="ru-RU" sz="3600" b="1" dirty="0">
                          <a:hlinkClick r:id="rId23" action="ppaction://hlinksldjump"/>
                        </a:rPr>
                        <a:t>1</a:t>
                      </a:r>
                      <a:endParaRPr lang="ru-RU" sz="3600" b="1" dirty="0"/>
                    </a:p>
                  </a:txBody>
                  <a:tcPr marL="82296" marR="82296" marT="41148" marB="41148" anchor="ctr"/>
                </a:tc>
                <a:tc>
                  <a:txBody>
                    <a:bodyPr/>
                    <a:lstStyle/>
                    <a:p>
                      <a:r>
                        <a:rPr lang="ru-RU" sz="3600" b="1" dirty="0">
                          <a:hlinkClick r:id="rId24" action="ppaction://hlinksldjump"/>
                        </a:rPr>
                        <a:t>2</a:t>
                      </a:r>
                      <a:endParaRPr lang="ru-RU" sz="3600" b="1" dirty="0"/>
                    </a:p>
                  </a:txBody>
                  <a:tcPr marL="82296" marR="82296" marT="41148" marB="41148" anchor="ctr"/>
                </a:tc>
                <a:tc>
                  <a:txBody>
                    <a:bodyPr/>
                    <a:lstStyle/>
                    <a:p>
                      <a:r>
                        <a:rPr lang="ru-RU" sz="3600" b="1" dirty="0">
                          <a:hlinkClick r:id="rId25" action="ppaction://hlinksldjump"/>
                        </a:rPr>
                        <a:t>3</a:t>
                      </a:r>
                      <a:endParaRPr lang="ru-RU" sz="3600" b="1" dirty="0"/>
                    </a:p>
                  </a:txBody>
                  <a:tcPr marL="82296" marR="82296" marT="41148" marB="41148" anchor="ctr"/>
                </a:tc>
                <a:tc>
                  <a:txBody>
                    <a:bodyPr/>
                    <a:lstStyle/>
                    <a:p>
                      <a:r>
                        <a:rPr lang="ru-RU" sz="3600" b="1" dirty="0">
                          <a:hlinkClick r:id="rId26" action="ppaction://hlinksldjump"/>
                        </a:rPr>
                        <a:t>4</a:t>
                      </a:r>
                      <a:endParaRPr lang="ru-RU" sz="3600" b="1" dirty="0"/>
                    </a:p>
                  </a:txBody>
                  <a:tcPr marL="82296" marR="82296" marT="41148" marB="41148" anchor="ctr"/>
                </a:tc>
                <a:tc>
                  <a:txBody>
                    <a:bodyPr/>
                    <a:lstStyle/>
                    <a:p>
                      <a:r>
                        <a:rPr lang="ru-RU" sz="3600" b="1" dirty="0">
                          <a:hlinkClick r:id="rId27" action="ppaction://hlinksldjump"/>
                        </a:rPr>
                        <a:t>5</a:t>
                      </a:r>
                      <a:endParaRPr lang="ru-RU" sz="3600" b="1" dirty="0"/>
                    </a:p>
                  </a:txBody>
                  <a:tcPr marL="82296" marR="82296" marT="41148" marB="41148" anchor="ctr"/>
                </a:tc>
                <a:extLst>
                  <a:ext uri="{0D108BD9-81ED-4DB2-BD59-A6C34878D82A}">
                    <a16:rowId xmlns:a16="http://schemas.microsoft.com/office/drawing/2014/main" val="10004"/>
                  </a:ext>
                </a:extLst>
              </a:tr>
              <a:tr h="770823">
                <a:tc>
                  <a:txBody>
                    <a:bodyPr/>
                    <a:lstStyle/>
                    <a:p>
                      <a:r>
                        <a:rPr lang="ru-RU" sz="3600" b="1" dirty="0"/>
                        <a:t>Загадки</a:t>
                      </a:r>
                    </a:p>
                  </a:txBody>
                  <a:tcPr marL="82296" marR="82296" marT="41148" marB="41148" anchor="ctr"/>
                </a:tc>
                <a:tc>
                  <a:txBody>
                    <a:bodyPr/>
                    <a:lstStyle/>
                    <a:p>
                      <a:r>
                        <a:rPr lang="ru-RU" sz="3600" b="1" dirty="0">
                          <a:hlinkClick r:id="rId28" action="ppaction://hlinksldjump"/>
                        </a:rPr>
                        <a:t>1</a:t>
                      </a:r>
                      <a:endParaRPr lang="ru-RU" sz="3600" b="1" dirty="0"/>
                    </a:p>
                  </a:txBody>
                  <a:tcPr marL="82296" marR="82296" marT="41148" marB="41148" anchor="ctr"/>
                </a:tc>
                <a:tc>
                  <a:txBody>
                    <a:bodyPr/>
                    <a:lstStyle/>
                    <a:p>
                      <a:r>
                        <a:rPr lang="ru-RU" sz="3600" b="1" dirty="0">
                          <a:hlinkClick r:id="rId29" action="ppaction://hlinksldjump"/>
                        </a:rPr>
                        <a:t>2</a:t>
                      </a:r>
                      <a:endParaRPr lang="ru-RU" sz="3600" b="1" dirty="0"/>
                    </a:p>
                  </a:txBody>
                  <a:tcPr marL="82296" marR="82296" marT="41148" marB="41148" anchor="ctr"/>
                </a:tc>
                <a:tc>
                  <a:txBody>
                    <a:bodyPr/>
                    <a:lstStyle/>
                    <a:p>
                      <a:r>
                        <a:rPr lang="ru-RU" sz="3600" b="1" dirty="0">
                          <a:hlinkClick r:id="rId30" action="ppaction://hlinksldjump"/>
                        </a:rPr>
                        <a:t>3</a:t>
                      </a:r>
                      <a:endParaRPr lang="ru-RU" sz="3600" b="1" dirty="0"/>
                    </a:p>
                  </a:txBody>
                  <a:tcPr marL="82296" marR="82296" marT="41148" marB="41148" anchor="ctr"/>
                </a:tc>
                <a:tc>
                  <a:txBody>
                    <a:bodyPr/>
                    <a:lstStyle/>
                    <a:p>
                      <a:r>
                        <a:rPr lang="ru-RU" sz="3600" b="1" dirty="0">
                          <a:hlinkClick r:id="rId31" action="ppaction://hlinksldjump"/>
                        </a:rPr>
                        <a:t>4</a:t>
                      </a:r>
                      <a:endParaRPr lang="ru-RU" sz="3600" b="1" dirty="0"/>
                    </a:p>
                  </a:txBody>
                  <a:tcPr marL="82296" marR="82296" marT="41148" marB="41148" anchor="ctr"/>
                </a:tc>
                <a:tc>
                  <a:txBody>
                    <a:bodyPr/>
                    <a:lstStyle/>
                    <a:p>
                      <a:r>
                        <a:rPr lang="ru-RU" sz="3600" b="1" dirty="0">
                          <a:hlinkClick r:id="rId32" action="ppaction://hlinksldjump"/>
                        </a:rPr>
                        <a:t>5</a:t>
                      </a:r>
                      <a:endParaRPr lang="ru-RU" sz="3600" b="1" dirty="0"/>
                    </a:p>
                  </a:txBody>
                  <a:tcPr marL="82296" marR="82296" marT="41148" marB="41148" anchor="ctr"/>
                </a:tc>
                <a:extLst>
                  <a:ext uri="{0D108BD9-81ED-4DB2-BD59-A6C34878D82A}">
                    <a16:rowId xmlns:a16="http://schemas.microsoft.com/office/drawing/2014/main" val="10005"/>
                  </a:ext>
                </a:extLst>
              </a:tr>
            </a:tbl>
          </a:graphicData>
        </a:graphic>
      </p:graphicFrame>
      <p:sp>
        <p:nvSpPr>
          <p:cNvPr id="5" name="Управляющая кнопка: документ 4">
            <a:hlinkClick r:id="rId33" action="ppaction://hlinksldjump" highlightClick="1">
              <a:snd r:embed="rId34" name="chimes.wav"/>
            </a:hlinkClick>
          </p:cNvPr>
          <p:cNvSpPr/>
          <p:nvPr/>
        </p:nvSpPr>
        <p:spPr>
          <a:xfrm>
            <a:off x="8820472" y="6579350"/>
            <a:ext cx="216024" cy="180020"/>
          </a:xfrm>
          <a:prstGeom prst="actionButtonDocumen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11256588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12360" y="-1"/>
            <a:ext cx="1331640" cy="477020"/>
          </a:xfrm>
        </p:spPr>
        <p:txBody>
          <a:bodyPr>
            <a:normAutofit fontScale="90000"/>
          </a:bodyPr>
          <a:lstStyle/>
          <a:p>
            <a:r>
              <a:rPr lang="ru-RU" dirty="0"/>
              <a:t>1</a:t>
            </a:r>
          </a:p>
        </p:txBody>
      </p:sp>
      <p:sp>
        <p:nvSpPr>
          <p:cNvPr id="3" name="Объект 2"/>
          <p:cNvSpPr>
            <a:spLocks noGrp="1"/>
          </p:cNvSpPr>
          <p:nvPr>
            <p:ph sz="quarter" idx="1"/>
          </p:nvPr>
        </p:nvSpPr>
        <p:spPr>
          <a:xfrm>
            <a:off x="0" y="0"/>
            <a:ext cx="8680296" cy="5694115"/>
          </a:xfrm>
        </p:spPr>
        <p:txBody>
          <a:bodyPr/>
          <a:lstStyle/>
          <a:p>
            <a:r>
              <a:rPr lang="ru-RU" dirty="0"/>
              <a:t>Что объединяет эти изображения:</a:t>
            </a:r>
          </a:p>
        </p:txBody>
      </p:sp>
      <p:grpSp>
        <p:nvGrpSpPr>
          <p:cNvPr id="8" name="Группа 7"/>
          <p:cNvGrpSpPr/>
          <p:nvPr/>
        </p:nvGrpSpPr>
        <p:grpSpPr>
          <a:xfrm>
            <a:off x="-6504" y="477019"/>
            <a:ext cx="8912656" cy="5758223"/>
            <a:chOff x="34916" y="949186"/>
            <a:chExt cx="8912656" cy="5758223"/>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9812" y="949186"/>
              <a:ext cx="5234636" cy="2940805"/>
            </a:xfrm>
            <a:prstGeom prst="rect">
              <a:avLst/>
            </a:prstGeom>
            <a:ln>
              <a:noFill/>
            </a:ln>
            <a:effectLst>
              <a:outerShdw blurRad="190500" algn="tl" rotWithShape="0">
                <a:srgbClr val="000000">
                  <a:alpha val="70000"/>
                </a:srgbClr>
              </a:outerShdw>
            </a:effectLst>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6" y="1337075"/>
              <a:ext cx="3360088" cy="5370334"/>
            </a:xfrm>
            <a:prstGeom prst="rect">
              <a:avLst/>
            </a:prstGeom>
            <a:ln>
              <a:noFill/>
            </a:ln>
            <a:effectLst>
              <a:outerShdw blurRad="190500" algn="tl" rotWithShape="0">
                <a:srgbClr val="000000">
                  <a:alpha val="70000"/>
                </a:srgbClr>
              </a:outerShdw>
            </a:effectLst>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6176" y="3655483"/>
              <a:ext cx="2791396" cy="3051926"/>
            </a:xfrm>
            <a:prstGeom prst="rect">
              <a:avLst/>
            </a:prstGeom>
            <a:ln>
              <a:noFill/>
            </a:ln>
            <a:effectLst>
              <a:outerShdw blurRad="190500" algn="tl" rotWithShape="0">
                <a:srgbClr val="000000">
                  <a:alpha val="70000"/>
                </a:srgbClr>
              </a:outerShdw>
            </a:effectLst>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4071" y="3655483"/>
              <a:ext cx="3092761" cy="2999978"/>
            </a:xfrm>
            <a:prstGeom prst="rect">
              <a:avLst/>
            </a:prstGeom>
            <a:ln>
              <a:noFill/>
            </a:ln>
            <a:effectLst>
              <a:outerShdw blurRad="190500" algn="tl" rotWithShape="0">
                <a:srgbClr val="000000">
                  <a:alpha val="70000"/>
                </a:srgbClr>
              </a:outerShdw>
            </a:effectLst>
          </p:spPr>
        </p:pic>
      </p:grpSp>
      <p:sp>
        <p:nvSpPr>
          <p:cNvPr id="9" name="Скругленная прямоугольная выноска 8"/>
          <p:cNvSpPr/>
          <p:nvPr/>
        </p:nvSpPr>
        <p:spPr>
          <a:xfrm flipH="1">
            <a:off x="1331640" y="1556792"/>
            <a:ext cx="7416824" cy="3598679"/>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dirty="0"/>
              <a:t>На этих изображениях показаны приключения Одиссея по пути на его родной остров Итака.</a:t>
            </a:r>
          </a:p>
          <a:p>
            <a:pPr algn="ctr"/>
            <a:r>
              <a:rPr lang="ru-RU" sz="3200" dirty="0"/>
              <a:t>Ответ: эти изображения объединяет сюжет поэмы  Гомера «Одиссея».</a:t>
            </a:r>
          </a:p>
        </p:txBody>
      </p:sp>
      <p:sp>
        <p:nvSpPr>
          <p:cNvPr id="10" name="Управляющая кнопка: домой 9">
            <a:hlinkClick r:id="rId6" action="ppaction://hlinksldjump" highlightClick="1"/>
          </p:cNvPr>
          <p:cNvSpPr/>
          <p:nvPr/>
        </p:nvSpPr>
        <p:spPr>
          <a:xfrm>
            <a:off x="8153123" y="6257298"/>
            <a:ext cx="595341" cy="62275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70048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64288" y="0"/>
            <a:ext cx="3261048" cy="649600"/>
          </a:xfrm>
        </p:spPr>
        <p:txBody>
          <a:bodyPr>
            <a:normAutofit/>
          </a:bodyPr>
          <a:lstStyle/>
          <a:p>
            <a:r>
              <a:rPr lang="ru-RU" dirty="0"/>
              <a:t> 2</a:t>
            </a:r>
          </a:p>
        </p:txBody>
      </p:sp>
      <p:sp>
        <p:nvSpPr>
          <p:cNvPr id="3" name="Объект 2"/>
          <p:cNvSpPr>
            <a:spLocks noGrp="1"/>
          </p:cNvSpPr>
          <p:nvPr>
            <p:ph sz="quarter" idx="1"/>
          </p:nvPr>
        </p:nvSpPr>
        <p:spPr>
          <a:xfrm>
            <a:off x="107504" y="260648"/>
            <a:ext cx="9036496" cy="5904656"/>
          </a:xfrm>
        </p:spPr>
        <p:txBody>
          <a:bodyPr/>
          <a:lstStyle/>
          <a:p>
            <a:r>
              <a:rPr lang="ru-RU" dirty="0"/>
              <a:t>Что объединяет эти изображения:</a:t>
            </a:r>
          </a:p>
        </p:txBody>
      </p:sp>
      <p:grpSp>
        <p:nvGrpSpPr>
          <p:cNvPr id="7" name="Группа 6"/>
          <p:cNvGrpSpPr/>
          <p:nvPr/>
        </p:nvGrpSpPr>
        <p:grpSpPr>
          <a:xfrm>
            <a:off x="179512" y="776010"/>
            <a:ext cx="8496944" cy="5089956"/>
            <a:chOff x="467544" y="1386660"/>
            <a:chExt cx="8496944" cy="5089956"/>
          </a:xfrm>
        </p:grpSpPr>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1386660"/>
              <a:ext cx="3024336" cy="5089956"/>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1880" y="1411028"/>
              <a:ext cx="2867010" cy="5065588"/>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58890" y="1438804"/>
              <a:ext cx="2605598" cy="5037812"/>
            </a:xfrm>
            <a:prstGeom prst="rect">
              <a:avLst/>
            </a:prstGeom>
          </p:spPr>
        </p:pic>
      </p:grpSp>
      <p:sp>
        <p:nvSpPr>
          <p:cNvPr id="8" name="Скругленная прямоугольная выноска 7"/>
          <p:cNvSpPr/>
          <p:nvPr/>
        </p:nvSpPr>
        <p:spPr>
          <a:xfrm>
            <a:off x="1063825" y="1556792"/>
            <a:ext cx="7200800" cy="3528392"/>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dirty="0"/>
              <a:t>Перед нами три главных бога древних греков: Зевс, Посейдон, Аид.</a:t>
            </a:r>
          </a:p>
          <a:p>
            <a:pPr algn="ctr"/>
            <a:r>
              <a:rPr lang="ru-RU" sz="3200" dirty="0"/>
              <a:t>Ответ: Эти изображения объединяет, то что на них изображены боги древнегреческого пантеона.</a:t>
            </a:r>
          </a:p>
        </p:txBody>
      </p:sp>
      <p:sp>
        <p:nvSpPr>
          <p:cNvPr id="9" name="Управляющая кнопка: домой 8">
            <a:hlinkClick r:id="rId6" action="ppaction://hlinksldjump" highlightClick="1"/>
          </p:cNvPr>
          <p:cNvSpPr/>
          <p:nvPr/>
        </p:nvSpPr>
        <p:spPr>
          <a:xfrm>
            <a:off x="7930480" y="6021288"/>
            <a:ext cx="668289" cy="72008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86374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23928" y="-11008"/>
            <a:ext cx="7293496" cy="703704"/>
          </a:xfrm>
        </p:spPr>
        <p:txBody>
          <a:bodyPr>
            <a:normAutofit/>
          </a:bodyPr>
          <a:lstStyle/>
          <a:p>
            <a:r>
              <a:rPr lang="ru-RU" dirty="0"/>
              <a:t> 3</a:t>
            </a:r>
          </a:p>
        </p:txBody>
      </p:sp>
      <p:sp>
        <p:nvSpPr>
          <p:cNvPr id="3" name="Объект 2"/>
          <p:cNvSpPr>
            <a:spLocks noGrp="1"/>
          </p:cNvSpPr>
          <p:nvPr>
            <p:ph sz="quarter" idx="1"/>
          </p:nvPr>
        </p:nvSpPr>
        <p:spPr>
          <a:xfrm>
            <a:off x="0" y="620688"/>
            <a:ext cx="9036496" cy="6120680"/>
          </a:xfrm>
        </p:spPr>
        <p:txBody>
          <a:bodyPr/>
          <a:lstStyle/>
          <a:p>
            <a:r>
              <a:rPr lang="ru-RU" dirty="0"/>
              <a:t>Что объединяет эти изображения:</a:t>
            </a:r>
          </a:p>
        </p:txBody>
      </p:sp>
      <p:grpSp>
        <p:nvGrpSpPr>
          <p:cNvPr id="7" name="Группа 6"/>
          <p:cNvGrpSpPr/>
          <p:nvPr/>
        </p:nvGrpSpPr>
        <p:grpSpPr>
          <a:xfrm>
            <a:off x="192480" y="1700808"/>
            <a:ext cx="8684372" cy="3351334"/>
            <a:chOff x="179512" y="1149504"/>
            <a:chExt cx="8684372" cy="3351334"/>
          </a:xfrm>
        </p:grpSpPr>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3671" t="7873" r="39736"/>
            <a:stretch/>
          </p:blipFill>
          <p:spPr>
            <a:xfrm>
              <a:off x="179512" y="1149504"/>
              <a:ext cx="3048000" cy="3335640"/>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1604" y="1149505"/>
              <a:ext cx="3672280" cy="3335640"/>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7512" y="1152953"/>
              <a:ext cx="1964092" cy="3347885"/>
            </a:xfrm>
            <a:prstGeom prst="rect">
              <a:avLst/>
            </a:prstGeom>
          </p:spPr>
        </p:pic>
      </p:grpSp>
      <p:sp>
        <p:nvSpPr>
          <p:cNvPr id="8" name="Скругленная прямоугольная выноска 7"/>
          <p:cNvSpPr/>
          <p:nvPr/>
        </p:nvSpPr>
        <p:spPr>
          <a:xfrm>
            <a:off x="1115616" y="1700808"/>
            <a:ext cx="6984776" cy="2808312"/>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4400" dirty="0"/>
              <a:t>Ответ: Древнегреческий город Афины</a:t>
            </a:r>
          </a:p>
        </p:txBody>
      </p:sp>
      <p:sp>
        <p:nvSpPr>
          <p:cNvPr id="9" name="Управляющая кнопка: домой 8">
            <a:hlinkClick r:id="rId5" action="ppaction://hlinksldjump" highlightClick="1"/>
          </p:cNvPr>
          <p:cNvSpPr/>
          <p:nvPr/>
        </p:nvSpPr>
        <p:spPr>
          <a:xfrm>
            <a:off x="8100392" y="6093296"/>
            <a:ext cx="648072" cy="57606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719156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Список источников:</a:t>
            </a:r>
          </a:p>
        </p:txBody>
      </p:sp>
      <p:sp>
        <p:nvSpPr>
          <p:cNvPr id="3" name="Объект 2"/>
          <p:cNvSpPr>
            <a:spLocks noGrp="1"/>
          </p:cNvSpPr>
          <p:nvPr>
            <p:ph sz="quarter" idx="1"/>
          </p:nvPr>
        </p:nvSpPr>
        <p:spPr>
          <a:xfrm>
            <a:off x="457200" y="1219200"/>
            <a:ext cx="8363272" cy="5450160"/>
          </a:xfrm>
        </p:spPr>
        <p:txBody>
          <a:bodyPr>
            <a:normAutofit fontScale="55000" lnSpcReduction="20000"/>
          </a:bodyPr>
          <a:lstStyle/>
          <a:p>
            <a:r>
              <a:rPr lang="ru-RU" sz="3200" dirty="0"/>
              <a:t>Михайловский Ф.А. Всеобщая история. История Древнего мира: учебник для 5 класса общеобразовательных учреждений - М.: 2010;</a:t>
            </a:r>
          </a:p>
          <a:p>
            <a:r>
              <a:rPr lang="ru-RU" sz="3200" dirty="0"/>
              <a:t>Трухина Н.Н.  История Древней Греции: экспериментальный учебник для </a:t>
            </a:r>
            <a:r>
              <a:rPr lang="en-US" sz="3200" dirty="0"/>
              <a:t>VI</a:t>
            </a:r>
            <a:r>
              <a:rPr lang="ru-RU" sz="3200" dirty="0"/>
              <a:t> класса средних учебных заведений – М.: 1993;</a:t>
            </a:r>
          </a:p>
          <a:p>
            <a:r>
              <a:rPr lang="ru-RU" sz="3200" dirty="0"/>
              <a:t>Я иду на урок истории: Древнейшая и древняя история: Книга для учителя- М.:2000;</a:t>
            </a:r>
          </a:p>
          <a:p>
            <a:r>
              <a:rPr lang="ru-RU" sz="3200" dirty="0" err="1"/>
              <a:t>Немировский</a:t>
            </a:r>
            <a:r>
              <a:rPr lang="ru-RU" sz="3200" dirty="0"/>
              <a:t> А.И. и др. История Древнего Мира. Греция и Рим. 10-11кл.: Пособие для учащихся ст. классов школ, гимназий, лицеев; в 2 т. Т.1.- М.:1996;</a:t>
            </a:r>
          </a:p>
          <a:p>
            <a:r>
              <a:rPr lang="ru-RU" sz="3200" dirty="0"/>
              <a:t>Энциклопедия </a:t>
            </a:r>
            <a:r>
              <a:rPr lang="ru-RU" sz="3200" dirty="0" err="1"/>
              <a:t>Кольера</a:t>
            </a:r>
            <a:r>
              <a:rPr lang="ru-RU" sz="3200" dirty="0"/>
              <a:t> // </a:t>
            </a:r>
            <a:r>
              <a:rPr lang="en-US" sz="3200" dirty="0">
                <a:hlinkClick r:id="rId2"/>
              </a:rPr>
              <a:t>http://dic.academic.ru/dic.nsf/enc_colier/4868/</a:t>
            </a:r>
            <a:r>
              <a:rPr lang="ru-RU" sz="3200" dirty="0">
                <a:hlinkClick r:id="rId2"/>
              </a:rPr>
              <a:t>ПЕРИКЛ</a:t>
            </a:r>
            <a:endParaRPr lang="ru-RU" sz="3200" dirty="0"/>
          </a:p>
          <a:p>
            <a:r>
              <a:rPr lang="ru-RU" sz="3200" dirty="0"/>
              <a:t>Древний мир. Энциклопедический словарь // </a:t>
            </a:r>
            <a:r>
              <a:rPr lang="en-US" sz="3200" dirty="0"/>
              <a:t>http://drevniy_mir.academic.ru</a:t>
            </a:r>
            <a:r>
              <a:rPr lang="ru-RU" sz="3200" dirty="0"/>
              <a:t>/</a:t>
            </a:r>
          </a:p>
          <a:p>
            <a:r>
              <a:rPr lang="ru-RU" sz="3200" dirty="0"/>
              <a:t>Философская энциклопедия // </a:t>
            </a:r>
            <a:r>
              <a:rPr lang="en-US" sz="3200" dirty="0">
                <a:hlinkClick r:id="rId3"/>
              </a:rPr>
              <a:t>http://dic.academic.ru/dic.nsf/enc_philosophy/2882</a:t>
            </a:r>
            <a:endParaRPr lang="ru-RU" sz="3200" dirty="0"/>
          </a:p>
          <a:p>
            <a:r>
              <a:rPr lang="ru-RU" sz="3200" dirty="0"/>
              <a:t>Античный мир. Словарь- справочник // </a:t>
            </a:r>
            <a:r>
              <a:rPr lang="en-US" sz="3200" dirty="0">
                <a:hlinkClick r:id="rId4"/>
              </a:rPr>
              <a:t>http://antiquites.academic.ru/862/</a:t>
            </a:r>
            <a:r>
              <a:rPr lang="ru-RU" sz="3200" dirty="0">
                <a:hlinkClick r:id="rId4"/>
              </a:rPr>
              <a:t>Илоты</a:t>
            </a:r>
            <a:endParaRPr lang="ru-RU" sz="3200" dirty="0"/>
          </a:p>
          <a:p>
            <a:r>
              <a:rPr lang="en-US" sz="3200" dirty="0">
                <a:hlinkClick r:id="rId5"/>
              </a:rPr>
              <a:t>http://antiquites.academic.ru/1043/</a:t>
            </a:r>
            <a:r>
              <a:rPr lang="ru-RU" sz="3200" dirty="0" err="1">
                <a:hlinkClick r:id="rId5"/>
              </a:rPr>
              <a:t>Колонии_античные</a:t>
            </a:r>
            <a:endParaRPr lang="ru-RU" sz="3200" dirty="0"/>
          </a:p>
          <a:p>
            <a:r>
              <a:rPr lang="en-US" sz="3200" dirty="0">
                <a:hlinkClick r:id="rId6"/>
              </a:rPr>
              <a:t>http://antiquites.academic.ru/1978/</a:t>
            </a:r>
            <a:r>
              <a:rPr lang="ru-RU" sz="3200" dirty="0">
                <a:hlinkClick r:id="rId6"/>
              </a:rPr>
              <a:t>Фаланга</a:t>
            </a:r>
            <a:endParaRPr lang="ru-RU" sz="3200" dirty="0"/>
          </a:p>
          <a:p>
            <a:r>
              <a:rPr lang="ru-RU" sz="3200" dirty="0"/>
              <a:t>Словарь античности // </a:t>
            </a:r>
            <a:r>
              <a:rPr lang="en-US" sz="3200" dirty="0">
                <a:hlinkClick r:id="rId7"/>
              </a:rPr>
              <a:t>http://dictionary_of_ancient.academic.ru/1140/</a:t>
            </a:r>
            <a:r>
              <a:rPr lang="ru-RU" sz="3200" dirty="0">
                <a:hlinkClick r:id="rId7"/>
              </a:rPr>
              <a:t>Гоплит</a:t>
            </a:r>
            <a:endParaRPr lang="ru-RU" sz="3200" dirty="0"/>
          </a:p>
          <a:p>
            <a:r>
              <a:rPr lang="ru-RU" sz="3200" dirty="0"/>
              <a:t>Энциклопедический словарь // </a:t>
            </a:r>
            <a:r>
              <a:rPr lang="en-US" sz="3200" dirty="0">
                <a:hlinkClick r:id="rId8"/>
              </a:rPr>
              <a:t>http://dic.academic.ru/dic.nsf/es/3559/</a:t>
            </a:r>
            <a:r>
              <a:rPr lang="ru-RU" sz="3200" dirty="0">
                <a:hlinkClick r:id="rId8"/>
              </a:rPr>
              <a:t>агора</a:t>
            </a:r>
            <a:endParaRPr lang="ru-RU" sz="3200" dirty="0"/>
          </a:p>
          <a:p>
            <a:r>
              <a:rPr lang="ru-RU" sz="3200" dirty="0"/>
              <a:t>Юридический словарь // </a:t>
            </a:r>
            <a:r>
              <a:rPr lang="en-US" sz="3200" dirty="0">
                <a:hlinkClick r:id="rId9"/>
              </a:rPr>
              <a:t>http://dic.academic.ru/dic.nsf/lower/13191</a:t>
            </a:r>
            <a:endParaRPr lang="ru-RU" sz="3200" dirty="0"/>
          </a:p>
          <a:p>
            <a:r>
              <a:rPr lang="ru-RU" sz="3200" dirty="0"/>
              <a:t>Энциклопедия </a:t>
            </a:r>
            <a:r>
              <a:rPr lang="ru-RU" sz="3200" dirty="0" err="1"/>
              <a:t>Кругосвет</a:t>
            </a:r>
            <a:r>
              <a:rPr lang="ru-RU" sz="3200" dirty="0"/>
              <a:t> //  </a:t>
            </a:r>
            <a:r>
              <a:rPr lang="en-US" sz="3200" dirty="0"/>
              <a:t>http://krugosvet.ru/search-content?keys=</a:t>
            </a:r>
            <a:r>
              <a:rPr lang="ru-RU" sz="3200" dirty="0"/>
              <a:t>ареопаг&amp;</a:t>
            </a:r>
            <a:r>
              <a:rPr lang="en-US" sz="3200" dirty="0" err="1"/>
              <a:t>results_per_page</a:t>
            </a:r>
            <a:r>
              <a:rPr lang="en-US" sz="3200" dirty="0"/>
              <a:t>=10</a:t>
            </a:r>
            <a:endParaRPr lang="ru-RU" sz="3200" dirty="0"/>
          </a:p>
          <a:p>
            <a:endParaRPr lang="ru-RU" dirty="0"/>
          </a:p>
          <a:p>
            <a:endParaRPr lang="ru-RU" dirty="0"/>
          </a:p>
        </p:txBody>
      </p:sp>
    </p:spTree>
    <p:extLst>
      <p:ext uri="{BB962C8B-B14F-4D97-AF65-F5344CB8AC3E}">
        <p14:creationId xmlns:p14="http://schemas.microsoft.com/office/powerpoint/2010/main" val="40279499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Список источников иллюстраций:</a:t>
            </a:r>
          </a:p>
        </p:txBody>
      </p:sp>
      <p:sp>
        <p:nvSpPr>
          <p:cNvPr id="3" name="Объект 2"/>
          <p:cNvSpPr>
            <a:spLocks noGrp="1"/>
          </p:cNvSpPr>
          <p:nvPr>
            <p:ph sz="quarter" idx="1"/>
          </p:nvPr>
        </p:nvSpPr>
        <p:spPr/>
        <p:txBody>
          <a:bodyPr>
            <a:normAutofit fontScale="47500" lnSpcReduction="20000"/>
          </a:bodyPr>
          <a:lstStyle/>
          <a:p>
            <a:r>
              <a:rPr lang="ru-RU" sz="2800" dirty="0"/>
              <a:t>Михайловский Ф.А. Всеобщая история. История Древнего мира: учебник для 5 класса общеобразовательных учреждений - М.: 2010;</a:t>
            </a:r>
          </a:p>
          <a:p>
            <a:r>
              <a:rPr lang="ru-RU" dirty="0"/>
              <a:t>Киле П. Золотой век Афин, Перикл // </a:t>
            </a:r>
            <a:r>
              <a:rPr lang="en-US" dirty="0">
                <a:hlinkClick r:id="rId2"/>
              </a:rPr>
              <a:t>http://www.renclassic.ru/Ru/Journal2/847/972/</a:t>
            </a:r>
            <a:endParaRPr lang="ru-RU" dirty="0"/>
          </a:p>
          <a:p>
            <a:r>
              <a:rPr lang="ru-RU" dirty="0"/>
              <a:t>Остроты известных людей // </a:t>
            </a:r>
            <a:r>
              <a:rPr lang="en-US" dirty="0">
                <a:hlinkClick r:id="rId3"/>
              </a:rPr>
              <a:t>http://thebester.ru/blog/celebrity/15250.html</a:t>
            </a:r>
            <a:endParaRPr lang="ru-RU" dirty="0"/>
          </a:p>
          <a:p>
            <a:r>
              <a:rPr lang="ru-RU" dirty="0"/>
              <a:t>Гомеровский (</a:t>
            </a:r>
            <a:r>
              <a:rPr lang="ru-RU" dirty="0" err="1"/>
              <a:t>предполисный</a:t>
            </a:r>
            <a:r>
              <a:rPr lang="ru-RU" dirty="0"/>
              <a:t> период) XI-IX вв. до н. э. //  </a:t>
            </a:r>
            <a:r>
              <a:rPr lang="en-US" dirty="0">
                <a:hlinkClick r:id="rId4"/>
              </a:rPr>
              <a:t>http://history.rin.ru/cgi-bin/history.pl?num=123</a:t>
            </a:r>
            <a:endParaRPr lang="ru-RU" dirty="0"/>
          </a:p>
          <a:p>
            <a:r>
              <a:rPr lang="ru-RU" dirty="0"/>
              <a:t>Биография царя Леонида ( умер в 480г. до н.э.) // </a:t>
            </a:r>
            <a:r>
              <a:rPr lang="en-US" dirty="0">
                <a:hlinkClick r:id="rId5"/>
              </a:rPr>
              <a:t>http://www.greek.ru/all/men/42/486/</a:t>
            </a:r>
            <a:endParaRPr lang="ru-RU" dirty="0"/>
          </a:p>
          <a:p>
            <a:r>
              <a:rPr lang="ru-RU" dirty="0"/>
              <a:t>Солон // </a:t>
            </a:r>
            <a:r>
              <a:rPr lang="en-US" dirty="0">
                <a:hlinkClick r:id="rId6"/>
              </a:rPr>
              <a:t>http://ru.wikipedia.org/wiki/%D1%EE%EB%EE%ED</a:t>
            </a:r>
            <a:endParaRPr lang="ru-RU" dirty="0"/>
          </a:p>
          <a:p>
            <a:r>
              <a:rPr lang="ru-RU" dirty="0"/>
              <a:t>Битва при Марафоне // </a:t>
            </a:r>
            <a:r>
              <a:rPr lang="en-US" dirty="0">
                <a:hlinkClick r:id="rId7"/>
              </a:rPr>
              <a:t>http://the300spartans.ru/bitva-pri-marafone/</a:t>
            </a:r>
            <a:endParaRPr lang="ru-RU" dirty="0"/>
          </a:p>
          <a:p>
            <a:r>
              <a:rPr lang="ru-RU" dirty="0"/>
              <a:t>Беккер К. Мифы Древнего мира // </a:t>
            </a:r>
            <a:r>
              <a:rPr lang="en-US" dirty="0">
                <a:hlinkClick r:id="rId8"/>
              </a:rPr>
              <a:t>http://bookz.ru/authors/karl-bekker/mifi-dre_423/page-23-mifi-dre_423.html</a:t>
            </a:r>
            <a:endParaRPr lang="ru-RU" dirty="0"/>
          </a:p>
          <a:p>
            <a:r>
              <a:rPr lang="ru-RU" dirty="0"/>
              <a:t>Как возникла марафонская дистанция // </a:t>
            </a:r>
            <a:r>
              <a:rPr lang="en-US" dirty="0">
                <a:hlinkClick r:id="rId9"/>
              </a:rPr>
              <a:t>http://i-fakt.ru/kak-voznikla-marafonskaya-distanciya/</a:t>
            </a:r>
            <a:endParaRPr lang="ru-RU" dirty="0"/>
          </a:p>
          <a:p>
            <a:r>
              <a:rPr lang="de-DE" dirty="0"/>
              <a:t>Archäologie - Funde aus dem alten Griechenland</a:t>
            </a:r>
            <a:r>
              <a:rPr lang="ru-RU" dirty="0"/>
              <a:t> // </a:t>
            </a:r>
            <a:r>
              <a:rPr lang="en-US" dirty="0">
                <a:hlinkClick r:id="rId10"/>
              </a:rPr>
              <a:t>http://www.lsg.musin.de/geschichte/geschichte/6-griechen/archaeologie.htm</a:t>
            </a:r>
            <a:endParaRPr lang="ru-RU" dirty="0"/>
          </a:p>
          <a:p>
            <a:r>
              <a:rPr lang="ru-RU" dirty="0"/>
              <a:t>Неизвестная история // </a:t>
            </a:r>
            <a:r>
              <a:rPr lang="en-US" dirty="0">
                <a:hlinkClick r:id="rId11"/>
              </a:rPr>
              <a:t>http://greathistori.ru/istoriya-gretsii/420-2/15-1-polnoe-razvitie-demokratii-v-afinah/</a:t>
            </a:r>
            <a:endParaRPr lang="ru-RU" dirty="0"/>
          </a:p>
          <a:p>
            <a:r>
              <a:rPr lang="ru-RU" dirty="0"/>
              <a:t>Музыкальные инструменты в живописи // </a:t>
            </a:r>
            <a:r>
              <a:rPr lang="en-US" dirty="0">
                <a:hlinkClick r:id="rId12"/>
              </a:rPr>
              <a:t>http://www.liveinternet.ru/users/2010239/post100133576</a:t>
            </a:r>
            <a:endParaRPr lang="ru-RU" dirty="0"/>
          </a:p>
          <a:p>
            <a:r>
              <a:rPr lang="ru-RU" dirty="0"/>
              <a:t>Информационно- аналитический журнал  Политическое образование //  </a:t>
            </a:r>
            <a:r>
              <a:rPr lang="en-US" dirty="0">
                <a:hlinkClick r:id="rId13"/>
              </a:rPr>
              <a:t>http://www.lawinrussia.ru/node/280142</a:t>
            </a:r>
            <a:endParaRPr lang="ru-RU" dirty="0"/>
          </a:p>
          <a:p>
            <a:r>
              <a:rPr lang="ru-RU" dirty="0"/>
              <a:t>Чудеса света // </a:t>
            </a:r>
            <a:r>
              <a:rPr lang="en-US" dirty="0">
                <a:hlinkClick r:id="rId14"/>
              </a:rPr>
              <a:t>http://be.convdocs.org/docs/index-42127.html</a:t>
            </a:r>
            <a:endParaRPr lang="ru-RU" dirty="0"/>
          </a:p>
          <a:p>
            <a:r>
              <a:rPr lang="ru-RU" dirty="0"/>
              <a:t>Удивительные приключения  Одиссея //  </a:t>
            </a:r>
            <a:r>
              <a:rPr lang="en-US" dirty="0">
                <a:hlinkClick r:id="rId15"/>
              </a:rPr>
              <a:t>http://webzavr.ru/myths_and_legends/prikljuchenija_odisseja/</a:t>
            </a:r>
            <a:endParaRPr lang="ru-RU" dirty="0"/>
          </a:p>
          <a:p>
            <a:r>
              <a:rPr lang="ru-RU" dirty="0"/>
              <a:t>Афина Паллада //  </a:t>
            </a:r>
            <a:r>
              <a:rPr lang="en-US" dirty="0">
                <a:hlinkClick r:id="rId16"/>
              </a:rPr>
              <a:t>http://oritan.livejournal.com/33571.html</a:t>
            </a:r>
            <a:endParaRPr lang="ru-RU" dirty="0"/>
          </a:p>
          <a:p>
            <a:r>
              <a:rPr lang="ru-RU" dirty="0"/>
              <a:t>Мифы //  </a:t>
            </a:r>
            <a:r>
              <a:rPr lang="en-US" dirty="0">
                <a:hlinkClick r:id="rId17"/>
              </a:rPr>
              <a:t>http://ulenspiegel.od.ua</a:t>
            </a:r>
            <a:endParaRPr lang="ru-RU" dirty="0"/>
          </a:p>
          <a:p>
            <a:r>
              <a:rPr lang="ru-RU" dirty="0"/>
              <a:t>Итака // </a:t>
            </a:r>
            <a:r>
              <a:rPr lang="en-US" dirty="0">
                <a:hlinkClick r:id="rId18"/>
              </a:rPr>
              <a:t>http://fleshlytravel.com/ithaka/ithaca-travel.html</a:t>
            </a:r>
            <a:endParaRPr lang="ru-RU" dirty="0"/>
          </a:p>
          <a:p>
            <a:r>
              <a:rPr lang="ru-RU" dirty="0"/>
              <a:t>Регион Аттика- сердце Греции //  </a:t>
            </a:r>
            <a:r>
              <a:rPr lang="en-US" dirty="0">
                <a:hlinkClick r:id="rId19"/>
              </a:rPr>
              <a:t>http://karavan-tyr.ru/region-attika-serdtse-gretsii/</a:t>
            </a:r>
            <a:endParaRPr lang="ru-RU" dirty="0"/>
          </a:p>
          <a:p>
            <a:endParaRPr lang="ru-RU" dirty="0"/>
          </a:p>
          <a:p>
            <a:pPr marL="0" indent="0">
              <a:buNone/>
            </a:pPr>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p:txBody>
      </p:sp>
    </p:spTree>
    <p:extLst>
      <p:ext uri="{BB962C8B-B14F-4D97-AF65-F5344CB8AC3E}">
        <p14:creationId xmlns:p14="http://schemas.microsoft.com/office/powerpoint/2010/main" val="129614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hlinkClick r:id="" action="ppaction://hlinkshowjump?jump=previousslide"/>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324544" y="0"/>
            <a:ext cx="9673095" cy="6775394"/>
          </a:xfrm>
          <a:prstGeom prst="rect">
            <a:avLst/>
          </a:prstGeom>
        </p:spPr>
      </p:pic>
      <p:sp>
        <p:nvSpPr>
          <p:cNvPr id="2" name="Заголовок 1"/>
          <p:cNvSpPr>
            <a:spLocks noGrp="1"/>
          </p:cNvSpPr>
          <p:nvPr>
            <p:ph type="title"/>
          </p:nvPr>
        </p:nvSpPr>
        <p:spPr/>
        <p:txBody>
          <a:bodyPr>
            <a:normAutofit/>
          </a:bodyPr>
          <a:lstStyle/>
          <a:p>
            <a:r>
              <a:rPr lang="ru-RU" sz="4800" b="1" dirty="0"/>
              <a:t>История Древней Греции</a:t>
            </a:r>
          </a:p>
        </p:txBody>
      </p:sp>
      <p:graphicFrame>
        <p:nvGraphicFramePr>
          <p:cNvPr id="4" name="Объект 3"/>
          <p:cNvGraphicFramePr>
            <a:graphicFrameLocks noGrp="1"/>
          </p:cNvGraphicFramePr>
          <p:nvPr>
            <p:ph sz="quarter" idx="1"/>
            <p:extLst>
              <p:ext uri="{D42A27DB-BD31-4B8C-83A1-F6EECF244321}">
                <p14:modId xmlns:p14="http://schemas.microsoft.com/office/powerpoint/2010/main" val="3893370483"/>
              </p:ext>
            </p:extLst>
          </p:nvPr>
        </p:nvGraphicFramePr>
        <p:xfrm>
          <a:off x="179513" y="1412778"/>
          <a:ext cx="8712967" cy="4624938"/>
        </p:xfrm>
        <a:graphic>
          <a:graphicData uri="http://schemas.openxmlformats.org/drawingml/2006/table">
            <a:tbl>
              <a:tblPr firstRow="1" bandRow="1">
                <a:tableStyleId>{BDBED569-4797-4DF1-A0F4-6AAB3CD982D8}</a:tableStyleId>
              </a:tblPr>
              <a:tblGrid>
                <a:gridCol w="3168406">
                  <a:extLst>
                    <a:ext uri="{9D8B030D-6E8A-4147-A177-3AD203B41FA5}">
                      <a16:colId xmlns:a16="http://schemas.microsoft.com/office/drawing/2014/main" val="20000"/>
                    </a:ext>
                  </a:extLst>
                </a:gridCol>
                <a:gridCol w="1037854">
                  <a:extLst>
                    <a:ext uri="{9D8B030D-6E8A-4147-A177-3AD203B41FA5}">
                      <a16:colId xmlns:a16="http://schemas.microsoft.com/office/drawing/2014/main" val="20001"/>
                    </a:ext>
                  </a:extLst>
                </a:gridCol>
                <a:gridCol w="1136484">
                  <a:extLst>
                    <a:ext uri="{9D8B030D-6E8A-4147-A177-3AD203B41FA5}">
                      <a16:colId xmlns:a16="http://schemas.microsoft.com/office/drawing/2014/main" val="20002"/>
                    </a:ext>
                  </a:extLst>
                </a:gridCol>
                <a:gridCol w="1195885">
                  <a:extLst>
                    <a:ext uri="{9D8B030D-6E8A-4147-A177-3AD203B41FA5}">
                      <a16:colId xmlns:a16="http://schemas.microsoft.com/office/drawing/2014/main" val="20003"/>
                    </a:ext>
                  </a:extLst>
                </a:gridCol>
                <a:gridCol w="1087169">
                  <a:extLst>
                    <a:ext uri="{9D8B030D-6E8A-4147-A177-3AD203B41FA5}">
                      <a16:colId xmlns:a16="http://schemas.microsoft.com/office/drawing/2014/main" val="20004"/>
                    </a:ext>
                  </a:extLst>
                </a:gridCol>
                <a:gridCol w="1087169">
                  <a:extLst>
                    <a:ext uri="{9D8B030D-6E8A-4147-A177-3AD203B41FA5}">
                      <a16:colId xmlns:a16="http://schemas.microsoft.com/office/drawing/2014/main" val="20005"/>
                    </a:ext>
                  </a:extLst>
                </a:gridCol>
              </a:tblGrid>
              <a:tr h="770823">
                <a:tc>
                  <a:txBody>
                    <a:bodyPr/>
                    <a:lstStyle/>
                    <a:p>
                      <a:r>
                        <a:rPr lang="ru-RU" sz="3600" b="1" dirty="0"/>
                        <a:t>Ассоциации</a:t>
                      </a:r>
                    </a:p>
                  </a:txBody>
                  <a:tcPr marL="82296" marR="82296" marT="41148" marB="41148" anchor="ctr"/>
                </a:tc>
                <a:tc>
                  <a:txBody>
                    <a:bodyPr/>
                    <a:lstStyle/>
                    <a:p>
                      <a:r>
                        <a:rPr lang="ru-RU" sz="3600" b="1" dirty="0">
                          <a:hlinkClick r:id="rId4" action="ppaction://hlinksldjump"/>
                        </a:rPr>
                        <a:t>1</a:t>
                      </a:r>
                      <a:endParaRPr lang="ru-RU" sz="3600" b="1" dirty="0"/>
                    </a:p>
                  </a:txBody>
                  <a:tcPr marL="82296" marR="82296" marT="41148" marB="41148" anchor="ctr"/>
                </a:tc>
                <a:tc>
                  <a:txBody>
                    <a:bodyPr/>
                    <a:lstStyle/>
                    <a:p>
                      <a:r>
                        <a:rPr lang="ru-RU" sz="3600" b="1" dirty="0">
                          <a:hlinkClick r:id="rId5" action="ppaction://hlinksldjump"/>
                        </a:rPr>
                        <a:t> 2</a:t>
                      </a:r>
                      <a:endParaRPr lang="ru-RU" sz="3600" b="1" dirty="0"/>
                    </a:p>
                  </a:txBody>
                  <a:tcPr marL="82296" marR="82296" marT="41148" marB="41148" anchor="ctr"/>
                </a:tc>
                <a:tc>
                  <a:txBody>
                    <a:bodyPr/>
                    <a:lstStyle/>
                    <a:p>
                      <a:r>
                        <a:rPr lang="ru-RU" sz="3600" b="1" dirty="0">
                          <a:hlinkClick r:id="rId6" action="ppaction://hlinksldjump"/>
                        </a:rPr>
                        <a:t> 3</a:t>
                      </a:r>
                      <a:endParaRPr lang="ru-RU" sz="3600" b="1" dirty="0"/>
                    </a:p>
                  </a:txBody>
                  <a:tcPr marL="82296" marR="82296" marT="41148" marB="41148" anchor="ctr"/>
                </a:tc>
                <a:tc>
                  <a:txBody>
                    <a:bodyPr/>
                    <a:lstStyle/>
                    <a:p>
                      <a:r>
                        <a:rPr lang="ru-RU" sz="3600" b="1" dirty="0">
                          <a:hlinkClick r:id="rId7" action="ppaction://hlinksldjump"/>
                        </a:rPr>
                        <a:t>4</a:t>
                      </a:r>
                      <a:endParaRPr lang="ru-RU" sz="3600" b="1" dirty="0"/>
                    </a:p>
                  </a:txBody>
                  <a:tcPr marL="82296" marR="82296" marT="41148" marB="41148" anchor="ctr"/>
                </a:tc>
                <a:tc>
                  <a:txBody>
                    <a:bodyPr/>
                    <a:lstStyle/>
                    <a:p>
                      <a:r>
                        <a:rPr lang="ru-RU" sz="3600" b="1" dirty="0">
                          <a:hlinkClick r:id="rId8" action="ppaction://hlinksldjump"/>
                        </a:rPr>
                        <a:t>5</a:t>
                      </a:r>
                      <a:endParaRPr lang="ru-RU" sz="3600" b="1" dirty="0"/>
                    </a:p>
                  </a:txBody>
                  <a:tcPr marL="82296" marR="82296" marT="41148" marB="41148" anchor="ctr"/>
                </a:tc>
                <a:extLst>
                  <a:ext uri="{0D108BD9-81ED-4DB2-BD59-A6C34878D82A}">
                    <a16:rowId xmlns:a16="http://schemas.microsoft.com/office/drawing/2014/main" val="10000"/>
                  </a:ext>
                </a:extLst>
              </a:tr>
              <a:tr h="770823">
                <a:tc>
                  <a:txBody>
                    <a:bodyPr/>
                    <a:lstStyle/>
                    <a:p>
                      <a:r>
                        <a:rPr lang="ru-RU" sz="3600" b="1" dirty="0"/>
                        <a:t>Тест</a:t>
                      </a:r>
                    </a:p>
                  </a:txBody>
                  <a:tcPr marL="82296" marR="82296" marT="41148" marB="41148" anchor="ctr"/>
                </a:tc>
                <a:tc>
                  <a:txBody>
                    <a:bodyPr/>
                    <a:lstStyle/>
                    <a:p>
                      <a:r>
                        <a:rPr lang="ru-RU" sz="3600" b="1" dirty="0">
                          <a:hlinkClick r:id="rId9" action="ppaction://hlinksldjump"/>
                        </a:rPr>
                        <a:t>1</a:t>
                      </a:r>
                      <a:endParaRPr lang="ru-RU" sz="3600" b="1" dirty="0"/>
                    </a:p>
                  </a:txBody>
                  <a:tcPr marL="82296" marR="82296" marT="41148" marB="41148" anchor="ctr"/>
                </a:tc>
                <a:tc>
                  <a:txBody>
                    <a:bodyPr/>
                    <a:lstStyle/>
                    <a:p>
                      <a:r>
                        <a:rPr lang="ru-RU" sz="3600" b="1" dirty="0">
                          <a:hlinkClick r:id="rId10" action="ppaction://hlinksldjump"/>
                        </a:rPr>
                        <a:t>2</a:t>
                      </a:r>
                      <a:endParaRPr lang="ru-RU" sz="3600" b="1" dirty="0"/>
                    </a:p>
                  </a:txBody>
                  <a:tcPr marL="82296" marR="82296" marT="41148" marB="41148" anchor="ctr"/>
                </a:tc>
                <a:tc>
                  <a:txBody>
                    <a:bodyPr/>
                    <a:lstStyle/>
                    <a:p>
                      <a:r>
                        <a:rPr lang="ru-RU" sz="3600" b="1" dirty="0">
                          <a:hlinkClick r:id="rId11" action="ppaction://hlinksldjump"/>
                        </a:rPr>
                        <a:t>3</a:t>
                      </a:r>
                      <a:endParaRPr lang="ru-RU" sz="3600" b="1" dirty="0"/>
                    </a:p>
                  </a:txBody>
                  <a:tcPr marL="82296" marR="82296" marT="41148" marB="41148" anchor="ctr"/>
                </a:tc>
                <a:tc>
                  <a:txBody>
                    <a:bodyPr/>
                    <a:lstStyle/>
                    <a:p>
                      <a:r>
                        <a:rPr lang="ru-RU" sz="3600" b="1" dirty="0">
                          <a:hlinkClick r:id="rId12" action="ppaction://hlinksldjump"/>
                        </a:rPr>
                        <a:t>4</a:t>
                      </a:r>
                      <a:endParaRPr lang="ru-RU" sz="3600" b="1" dirty="0"/>
                    </a:p>
                  </a:txBody>
                  <a:tcPr marL="82296" marR="82296" marT="41148" marB="41148" anchor="ctr"/>
                </a:tc>
                <a:tc>
                  <a:txBody>
                    <a:bodyPr/>
                    <a:lstStyle/>
                    <a:p>
                      <a:r>
                        <a:rPr lang="ru-RU" sz="3600" b="1" dirty="0">
                          <a:hlinkClick r:id="rId13" action="ppaction://hlinksldjump"/>
                        </a:rPr>
                        <a:t>5</a:t>
                      </a:r>
                      <a:endParaRPr lang="ru-RU" sz="3600" b="1" dirty="0"/>
                    </a:p>
                  </a:txBody>
                  <a:tcPr marL="82296" marR="82296" marT="41148" marB="41148" anchor="ctr"/>
                </a:tc>
                <a:extLst>
                  <a:ext uri="{0D108BD9-81ED-4DB2-BD59-A6C34878D82A}">
                    <a16:rowId xmlns:a16="http://schemas.microsoft.com/office/drawing/2014/main" val="10001"/>
                  </a:ext>
                </a:extLst>
              </a:tr>
              <a:tr h="770823">
                <a:tc>
                  <a:txBody>
                    <a:bodyPr/>
                    <a:lstStyle/>
                    <a:p>
                      <a:r>
                        <a:rPr lang="ru-RU" sz="3600" b="1" dirty="0"/>
                        <a:t>Определения</a:t>
                      </a:r>
                    </a:p>
                  </a:txBody>
                  <a:tcPr marL="82296" marR="82296" marT="41148" marB="41148" anchor="ctr"/>
                </a:tc>
                <a:tc>
                  <a:txBody>
                    <a:bodyPr/>
                    <a:lstStyle/>
                    <a:p>
                      <a:r>
                        <a:rPr lang="ru-RU" sz="3600" b="1" dirty="0">
                          <a:hlinkClick r:id="rId14" action="ppaction://hlinksldjump"/>
                        </a:rPr>
                        <a:t>1</a:t>
                      </a:r>
                      <a:endParaRPr lang="ru-RU" sz="3600" b="1" dirty="0"/>
                    </a:p>
                  </a:txBody>
                  <a:tcPr marL="82296" marR="82296" marT="41148" marB="41148" anchor="ctr"/>
                </a:tc>
                <a:tc>
                  <a:txBody>
                    <a:bodyPr/>
                    <a:lstStyle/>
                    <a:p>
                      <a:r>
                        <a:rPr lang="ru-RU" sz="3600" b="1" dirty="0">
                          <a:hlinkClick r:id="rId15" action="ppaction://hlinksldjump"/>
                        </a:rPr>
                        <a:t>2</a:t>
                      </a:r>
                      <a:endParaRPr lang="ru-RU" sz="3600" b="1" dirty="0"/>
                    </a:p>
                  </a:txBody>
                  <a:tcPr marL="82296" marR="82296" marT="41148" marB="41148" anchor="ctr"/>
                </a:tc>
                <a:tc>
                  <a:txBody>
                    <a:bodyPr/>
                    <a:lstStyle/>
                    <a:p>
                      <a:r>
                        <a:rPr lang="ru-RU" sz="3600" b="1" dirty="0">
                          <a:hlinkClick r:id="rId16" action="ppaction://hlinksldjump"/>
                        </a:rPr>
                        <a:t>3</a:t>
                      </a:r>
                      <a:endParaRPr lang="ru-RU" sz="3600" b="1" dirty="0"/>
                    </a:p>
                  </a:txBody>
                  <a:tcPr marL="82296" marR="82296" marT="41148" marB="41148" anchor="ctr"/>
                </a:tc>
                <a:tc>
                  <a:txBody>
                    <a:bodyPr/>
                    <a:lstStyle/>
                    <a:p>
                      <a:r>
                        <a:rPr lang="ru-RU" sz="3600" b="1" dirty="0">
                          <a:hlinkClick r:id="rId17" action="ppaction://hlinksldjump"/>
                        </a:rPr>
                        <a:t>4</a:t>
                      </a:r>
                      <a:endParaRPr lang="ru-RU" sz="3600" b="1" dirty="0"/>
                    </a:p>
                  </a:txBody>
                  <a:tcPr marL="82296" marR="82296" marT="41148" marB="41148" anchor="ctr"/>
                </a:tc>
                <a:tc>
                  <a:txBody>
                    <a:bodyPr/>
                    <a:lstStyle/>
                    <a:p>
                      <a:r>
                        <a:rPr lang="ru-RU" sz="3600" b="1" dirty="0">
                          <a:hlinkClick r:id="rId18" action="ppaction://hlinksldjump"/>
                        </a:rPr>
                        <a:t>5</a:t>
                      </a:r>
                      <a:endParaRPr lang="ru-RU" sz="3600" b="1" dirty="0"/>
                    </a:p>
                  </a:txBody>
                  <a:tcPr marL="82296" marR="82296" marT="41148" marB="41148" anchor="ctr"/>
                </a:tc>
                <a:extLst>
                  <a:ext uri="{0D108BD9-81ED-4DB2-BD59-A6C34878D82A}">
                    <a16:rowId xmlns:a16="http://schemas.microsoft.com/office/drawing/2014/main" val="10002"/>
                  </a:ext>
                </a:extLst>
              </a:tr>
              <a:tr h="770823">
                <a:tc>
                  <a:txBody>
                    <a:bodyPr/>
                    <a:lstStyle/>
                    <a:p>
                      <a:r>
                        <a:rPr lang="ru-RU" sz="3600" b="1" dirty="0"/>
                        <a:t>Карта</a:t>
                      </a:r>
                    </a:p>
                  </a:txBody>
                  <a:tcPr marL="82296" marR="82296" marT="41148" marB="41148" anchor="ctr"/>
                </a:tc>
                <a:tc>
                  <a:txBody>
                    <a:bodyPr/>
                    <a:lstStyle/>
                    <a:p>
                      <a:r>
                        <a:rPr lang="ru-RU" sz="3600" b="1" dirty="0">
                          <a:hlinkClick r:id="rId19" action="ppaction://hlinksldjump"/>
                        </a:rPr>
                        <a:t>1</a:t>
                      </a:r>
                      <a:endParaRPr lang="ru-RU" sz="3600" b="1" dirty="0"/>
                    </a:p>
                  </a:txBody>
                  <a:tcPr marL="82296" marR="82296" marT="41148" marB="41148" anchor="ctr"/>
                </a:tc>
                <a:tc>
                  <a:txBody>
                    <a:bodyPr/>
                    <a:lstStyle/>
                    <a:p>
                      <a:r>
                        <a:rPr lang="ru-RU" sz="3600" b="1" dirty="0">
                          <a:hlinkClick r:id="rId20" action="ppaction://hlinksldjump"/>
                        </a:rPr>
                        <a:t>2</a:t>
                      </a:r>
                      <a:endParaRPr lang="ru-RU" sz="3600" b="1" dirty="0"/>
                    </a:p>
                  </a:txBody>
                  <a:tcPr marL="82296" marR="82296" marT="41148" marB="41148" anchor="ctr"/>
                </a:tc>
                <a:tc>
                  <a:txBody>
                    <a:bodyPr/>
                    <a:lstStyle/>
                    <a:p>
                      <a:r>
                        <a:rPr lang="ru-RU" sz="3600" b="1" dirty="0">
                          <a:hlinkClick r:id="rId21" action="ppaction://hlinksldjump"/>
                        </a:rPr>
                        <a:t>3</a:t>
                      </a:r>
                      <a:endParaRPr lang="ru-RU" sz="3600" b="1" dirty="0"/>
                    </a:p>
                  </a:txBody>
                  <a:tcPr marL="82296" marR="82296" marT="41148" marB="41148" anchor="ctr"/>
                </a:tc>
                <a:tc>
                  <a:txBody>
                    <a:bodyPr/>
                    <a:lstStyle/>
                    <a:p>
                      <a:r>
                        <a:rPr lang="ru-RU" sz="3600" b="1" dirty="0">
                          <a:hlinkClick r:id="rId22" action="ppaction://hlinksldjump"/>
                        </a:rPr>
                        <a:t>4</a:t>
                      </a:r>
                      <a:endParaRPr lang="ru-RU" sz="3600" b="1" dirty="0"/>
                    </a:p>
                  </a:txBody>
                  <a:tcPr marL="82296" marR="82296" marT="41148" marB="41148" anchor="ctr"/>
                </a:tc>
                <a:tc>
                  <a:txBody>
                    <a:bodyPr/>
                    <a:lstStyle/>
                    <a:p>
                      <a:r>
                        <a:rPr lang="ru-RU" sz="3600" b="1" dirty="0">
                          <a:hlinkClick r:id="rId23" action="ppaction://hlinksldjump"/>
                        </a:rPr>
                        <a:t>5</a:t>
                      </a:r>
                      <a:endParaRPr lang="ru-RU" sz="3600" b="1" dirty="0"/>
                    </a:p>
                  </a:txBody>
                  <a:tcPr marL="82296" marR="82296" marT="41148" marB="41148" anchor="ctr"/>
                </a:tc>
                <a:extLst>
                  <a:ext uri="{0D108BD9-81ED-4DB2-BD59-A6C34878D82A}">
                    <a16:rowId xmlns:a16="http://schemas.microsoft.com/office/drawing/2014/main" val="10003"/>
                  </a:ext>
                </a:extLst>
              </a:tr>
              <a:tr h="770823">
                <a:tc>
                  <a:txBody>
                    <a:bodyPr/>
                    <a:lstStyle/>
                    <a:p>
                      <a:r>
                        <a:rPr lang="ru-RU" sz="3600" b="1" dirty="0"/>
                        <a:t>Персоналии</a:t>
                      </a:r>
                    </a:p>
                  </a:txBody>
                  <a:tcPr marL="82296" marR="82296" marT="41148" marB="41148" anchor="ctr"/>
                </a:tc>
                <a:tc>
                  <a:txBody>
                    <a:bodyPr/>
                    <a:lstStyle/>
                    <a:p>
                      <a:r>
                        <a:rPr lang="ru-RU" sz="3600" b="1" dirty="0">
                          <a:hlinkClick r:id="rId24" action="ppaction://hlinksldjump"/>
                        </a:rPr>
                        <a:t>1</a:t>
                      </a:r>
                      <a:endParaRPr lang="ru-RU" sz="3600" b="1" dirty="0"/>
                    </a:p>
                  </a:txBody>
                  <a:tcPr marL="82296" marR="82296" marT="41148" marB="41148" anchor="ctr"/>
                </a:tc>
                <a:tc>
                  <a:txBody>
                    <a:bodyPr/>
                    <a:lstStyle/>
                    <a:p>
                      <a:r>
                        <a:rPr lang="ru-RU" sz="3600" b="1" dirty="0">
                          <a:hlinkClick r:id="rId25" action="ppaction://hlinksldjump"/>
                        </a:rPr>
                        <a:t>2</a:t>
                      </a:r>
                      <a:endParaRPr lang="ru-RU" sz="3600" b="1" dirty="0"/>
                    </a:p>
                  </a:txBody>
                  <a:tcPr marL="82296" marR="82296" marT="41148" marB="41148" anchor="ctr"/>
                </a:tc>
                <a:tc>
                  <a:txBody>
                    <a:bodyPr/>
                    <a:lstStyle/>
                    <a:p>
                      <a:r>
                        <a:rPr lang="ru-RU" sz="3600" b="1" dirty="0">
                          <a:hlinkClick r:id="rId26" action="ppaction://hlinksldjump"/>
                        </a:rPr>
                        <a:t>3</a:t>
                      </a:r>
                      <a:endParaRPr lang="ru-RU" sz="3600" b="1" dirty="0"/>
                    </a:p>
                  </a:txBody>
                  <a:tcPr marL="82296" marR="82296" marT="41148" marB="41148" anchor="ctr"/>
                </a:tc>
                <a:tc>
                  <a:txBody>
                    <a:bodyPr/>
                    <a:lstStyle/>
                    <a:p>
                      <a:r>
                        <a:rPr lang="ru-RU" sz="3600" b="1" dirty="0">
                          <a:hlinkClick r:id="rId27" action="ppaction://hlinksldjump"/>
                        </a:rPr>
                        <a:t>4</a:t>
                      </a:r>
                      <a:endParaRPr lang="ru-RU" sz="3600" b="1" dirty="0"/>
                    </a:p>
                  </a:txBody>
                  <a:tcPr marL="82296" marR="82296" marT="41148" marB="41148" anchor="ctr"/>
                </a:tc>
                <a:tc>
                  <a:txBody>
                    <a:bodyPr/>
                    <a:lstStyle/>
                    <a:p>
                      <a:r>
                        <a:rPr lang="ru-RU" sz="3600" b="1" dirty="0">
                          <a:hlinkClick r:id="rId28" action="ppaction://hlinksldjump"/>
                        </a:rPr>
                        <a:t>5</a:t>
                      </a:r>
                      <a:endParaRPr lang="ru-RU" sz="3600" b="1" dirty="0"/>
                    </a:p>
                  </a:txBody>
                  <a:tcPr marL="82296" marR="82296" marT="41148" marB="41148" anchor="ctr"/>
                </a:tc>
                <a:extLst>
                  <a:ext uri="{0D108BD9-81ED-4DB2-BD59-A6C34878D82A}">
                    <a16:rowId xmlns:a16="http://schemas.microsoft.com/office/drawing/2014/main" val="10004"/>
                  </a:ext>
                </a:extLst>
              </a:tr>
              <a:tr h="770823">
                <a:tc>
                  <a:txBody>
                    <a:bodyPr/>
                    <a:lstStyle/>
                    <a:p>
                      <a:r>
                        <a:rPr lang="ru-RU" sz="3600" b="1" dirty="0"/>
                        <a:t>Загадки</a:t>
                      </a:r>
                    </a:p>
                  </a:txBody>
                  <a:tcPr marL="82296" marR="82296" marT="41148" marB="41148" anchor="ctr"/>
                </a:tc>
                <a:tc>
                  <a:txBody>
                    <a:bodyPr/>
                    <a:lstStyle/>
                    <a:p>
                      <a:r>
                        <a:rPr lang="ru-RU" sz="3600" b="1" dirty="0">
                          <a:hlinkClick r:id="rId29" action="ppaction://hlinksldjump"/>
                        </a:rPr>
                        <a:t>1</a:t>
                      </a:r>
                      <a:endParaRPr lang="ru-RU" sz="3600" b="1" dirty="0"/>
                    </a:p>
                  </a:txBody>
                  <a:tcPr marL="82296" marR="82296" marT="41148" marB="41148" anchor="ctr"/>
                </a:tc>
                <a:tc>
                  <a:txBody>
                    <a:bodyPr/>
                    <a:lstStyle/>
                    <a:p>
                      <a:r>
                        <a:rPr lang="ru-RU" sz="3600" b="1" dirty="0">
                          <a:hlinkClick r:id="rId30" action="ppaction://hlinksldjump"/>
                        </a:rPr>
                        <a:t>2</a:t>
                      </a:r>
                      <a:endParaRPr lang="ru-RU" sz="3600" b="1" dirty="0"/>
                    </a:p>
                  </a:txBody>
                  <a:tcPr marL="82296" marR="82296" marT="41148" marB="41148" anchor="ctr"/>
                </a:tc>
                <a:tc>
                  <a:txBody>
                    <a:bodyPr/>
                    <a:lstStyle/>
                    <a:p>
                      <a:r>
                        <a:rPr lang="ru-RU" sz="3600" b="1" dirty="0">
                          <a:hlinkClick r:id="rId31" action="ppaction://hlinksldjump"/>
                        </a:rPr>
                        <a:t>3</a:t>
                      </a:r>
                      <a:endParaRPr lang="ru-RU" sz="3600" b="1" dirty="0"/>
                    </a:p>
                  </a:txBody>
                  <a:tcPr marL="82296" marR="82296" marT="41148" marB="41148" anchor="ctr"/>
                </a:tc>
                <a:tc>
                  <a:txBody>
                    <a:bodyPr/>
                    <a:lstStyle/>
                    <a:p>
                      <a:r>
                        <a:rPr lang="ru-RU" sz="3600" b="1" dirty="0">
                          <a:hlinkClick r:id="rId32" action="ppaction://hlinksldjump"/>
                        </a:rPr>
                        <a:t>4</a:t>
                      </a:r>
                      <a:endParaRPr lang="ru-RU" sz="3600" b="1" dirty="0"/>
                    </a:p>
                  </a:txBody>
                  <a:tcPr marL="82296" marR="82296" marT="41148" marB="41148" anchor="ctr"/>
                </a:tc>
                <a:tc>
                  <a:txBody>
                    <a:bodyPr/>
                    <a:lstStyle/>
                    <a:p>
                      <a:r>
                        <a:rPr lang="ru-RU" sz="3600" b="1" dirty="0">
                          <a:hlinkClick r:id="rId33" action="ppaction://hlinksldjump"/>
                        </a:rPr>
                        <a:t>5</a:t>
                      </a:r>
                      <a:endParaRPr lang="ru-RU" sz="3600" b="1" dirty="0"/>
                    </a:p>
                  </a:txBody>
                  <a:tcPr marL="82296" marR="82296" marT="41148" marB="41148" anchor="ctr"/>
                </a:tc>
                <a:extLst>
                  <a:ext uri="{0D108BD9-81ED-4DB2-BD59-A6C34878D82A}">
                    <a16:rowId xmlns:a16="http://schemas.microsoft.com/office/drawing/2014/main" val="10005"/>
                  </a:ext>
                </a:extLst>
              </a:tr>
            </a:tbl>
          </a:graphicData>
        </a:graphic>
      </p:graphicFrame>
      <p:graphicFrame>
        <p:nvGraphicFramePr>
          <p:cNvPr id="6" name="Объект 5"/>
          <p:cNvGraphicFramePr>
            <a:graphicFrameLocks noChangeAspect="1"/>
          </p:cNvGraphicFramePr>
          <p:nvPr>
            <p:extLst>
              <p:ext uri="{D42A27DB-BD31-4B8C-83A1-F6EECF244321}">
                <p14:modId xmlns:p14="http://schemas.microsoft.com/office/powerpoint/2010/main" val="2406499210"/>
              </p:ext>
            </p:extLst>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1034" name="Формула" r:id="rId34" imgW="114120" imgH="215640" progId="Equation.3">
                  <p:embed/>
                </p:oleObj>
              </mc:Choice>
              <mc:Fallback>
                <p:oleObj name="Формула" r:id="rId34" imgW="114120" imgH="215640" progId="Equation.3">
                  <p:embed/>
                  <p:pic>
                    <p:nvPicPr>
                      <p:cNvPr id="0" name=""/>
                      <p:cNvPicPr/>
                      <p:nvPr/>
                    </p:nvPicPr>
                    <p:blipFill>
                      <a:blip r:embed="rId35"/>
                      <a:stretch>
                        <a:fillRect/>
                      </a:stretch>
                    </p:blipFill>
                    <p:spPr>
                      <a:xfrm>
                        <a:off x="4514850" y="3321050"/>
                        <a:ext cx="114300" cy="215900"/>
                      </a:xfrm>
                      <a:prstGeom prst="rect">
                        <a:avLst/>
                      </a:prstGeom>
                    </p:spPr>
                  </p:pic>
                </p:oleObj>
              </mc:Fallback>
            </mc:AlternateContent>
          </a:graphicData>
        </a:graphic>
      </p:graphicFrame>
      <p:pic>
        <p:nvPicPr>
          <p:cNvPr id="1026" name="Picture 2" descr="C:\Program Files\Microsoft Office\MEDIA\CAGCAT10\j0234131.wmf"/>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763689" y="406927"/>
            <a:ext cx="6120680" cy="65088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0717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44408" y="116632"/>
            <a:ext cx="720080" cy="756320"/>
          </a:xfrm>
        </p:spPr>
        <p:txBody>
          <a:bodyPr>
            <a:normAutofit/>
          </a:bodyPr>
          <a:lstStyle/>
          <a:p>
            <a:r>
              <a:rPr lang="ru-RU" dirty="0"/>
              <a:t>1</a:t>
            </a:r>
          </a:p>
        </p:txBody>
      </p:sp>
      <p:sp>
        <p:nvSpPr>
          <p:cNvPr id="3" name="Объект 2"/>
          <p:cNvSpPr>
            <a:spLocks noGrp="1"/>
          </p:cNvSpPr>
          <p:nvPr>
            <p:ph sz="quarter" idx="1"/>
          </p:nvPr>
        </p:nvSpPr>
        <p:spPr>
          <a:xfrm>
            <a:off x="179512" y="332656"/>
            <a:ext cx="8507288" cy="5824304"/>
          </a:xfrm>
        </p:spPr>
        <p:txBody>
          <a:bodyPr/>
          <a:lstStyle/>
          <a:p>
            <a:r>
              <a:rPr lang="ru-RU" sz="4400" dirty="0"/>
              <a:t>Дайте определения следующих терминов:</a:t>
            </a:r>
          </a:p>
        </p:txBody>
      </p:sp>
      <p:sp>
        <p:nvSpPr>
          <p:cNvPr id="7" name="TextBox 6"/>
          <p:cNvSpPr txBox="1"/>
          <p:nvPr/>
        </p:nvSpPr>
        <p:spPr>
          <a:xfrm>
            <a:off x="467544" y="1916832"/>
            <a:ext cx="2898550" cy="3785652"/>
          </a:xfrm>
          <a:prstGeom prst="rect">
            <a:avLst/>
          </a:prstGeom>
          <a:noFill/>
        </p:spPr>
        <p:txBody>
          <a:bodyPr wrap="none" rtlCol="0">
            <a:spAutoFit/>
          </a:bodyPr>
          <a:lstStyle/>
          <a:p>
            <a:r>
              <a:rPr lang="ru-RU" sz="6000" dirty="0"/>
              <a:t>Архонт</a:t>
            </a:r>
          </a:p>
          <a:p>
            <a:endParaRPr lang="ru-RU" sz="6000" dirty="0"/>
          </a:p>
          <a:p>
            <a:endParaRPr lang="ru-RU" sz="6000" dirty="0"/>
          </a:p>
          <a:p>
            <a:r>
              <a:rPr lang="ru-RU" sz="6000" dirty="0"/>
              <a:t>Басилей</a:t>
            </a:r>
          </a:p>
        </p:txBody>
      </p:sp>
      <p:sp>
        <p:nvSpPr>
          <p:cNvPr id="9" name="Скругленная прямоугольная выноска 8"/>
          <p:cNvSpPr/>
          <p:nvPr/>
        </p:nvSpPr>
        <p:spPr>
          <a:xfrm>
            <a:off x="3203848" y="1772816"/>
            <a:ext cx="5310362" cy="144016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dirty="0"/>
              <a:t> </a:t>
            </a:r>
            <a:r>
              <a:rPr lang="ru-RU" sz="2000" dirty="0"/>
              <a:t>властное официальное лицо во многих древнегреческих городах-государствах. Так, в Афинах было 9 архонтов, которых вначале избирало народное собрание, а с 5 в. до н.э. они определялись жребием</a:t>
            </a:r>
          </a:p>
        </p:txBody>
      </p:sp>
      <p:sp>
        <p:nvSpPr>
          <p:cNvPr id="10" name="Скругленная прямоугольная выноска 9"/>
          <p:cNvSpPr/>
          <p:nvPr/>
        </p:nvSpPr>
        <p:spPr>
          <a:xfrm>
            <a:off x="3360417" y="4653136"/>
            <a:ext cx="5310362" cy="144016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200" dirty="0"/>
              <a:t>в Древней Греции правитель небольшого поселения; позднее глава племени или союза племен, обладавший военной, жреческой и судебной властью.</a:t>
            </a:r>
          </a:p>
        </p:txBody>
      </p:sp>
      <p:sp>
        <p:nvSpPr>
          <p:cNvPr id="11" name="Управляющая кнопка: домой 10">
            <a:hlinkClick r:id="rId2" action="ppaction://hlinksldjump" highlightClick="1"/>
          </p:cNvPr>
          <p:cNvSpPr/>
          <p:nvPr/>
        </p:nvSpPr>
        <p:spPr>
          <a:xfrm>
            <a:off x="1619672" y="6453336"/>
            <a:ext cx="297147" cy="28803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83285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t>Зачем красить корабли в синий цвет?</a:t>
            </a:r>
          </a:p>
        </p:txBody>
      </p:sp>
      <p:sp>
        <p:nvSpPr>
          <p:cNvPr id="3" name="Объект 2"/>
          <p:cNvSpPr>
            <a:spLocks noGrp="1"/>
          </p:cNvSpPr>
          <p:nvPr>
            <p:ph sz="quarter" idx="1"/>
          </p:nvPr>
        </p:nvSpPr>
        <p:spPr/>
        <p:txBody>
          <a:bodyPr>
            <a:normAutofit/>
          </a:bodyPr>
          <a:lstStyle/>
          <a:p>
            <a:pPr marL="0" indent="0">
              <a:buNone/>
            </a:pPr>
            <a:r>
              <a:rPr lang="ru-RU" sz="4000" dirty="0"/>
              <a:t>Греки много плавали по  морям и были искусными кораблестроителями. Иногда они окрашивали в синий цвет корпус корабля, его паруса и снасти. </a:t>
            </a:r>
          </a:p>
          <a:p>
            <a:pPr marL="0" indent="0" algn="ctr">
              <a:buNone/>
            </a:pPr>
            <a:r>
              <a:rPr lang="ru-RU" sz="4000" b="1" dirty="0"/>
              <a:t>Подумайте почему они так поступали?</a:t>
            </a:r>
          </a:p>
        </p:txBody>
      </p:sp>
      <p:sp>
        <p:nvSpPr>
          <p:cNvPr id="4" name="Скругленная прямоугольная выноска 3"/>
          <p:cNvSpPr/>
          <p:nvPr/>
        </p:nvSpPr>
        <p:spPr>
          <a:xfrm>
            <a:off x="611560" y="1412776"/>
            <a:ext cx="7776864" cy="4608512"/>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5400" dirty="0"/>
              <a:t>Корабль красили в синий цвет для маскировки, чтобы было менее заметно.</a:t>
            </a:r>
          </a:p>
        </p:txBody>
      </p:sp>
      <p:sp>
        <p:nvSpPr>
          <p:cNvPr id="5" name="Управляющая кнопка: домой 4">
            <a:hlinkClick r:id="rId2" action="ppaction://hlinksldjump" highlightClick="1"/>
          </p:cNvPr>
          <p:cNvSpPr/>
          <p:nvPr/>
        </p:nvSpPr>
        <p:spPr>
          <a:xfrm>
            <a:off x="8388424" y="6021288"/>
            <a:ext cx="576064" cy="57606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8388424" y="548680"/>
            <a:ext cx="576064" cy="369332"/>
          </a:xfrm>
          <a:prstGeom prst="rect">
            <a:avLst/>
          </a:prstGeom>
          <a:noFill/>
        </p:spPr>
        <p:txBody>
          <a:bodyPr wrap="square" rtlCol="0">
            <a:spAutoFit/>
          </a:bodyPr>
          <a:lstStyle/>
          <a:p>
            <a:r>
              <a:rPr lang="ru-RU" dirty="0"/>
              <a:t>1</a:t>
            </a:r>
          </a:p>
        </p:txBody>
      </p:sp>
    </p:spTree>
    <p:extLst>
      <p:ext uri="{BB962C8B-B14F-4D97-AF65-F5344CB8AC3E}">
        <p14:creationId xmlns:p14="http://schemas.microsoft.com/office/powerpoint/2010/main" val="219167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43408"/>
            <a:ext cx="8229600" cy="990600"/>
          </a:xfrm>
        </p:spPr>
        <p:txBody>
          <a:bodyPr/>
          <a:lstStyle/>
          <a:p>
            <a:r>
              <a:rPr lang="ru-RU" dirty="0"/>
              <a:t>Застольные загадки древних греков</a:t>
            </a:r>
          </a:p>
        </p:txBody>
      </p:sp>
      <p:sp>
        <p:nvSpPr>
          <p:cNvPr id="3" name="Объект 2"/>
          <p:cNvSpPr>
            <a:spLocks noGrp="1"/>
          </p:cNvSpPr>
          <p:nvPr>
            <p:ph sz="quarter" idx="1"/>
          </p:nvPr>
        </p:nvSpPr>
        <p:spPr>
          <a:xfrm>
            <a:off x="179512" y="908720"/>
            <a:ext cx="8568952" cy="5400600"/>
          </a:xfrm>
        </p:spPr>
        <p:txBody>
          <a:bodyPr>
            <a:noAutofit/>
          </a:bodyPr>
          <a:lstStyle/>
          <a:p>
            <a:r>
              <a:rPr lang="ru-RU" sz="3200" dirty="0"/>
              <a:t>Я-черное дитя сверкающего отца; птица без крыльев, я поднимаюсь до облаков; едва родившись, я рассеиваюсь в воздухе. </a:t>
            </a:r>
          </a:p>
          <a:p>
            <a:r>
              <a:rPr lang="ru-RU" sz="3200" dirty="0"/>
              <a:t>Когда ты меня смотришь, я тоже смотрю на тебя, но не вижу, ибо у меня нет глаз. Когда ты говоришь,  глядя на меня, я открываю рот и двигаю губами, но молча, ибо у меня нет голоса.</a:t>
            </a:r>
          </a:p>
          <a:p>
            <a:r>
              <a:rPr lang="ru-RU" sz="3200" dirty="0"/>
              <a:t>Не говори ничего, и ты выразишь мое имя. о если ты назовешь меня, говоря мое имя, о чудо! Ты не выразишь меня.</a:t>
            </a:r>
          </a:p>
        </p:txBody>
      </p:sp>
      <p:sp>
        <p:nvSpPr>
          <p:cNvPr id="4" name="Скругленная прямоугольная выноска 3"/>
          <p:cNvSpPr/>
          <p:nvPr/>
        </p:nvSpPr>
        <p:spPr>
          <a:xfrm>
            <a:off x="323528" y="764704"/>
            <a:ext cx="8136904" cy="5112568"/>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7200" dirty="0"/>
              <a:t>1. Дым</a:t>
            </a:r>
          </a:p>
          <a:p>
            <a:pPr algn="ctr"/>
            <a:r>
              <a:rPr lang="ru-RU" sz="7200" dirty="0"/>
              <a:t>2. Зеркало</a:t>
            </a:r>
          </a:p>
          <a:p>
            <a:pPr algn="ctr"/>
            <a:r>
              <a:rPr lang="ru-RU" sz="7200" dirty="0"/>
              <a:t>3. Молчание</a:t>
            </a:r>
          </a:p>
        </p:txBody>
      </p:sp>
      <p:sp>
        <p:nvSpPr>
          <p:cNvPr id="5" name="Управляющая кнопка: домой 4">
            <a:hlinkClick r:id="rId2" action="ppaction://hlinksldjump" highlightClick="1"/>
          </p:cNvPr>
          <p:cNvSpPr/>
          <p:nvPr/>
        </p:nvSpPr>
        <p:spPr>
          <a:xfrm>
            <a:off x="8172400" y="6237312"/>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651370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71400"/>
            <a:ext cx="8229600" cy="990600"/>
          </a:xfrm>
        </p:spPr>
        <p:txBody>
          <a:bodyPr/>
          <a:lstStyle/>
          <a:p>
            <a:r>
              <a:rPr lang="ru-RU" dirty="0"/>
              <a:t>Справедливы ли законы Солон</a:t>
            </a:r>
          </a:p>
        </p:txBody>
      </p:sp>
      <p:sp>
        <p:nvSpPr>
          <p:cNvPr id="3" name="Объект 2"/>
          <p:cNvSpPr>
            <a:spLocks noGrp="1"/>
          </p:cNvSpPr>
          <p:nvPr>
            <p:ph sz="quarter" idx="1"/>
          </p:nvPr>
        </p:nvSpPr>
        <p:spPr>
          <a:xfrm>
            <a:off x="0" y="764704"/>
            <a:ext cx="9144000" cy="5760640"/>
          </a:xfrm>
        </p:spPr>
        <p:txBody>
          <a:bodyPr>
            <a:noAutofit/>
          </a:bodyPr>
          <a:lstStyle/>
          <a:p>
            <a:pPr algn="just"/>
            <a:r>
              <a:rPr lang="ru-RU" sz="4000" dirty="0"/>
              <a:t>Сын не обязан содержать старого отца, потерявшего трудоспособность, если в свое время отец не позаботился о  том чтобы сын научился какому-либо ремеслу.</a:t>
            </a:r>
          </a:p>
          <a:p>
            <a:pPr algn="just"/>
            <a:endParaRPr lang="ru-RU" sz="4000" dirty="0"/>
          </a:p>
          <a:p>
            <a:pPr algn="just"/>
            <a:r>
              <a:rPr lang="ru-RU" sz="4000" dirty="0"/>
              <a:t>Афинянам запрещалось под угрозой большого штрафа дурно говорить об умершем человеке</a:t>
            </a:r>
          </a:p>
        </p:txBody>
      </p:sp>
      <p:sp>
        <p:nvSpPr>
          <p:cNvPr id="4" name="Скругленная прямоугольная выноска 3"/>
          <p:cNvSpPr/>
          <p:nvPr/>
        </p:nvSpPr>
        <p:spPr>
          <a:xfrm>
            <a:off x="683568" y="836712"/>
            <a:ext cx="8280920" cy="4896544"/>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marL="342900" indent="-342900" algn="ctr">
              <a:buAutoNum type="arabicPeriod"/>
            </a:pPr>
            <a:r>
              <a:rPr lang="ru-RU" sz="2800" dirty="0"/>
              <a:t>Солон хотел сделать так чтобы каждый владел ремеслом. Закон справедлив, отец должен позаботиться о сыне, чтобы сын мог прокормиться когда вырастет.</a:t>
            </a:r>
          </a:p>
          <a:p>
            <a:pPr marL="342900" indent="-342900" algn="ctr">
              <a:buAutoNum type="arabicPeriod"/>
            </a:pPr>
            <a:r>
              <a:rPr lang="ru-RU" sz="2800" dirty="0"/>
              <a:t>Закон справедлив, ведь умершие уже не могут за себя постоять.</a:t>
            </a:r>
          </a:p>
        </p:txBody>
      </p:sp>
      <p:sp>
        <p:nvSpPr>
          <p:cNvPr id="5" name="Управляющая кнопка: домой 4">
            <a:hlinkClick r:id="rId2" action="ppaction://hlinksldjump" highlightClick="1"/>
          </p:cNvPr>
          <p:cNvSpPr/>
          <p:nvPr/>
        </p:nvSpPr>
        <p:spPr>
          <a:xfrm>
            <a:off x="8532440" y="6381328"/>
            <a:ext cx="432048" cy="47667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773123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Начальная">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Начальная">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Начальная">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2577</TotalTime>
  <Words>2043</Words>
  <Application>Microsoft Office PowerPoint</Application>
  <PresentationFormat>Экран (4:3)</PresentationFormat>
  <Paragraphs>345</Paragraphs>
  <Slides>44</Slides>
  <Notes>2</Notes>
  <HiddenSlides>0</HiddenSlides>
  <MMClips>0</MMClips>
  <ScaleCrop>false</ScaleCrop>
  <HeadingPairs>
    <vt:vector size="8" baseType="variant">
      <vt:variant>
        <vt:lpstr>Использованные шрифты</vt:lpstr>
      </vt:variant>
      <vt:variant>
        <vt:i4>6</vt:i4>
      </vt:variant>
      <vt:variant>
        <vt:lpstr>Тема</vt:lpstr>
      </vt:variant>
      <vt:variant>
        <vt:i4>1</vt:i4>
      </vt:variant>
      <vt:variant>
        <vt:lpstr>Внедренные серверы OLE</vt:lpstr>
      </vt:variant>
      <vt:variant>
        <vt:i4>1</vt:i4>
      </vt:variant>
      <vt:variant>
        <vt:lpstr>Заголовки слайдов</vt:lpstr>
      </vt:variant>
      <vt:variant>
        <vt:i4>44</vt:i4>
      </vt:variant>
    </vt:vector>
  </HeadingPairs>
  <TitlesOfParts>
    <vt:vector size="52" baseType="lpstr">
      <vt:lpstr>Bookman Old Style</vt:lpstr>
      <vt:lpstr>Calibri</vt:lpstr>
      <vt:lpstr>Cambria</vt:lpstr>
      <vt:lpstr>Gill Sans MT</vt:lpstr>
      <vt:lpstr>Wingdings</vt:lpstr>
      <vt:lpstr>Wingdings 3</vt:lpstr>
      <vt:lpstr>Начальная</vt:lpstr>
      <vt:lpstr>Формула</vt:lpstr>
      <vt:lpstr>История Древней Греции</vt:lpstr>
      <vt:lpstr>Презентация PowerPoint</vt:lpstr>
      <vt:lpstr>Правила:</vt:lpstr>
      <vt:lpstr>История Древней Греции</vt:lpstr>
      <vt:lpstr>История Древней Греции</vt:lpstr>
      <vt:lpstr>1</vt:lpstr>
      <vt:lpstr>Зачем красить корабли в синий цвет?</vt:lpstr>
      <vt:lpstr>Застольные загадки древних греков</vt:lpstr>
      <vt:lpstr>Справедливы ли законы Солон</vt:lpstr>
      <vt:lpstr>Чем греки напоминали лягушек</vt:lpstr>
      <vt:lpstr>Кто был храбрейшим в войнах с персами?</vt:lpstr>
      <vt:lpstr>1</vt:lpstr>
      <vt:lpstr>2</vt:lpstr>
      <vt:lpstr>3</vt:lpstr>
      <vt:lpstr>4</vt:lpstr>
      <vt:lpstr>5</vt:lpstr>
      <vt:lpstr>2</vt:lpstr>
      <vt:lpstr>3</vt:lpstr>
      <vt:lpstr>4</vt:lpstr>
      <vt:lpstr>5</vt:lpstr>
      <vt:lpstr>3</vt:lpstr>
      <vt:lpstr>3</vt:lpstr>
      <vt:lpstr>4</vt:lpstr>
      <vt:lpstr>4</vt:lpstr>
      <vt:lpstr>5</vt:lpstr>
      <vt:lpstr>5</vt:lpstr>
      <vt:lpstr>2</vt:lpstr>
      <vt:lpstr>2</vt:lpstr>
      <vt:lpstr>1</vt:lpstr>
      <vt:lpstr>1</vt:lpstr>
      <vt:lpstr>1</vt:lpstr>
      <vt:lpstr>Презентация PowerPoint</vt:lpstr>
      <vt:lpstr>Презентация PowerPoint</vt:lpstr>
      <vt:lpstr>2</vt:lpstr>
      <vt:lpstr>3</vt:lpstr>
      <vt:lpstr>4</vt:lpstr>
      <vt:lpstr>5</vt:lpstr>
      <vt:lpstr>4</vt:lpstr>
      <vt:lpstr>5</vt:lpstr>
      <vt:lpstr>1</vt:lpstr>
      <vt:lpstr> 2</vt:lpstr>
      <vt:lpstr> 3</vt:lpstr>
      <vt:lpstr>Список источников:</vt:lpstr>
      <vt:lpstr>Список источников иллюстраций:</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История Древней Греции</dc:title>
  <dc:creator>digital</dc:creator>
  <cp:lastModifiedBy>настя борзых</cp:lastModifiedBy>
  <cp:revision>70</cp:revision>
  <dcterms:created xsi:type="dcterms:W3CDTF">2014-02-16T19:12:11Z</dcterms:created>
  <dcterms:modified xsi:type="dcterms:W3CDTF">2021-02-04T20:13:49Z</dcterms:modified>
</cp:coreProperties>
</file>