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8" r:id="rId3"/>
    <p:sldId id="260" r:id="rId4"/>
    <p:sldId id="261" r:id="rId5"/>
    <p:sldId id="264" r:id="rId6"/>
    <p:sldId id="265" r:id="rId7"/>
    <p:sldId id="266" r:id="rId8"/>
    <p:sldId id="284" r:id="rId9"/>
    <p:sldId id="283" r:id="rId10"/>
    <p:sldId id="285" r:id="rId11"/>
    <p:sldId id="286" r:id="rId12"/>
    <p:sldId id="287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88" r:id="rId22"/>
    <p:sldId id="289" r:id="rId23"/>
    <p:sldId id="290" r:id="rId24"/>
    <p:sldId id="275" r:id="rId25"/>
    <p:sldId id="276" r:id="rId26"/>
    <p:sldId id="279" r:id="rId27"/>
    <p:sldId id="280" r:id="rId28"/>
    <p:sldId id="281" r:id="rId29"/>
    <p:sldId id="282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Знаю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Вопрос 1</c:v>
                </c:pt>
                <c:pt idx="1">
                  <c:v> Вопрос 2</c:v>
                </c:pt>
                <c:pt idx="2">
                  <c:v>Вопрос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</c:v>
                </c:pt>
                <c:pt idx="1">
                  <c:v>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0C-4CE3-A97C-DB90E784A13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 знаю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Вопрос 1</c:v>
                </c:pt>
                <c:pt idx="1">
                  <c:v> Вопрос 2</c:v>
                </c:pt>
                <c:pt idx="2">
                  <c:v>Вопрос 3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20</c:v>
                </c:pt>
                <c:pt idx="1">
                  <c:v>35</c:v>
                </c:pt>
                <c:pt idx="2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90C-4CE3-A97C-DB90E784A13E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с ответом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Вопрос 1</c:v>
                </c:pt>
                <c:pt idx="1">
                  <c:v> Вопрос 2</c:v>
                </c:pt>
                <c:pt idx="2">
                  <c:v>Вопрос 3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20</c:v>
                </c:pt>
                <c:pt idx="1">
                  <c:v>40</c:v>
                </c:pt>
                <c:pt idx="2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90C-4CE3-A97C-DB90E784A1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39055600"/>
        <c:axId val="336930152"/>
      </c:barChart>
      <c:catAx>
        <c:axId val="339055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6930152"/>
        <c:crosses val="autoZero"/>
        <c:auto val="1"/>
        <c:lblAlgn val="ctr"/>
        <c:lblOffset val="100"/>
        <c:noMultiLvlLbl val="0"/>
      </c:catAx>
      <c:valAx>
        <c:axId val="3369301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39055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0515624405644948"/>
          <c:y val="0"/>
          <c:w val="0.27603065663155973"/>
          <c:h val="4.84725143966176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112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13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223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667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53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510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10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44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584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728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1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A9FD8-43D2-4715-A1BF-0BAA1EC84482}" type="datetimeFigureOut">
              <a:rPr lang="ru-RU" smtClean="0"/>
              <a:t>08.05.2023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B5AED-0715-44E4-B503-46926FE97B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75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rutube.ru/video/92543739aaa35cf4fbc7c5437b6749fb/" TargetMode="External"/><Relationship Id="rId2" Type="http://schemas.openxmlformats.org/officeDocument/2006/relationships/hyperlink" Target="https://vonpc.ru/news/v-volgograde-vosstanavlivayut-memorial-moryakam-severomortsa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ilitera.lib.ru/memo/russian/emelyanenko_nf01/index.html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5-gv-sd.ru/&#1087;&#1080;&#1089;&#1100;&#1084;&#1086;-&#1074;&#1077;&#1090;&#1077;&#1088;&#1072;&#1085;&#1086;&#1074;-92-&#1086;&#1084;&#1089;&#1073;" TargetMode="External"/><Relationship Id="rId2" Type="http://schemas.openxmlformats.org/officeDocument/2006/relationships/hyperlink" Target="http://militera.lib.ru/memo/russian/kuznetsov2/22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urmansk-nordika.blogspot.com/2018/01/blog-post_30.html" TargetMode="External"/><Relationship Id="rId4" Type="http://schemas.openxmlformats.org/officeDocument/2006/relationships/hyperlink" Target="https://rkka.wiki/index.php/&#1056;&#1050;&#1050;&#1040;:&#1057;&#1086;&#1082;&#1088;&#1072;&#1097;&#1077;&#1085;&#1080;&#1103;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51133" y="0"/>
            <a:ext cx="10581089" cy="387531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МИНИСТЕРСТВО </a:t>
            </a:r>
            <a:r>
              <a:rPr lang="ru-RU" sz="1800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ОБРАЗОВАНИЯ И НАУКИ РОССИЙСКОЙ ФЕДЕРАЦИИ</a:t>
            </a:r>
            <a:br>
              <a:rPr lang="ru-RU" sz="1800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ГОСУДАРСТВЕННОЕ АВТОНОМНОЕ ПРОФЕССИОНАЛЬНОЕ ОБРАЗОВАТЕЛЬНОЕ УЧРЕЖДЕНИЕ МУРМАНСКОЙ </a:t>
            </a:r>
            <a:r>
              <a:rPr lang="ru-RU" sz="1800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ОБЛАСТИ </a:t>
            </a:r>
            <a:br>
              <a:rPr lang="ru-RU" sz="1800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«</a:t>
            </a:r>
            <a:r>
              <a:rPr lang="ru-RU" sz="1800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>МУРМАНСКИЙ </a:t>
            </a:r>
            <a:r>
              <a:rPr lang="ru-RU" sz="1800" spc="0" dirty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>ИНДУСТРИАЛЬНЫЙ </a:t>
            </a:r>
            <a:r>
              <a:rPr lang="ru-RU" sz="1800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>КОЛЛЕДЖ»</a:t>
            </a:r>
            <a:r>
              <a:rPr lang="ru-RU" sz="1800" i="1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/>
            </a:r>
            <a:br>
              <a:rPr lang="ru-RU" sz="1800" i="1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1800" b="1" i="1" u="sng" dirty="0">
                <a:latin typeface="Book Antiqua" panose="02040602050305030304" pitchFamily="18" charset="0"/>
                <a:cs typeface="Times New Roman" pitchFamily="18" charset="0"/>
              </a:rPr>
              <a:t/>
            </a:r>
            <a:br>
              <a:rPr lang="ru-RU" sz="1800" b="1" i="1" u="sng" dirty="0"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1800" b="1" i="1" u="sng" dirty="0">
                <a:latin typeface="Book Antiqua" panose="02040602050305030304" pitchFamily="18" charset="0"/>
                <a:cs typeface="Times New Roman" pitchFamily="18" charset="0"/>
              </a:rPr>
              <a:t>Методическая разработка </a:t>
            </a:r>
            <a:r>
              <a:rPr lang="ru-RU" sz="1800" b="1" i="1" u="sng" dirty="0" smtClean="0">
                <a:latin typeface="Book Antiqua" panose="02040602050305030304" pitchFamily="18" charset="0"/>
                <a:cs typeface="Times New Roman" pitchFamily="18" charset="0"/>
              </a:rPr>
              <a:t>внеклассного краеведческого мероприятия:</a:t>
            </a:r>
            <a:r>
              <a:rPr lang="ru-RU" sz="1800" i="1" dirty="0">
                <a:latin typeface="Book Antiqua" panose="02040602050305030304" pitchFamily="18" charset="0"/>
                <a:cs typeface="Times New Roman" pitchFamily="18" charset="0"/>
              </a:rPr>
              <a:t/>
            </a:r>
            <a:br>
              <a:rPr lang="ru-RU" sz="1800" i="1" dirty="0"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2000" b="1" i="1" u="sng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/>
            </a:r>
            <a:br>
              <a:rPr lang="ru-RU" sz="2000" b="1" i="1" u="sng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2200" b="1" i="1" spc="0" dirty="0">
                <a:solidFill>
                  <a:schemeClr val="bg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/>
            </a:r>
            <a:br>
              <a:rPr lang="ru-RU" sz="2200" b="1" i="1" spc="0" dirty="0">
                <a:solidFill>
                  <a:schemeClr val="bg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</a:br>
            <a:r>
              <a:rPr lang="ru-RU" sz="2200" b="1" i="1" dirty="0">
                <a:latin typeface="Book Antiqua" panose="02040602050305030304" pitchFamily="18" charset="0"/>
                <a:cs typeface="Times New Roman" pitchFamily="18" charset="0"/>
              </a:rPr>
              <a:t>«Воины – североморцы в боях за Сталинград </a:t>
            </a:r>
            <a:r>
              <a:rPr lang="ru-RU" sz="2200" b="1" i="1" dirty="0" smtClean="0">
                <a:latin typeface="Book Antiqua" panose="02040602050305030304" pitchFamily="18" charset="0"/>
                <a:cs typeface="Times New Roman" pitchFamily="18" charset="0"/>
              </a:rPr>
              <a:t>(к 80-летию </a:t>
            </a:r>
            <a:r>
              <a:rPr lang="ru-RU" sz="2200" b="1" i="1" dirty="0">
                <a:latin typeface="Book Antiqua" panose="02040602050305030304" pitchFamily="18" charset="0"/>
                <a:cs typeface="Times New Roman" pitchFamily="18" charset="0"/>
              </a:rPr>
              <a:t>разгрома </a:t>
            </a:r>
            <a:r>
              <a:rPr lang="ru-RU" sz="2200" b="1" i="1" dirty="0" smtClean="0">
                <a:latin typeface="Book Antiqua" panose="02040602050305030304" pitchFamily="18" charset="0"/>
                <a:cs typeface="Times New Roman" pitchFamily="18" charset="0"/>
              </a:rPr>
              <a:t>немецко-фашистских </a:t>
            </a:r>
            <a:r>
              <a:rPr lang="ru-RU" sz="2200" b="1" i="1" dirty="0">
                <a:latin typeface="Book Antiqua" panose="02040602050305030304" pitchFamily="18" charset="0"/>
                <a:cs typeface="Times New Roman" pitchFamily="18" charset="0"/>
              </a:rPr>
              <a:t>войск в Сталинградской </a:t>
            </a:r>
            <a:r>
              <a:rPr lang="ru-RU" sz="2200" b="1" i="1" dirty="0" smtClean="0">
                <a:latin typeface="Book Antiqua" panose="02040602050305030304" pitchFamily="18" charset="0"/>
                <a:cs typeface="Times New Roman" pitchFamily="18" charset="0"/>
              </a:rPr>
              <a:t>битве)»</a:t>
            </a:r>
            <a:r>
              <a:rPr lang="ru-RU" sz="2200" b="1" i="1" spc="0" dirty="0" smtClean="0">
                <a:solidFill>
                  <a:schemeClr val="tx1"/>
                </a:solidFill>
                <a:effectLst/>
                <a:latin typeface="Book Antiqua" panose="02040602050305030304" pitchFamily="18" charset="0"/>
                <a:cs typeface="Times New Roman" pitchFamily="18" charset="0"/>
              </a:rPr>
              <a:t>. </a:t>
            </a:r>
            <a:endParaRPr lang="ru-RU" sz="2200" b="1" i="1" dirty="0">
              <a:solidFill>
                <a:schemeClr val="tx1"/>
              </a:solidFill>
              <a:latin typeface="Book Antiqua" panose="0204060205030503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387635" y="3936732"/>
            <a:ext cx="8429228" cy="2577279"/>
          </a:xfrm>
        </p:spPr>
        <p:txBody>
          <a:bodyPr>
            <a:normAutofit fontScale="47500" lnSpcReduction="20000"/>
          </a:bodyPr>
          <a:lstStyle/>
          <a:p>
            <a:pPr lvl="8" algn="r"/>
            <a:r>
              <a:rPr lang="ru-RU" sz="5100" b="1" i="1" dirty="0" smtClean="0">
                <a:latin typeface="Book Antiqua" panose="02040602050305030304" pitchFamily="18" charset="0"/>
                <a:cs typeface="Times New Roman" pitchFamily="18" charset="0"/>
              </a:rPr>
              <a:t>Подготовил: </a:t>
            </a:r>
            <a:r>
              <a:rPr lang="ru-RU" sz="5100" b="1" i="1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                                                                                                                </a:t>
            </a:r>
            <a:endParaRPr lang="ru-RU" sz="5100" b="1" i="1" dirty="0">
              <a:solidFill>
                <a:schemeClr val="tx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algn="r"/>
            <a:r>
              <a:rPr lang="de-DE" sz="5100" b="1" i="1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 </a:t>
            </a:r>
            <a:r>
              <a:rPr lang="ru-RU" sz="5100" b="1" i="1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Митин Ю.Г., преподаватель общественных дисциплин.</a:t>
            </a:r>
            <a:r>
              <a:rPr lang="de-DE" sz="5100" b="1" i="1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 </a:t>
            </a:r>
            <a:endParaRPr lang="ru-RU" sz="5100" b="1" i="1" dirty="0">
              <a:solidFill>
                <a:schemeClr val="tx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algn="r"/>
            <a:r>
              <a:rPr lang="de-DE" sz="6200" i="1" dirty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 </a:t>
            </a:r>
            <a:endParaRPr lang="ru-RU" sz="6200" i="1" dirty="0">
              <a:solidFill>
                <a:schemeClr val="tx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algn="l"/>
            <a:r>
              <a:rPr lang="de-DE" sz="6200" i="1" dirty="0" err="1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Мурманск</a:t>
            </a:r>
            <a:endParaRPr lang="ru-RU" sz="6200" i="1" dirty="0" smtClean="0">
              <a:solidFill>
                <a:schemeClr val="tx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algn="l"/>
            <a:endParaRPr lang="ru-RU" sz="6200" i="1" dirty="0" smtClean="0">
              <a:solidFill>
                <a:schemeClr val="tx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algn="l"/>
            <a:r>
              <a:rPr lang="de-DE" sz="6200" i="1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202</a:t>
            </a:r>
            <a:r>
              <a:rPr lang="ru-RU" sz="6200" i="1" dirty="0" smtClean="0">
                <a:solidFill>
                  <a:schemeClr val="tx1"/>
                </a:solidFill>
                <a:latin typeface="Book Antiqua" panose="02040602050305030304" pitchFamily="18" charset="0"/>
                <a:cs typeface="Times New Roman" pitchFamily="18" charset="0"/>
              </a:rPr>
              <a:t>3</a:t>
            </a:r>
            <a:endParaRPr lang="ru-RU" sz="6200" i="1" dirty="0">
              <a:solidFill>
                <a:schemeClr val="tx1"/>
              </a:solidFill>
              <a:latin typeface="Book Antiqua" panose="02040602050305030304" pitchFamily="18" charset="0"/>
              <a:cs typeface="Times New Roman" pitchFamily="18" charset="0"/>
            </a:endParaRPr>
          </a:p>
          <a:p>
            <a:pPr algn="r"/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80000"/>
              </a:lnSpc>
            </a:pPr>
            <a:endParaRPr lang="ru-RU" sz="6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7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Ресурсы </a:t>
            </a:r>
            <a:endParaRPr lang="ru-RU" b="1" i="1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Данное мероприятие проводится преподавателем, технологии развития общих учебных и функциональных компетентностей, мультимедийный проектор, презентация, интернет-ресурсы (в том числе периодические).</a:t>
            </a:r>
          </a:p>
        </p:txBody>
      </p:sp>
    </p:spTree>
    <p:extLst>
      <p:ext uri="{BB962C8B-B14F-4D97-AF65-F5344CB8AC3E}">
        <p14:creationId xmlns:p14="http://schemas.microsoft.com/office/powerpoint/2010/main" val="2508774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Ход мероприятия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Лекционная часть</a:t>
            </a:r>
          </a:p>
          <a:p>
            <a:pPr marL="0" indent="0">
              <a:buNone/>
            </a:pPr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1. Введение</a:t>
            </a:r>
          </a:p>
          <a:p>
            <a:pPr marL="0" indent="0">
              <a:buNone/>
            </a:pPr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2. Основная часть</a:t>
            </a:r>
          </a:p>
          <a:p>
            <a:pPr marL="0" indent="0">
              <a:buNone/>
            </a:pPr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Проведение викторины по группам: </a:t>
            </a:r>
          </a:p>
          <a:p>
            <a:pPr marL="0" indent="0">
              <a:buNone/>
            </a:pPr>
            <a:r>
              <a:rPr lang="ru-RU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- Группа I «Оборона Сталинграда»;</a:t>
            </a:r>
          </a:p>
          <a:p>
            <a:pPr marL="0" indent="0">
              <a:buNone/>
            </a:pPr>
            <a:r>
              <a:rPr lang="ru-RU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- Группа II «Северный флот - Сталинграду»;</a:t>
            </a:r>
          </a:p>
          <a:p>
            <a:pPr marL="0" indent="0">
              <a:buNone/>
            </a:pPr>
            <a:r>
              <a:rPr lang="ru-RU" b="1" i="1" dirty="0" smtClean="0">
                <a:latin typeface="Book Antiqua" panose="02040602050305030304" pitchFamily="18" charset="0"/>
                <a:cs typeface="Times New Roman" panose="02020603050405020304" pitchFamily="18" charset="0"/>
              </a:rPr>
              <a:t>- Группа III «Сохраняя память о подвиге моряков-североморцев».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2459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  <a:cs typeface="David" panose="020E0502060401010101" pitchFamily="34" charset="-79"/>
              </a:rPr>
              <a:t>Актуальность</a:t>
            </a:r>
            <a:endParaRPr lang="ru-RU" b="1" i="1" u="sng" dirty="0">
              <a:latin typeface="Book Antiqua" panose="02040602050305030304" pitchFamily="18" charset="0"/>
              <a:cs typeface="David" panose="020E0502060401010101" pitchFamily="34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478423"/>
            <a:ext cx="10353762" cy="4777098"/>
          </a:xfrm>
        </p:spPr>
        <p:txBody>
          <a:bodyPr>
            <a:normAutofit fontScale="85000" lnSpcReduction="20000"/>
          </a:bodyPr>
          <a:lstStyle/>
          <a:p>
            <a:r>
              <a:rPr lang="ru-RU" b="1" i="1" dirty="0">
                <a:latin typeface="Book Antiqua" panose="02040602050305030304" pitchFamily="18" charset="0"/>
              </a:rPr>
              <a:t>Вопрос о роли и значении боев за Сталинград играет важную роль при изучении Второй Мировой войны. Однако, роль морских пехотинцев при обороне Сталинграда исследователи и авторы мемуаров указывают эпизодически, выделяя тихоокеанцев (М. Паникаха и В. Зайцев), хотя оба они принимали участие в битве за Сталинград несколько позднее. Однако, из 200 дней битвы за Сталинград, самые сложные – первые дни обороны, важную роль в которой сыграли </a:t>
            </a:r>
            <a:r>
              <a:rPr lang="ru-RU" b="1" i="1" dirty="0" smtClean="0">
                <a:latin typeface="Book Antiqua" panose="02040602050305030304" pitchFamily="18" charset="0"/>
              </a:rPr>
              <a:t>моряки-североморцы.</a:t>
            </a:r>
            <a:endParaRPr lang="ru-RU" b="1" i="1" dirty="0">
              <a:latin typeface="Book Antiqua" panose="02040602050305030304" pitchFamily="18" charset="0"/>
            </a:endParaRPr>
          </a:p>
          <a:p>
            <a:r>
              <a:rPr lang="ru-RU" b="1" i="1" dirty="0">
                <a:latin typeface="Book Antiqua" panose="02040602050305030304" pitchFamily="18" charset="0"/>
              </a:rPr>
              <a:t> Данная позиция поддерживается мнением, что сухопутные части 62-ой армии действовали не хуже, а количество морских пехотинцев не могло сыграть решающей </a:t>
            </a:r>
            <a:r>
              <a:rPr lang="ru-RU" b="1" i="1" dirty="0" smtClean="0">
                <a:latin typeface="Book Antiqua" panose="02040602050305030304" pitchFamily="18" charset="0"/>
              </a:rPr>
              <a:t>роли. 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Однако</a:t>
            </a:r>
            <a:r>
              <a:rPr lang="ru-RU" b="1" i="1" dirty="0">
                <a:latin typeface="Book Antiqua" panose="02040602050305030304" pitchFamily="18" charset="0"/>
              </a:rPr>
              <a:t>, по свидетельству командующих и по описанию обстановки, именно морских пехотинцы, тем более, североморцы, были здесь </a:t>
            </a:r>
            <a:r>
              <a:rPr lang="ru-RU" b="1" i="1" dirty="0" smtClean="0">
                <a:latin typeface="Book Antiqua" panose="02040602050305030304" pitchFamily="18" charset="0"/>
              </a:rPr>
              <a:t>необходимы. </a:t>
            </a:r>
            <a:r>
              <a:rPr lang="ru-RU" b="1" i="1" dirty="0">
                <a:latin typeface="Book Antiqua" panose="02040602050305030304" pitchFamily="18" charset="0"/>
              </a:rPr>
              <a:t>Также необходимо отметить, умение североморцев решать множество задач и вселить панику в ряды врага одним появлением, что было важно в уличных боях.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30041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Подготовка сил флота в Ваенге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52902" y="1925053"/>
            <a:ext cx="4024504" cy="422549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46221" y="1925053"/>
            <a:ext cx="5439050" cy="4292867"/>
          </a:xfrm>
        </p:spPr>
        <p:txBody>
          <a:bodyPr>
            <a:noAutofit/>
          </a:bodyPr>
          <a:lstStyle/>
          <a:p>
            <a:r>
              <a:rPr lang="ru-RU" sz="2800" b="1" i="1" dirty="0">
                <a:latin typeface="Book Antiqua" panose="02040602050305030304" pitchFamily="18" charset="0"/>
              </a:rPr>
              <a:t>Командующий Северным флотом вице-адмирал А. Г. Головко лично контролировал ход комплектования маршевых батальонов. В них с личным составом соединения сразу же организовали усиленную учебу. Занятия проводились по 10—12 часов в </a:t>
            </a:r>
            <a:r>
              <a:rPr lang="ru-RU" sz="2800" b="1" i="1" dirty="0" smtClean="0">
                <a:latin typeface="Book Antiqua" panose="02040602050305030304" pitchFamily="18" charset="0"/>
              </a:rPr>
              <a:t>сутки. </a:t>
            </a:r>
            <a:endParaRPr lang="ru-RU" sz="2800" b="1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07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u="sng" dirty="0">
                <a:latin typeface="Book Antiqua" panose="02040602050305030304" pitchFamily="18" charset="0"/>
              </a:rPr>
              <a:t>Бойцы </a:t>
            </a:r>
            <a:r>
              <a:rPr lang="ru-RU" b="1" i="1" u="sng" dirty="0" smtClean="0">
                <a:latin typeface="Book Antiqua" panose="02040602050305030304" pitchFamily="18" charset="0"/>
              </a:rPr>
              <a:t>92-й ОСБр </a:t>
            </a:r>
            <a:r>
              <a:rPr lang="ru-RU" b="1" i="1" u="sng" dirty="0">
                <a:latin typeface="Book Antiqua" panose="02040602050305030304" pitchFamily="18" charset="0"/>
              </a:rPr>
              <a:t>в Ступино </a:t>
            </a:r>
            <a:r>
              <a:rPr lang="ru-RU" b="1" i="1" u="sng" dirty="0" smtClean="0">
                <a:latin typeface="Book Antiqua" panose="02040602050305030304" pitchFamily="18" charset="0"/>
              </a:rPr>
              <a:t/>
            </a:r>
            <a:br>
              <a:rPr lang="ru-RU" b="1" i="1" u="sng" dirty="0" smtClean="0">
                <a:latin typeface="Book Antiqua" panose="02040602050305030304" pitchFamily="18" charset="0"/>
              </a:rPr>
            </a:br>
            <a:r>
              <a:rPr lang="ru-RU" b="1" i="1" u="sng" dirty="0" smtClean="0">
                <a:latin typeface="Book Antiqua" panose="02040602050305030304" pitchFamily="18" charset="0"/>
              </a:rPr>
              <a:t>(</a:t>
            </a:r>
            <a:r>
              <a:rPr lang="ru-RU" b="1" i="1" u="sng" dirty="0">
                <a:latin typeface="Book Antiqua" panose="02040602050305030304" pitchFamily="18" charset="0"/>
              </a:rPr>
              <a:t>Московская область)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1848" y="1994539"/>
            <a:ext cx="9067109" cy="705931"/>
          </a:xfrm>
        </p:spPr>
        <p:txBody>
          <a:bodyPr>
            <a:normAutofit fontScale="77500" lnSpcReduction="20000"/>
          </a:bodyPr>
          <a:lstStyle/>
          <a:p>
            <a:pPr marL="228600" lvl="0" indent="-228600">
              <a:buFont typeface="Arial" panose="020B0604020202020204" pitchFamily="34" charset="0"/>
              <a:buChar char="•"/>
            </a:pPr>
            <a:r>
              <a:rPr lang="ru-RU" sz="3200" i="1" dirty="0" smtClean="0">
                <a:latin typeface="Book Antiqua" panose="02040602050305030304" pitchFamily="18" charset="0"/>
              </a:rPr>
              <a:t>В </a:t>
            </a:r>
            <a:r>
              <a:rPr lang="ru-RU" sz="3200" i="1" dirty="0">
                <a:latin typeface="Book Antiqua" panose="02040602050305030304" pitchFamily="18" charset="0"/>
              </a:rPr>
              <a:t>воскресные дни североморцы выезжали на предприятия и в села, чтобы помочь в меру своих сил.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81848" y="2409025"/>
            <a:ext cx="4273666" cy="2615411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281848" y="5310895"/>
            <a:ext cx="9161113" cy="1303550"/>
          </a:xfrm>
        </p:spPr>
        <p:txBody>
          <a:bodyPr>
            <a:normAutofit fontScale="85000" lnSpcReduction="10000"/>
          </a:bodyPr>
          <a:lstStyle/>
          <a:p>
            <a:pPr marL="228600" lvl="0" indent="-228600" algn="ctr">
              <a:buFont typeface="Arial" panose="020B0604020202020204" pitchFamily="34" charset="0"/>
              <a:buChar char="•"/>
            </a:pPr>
            <a:r>
              <a:rPr lang="ru-RU" sz="3200" i="1" dirty="0">
                <a:latin typeface="Book Antiqua" panose="02040602050305030304" pitchFamily="18" charset="0"/>
              </a:rPr>
              <a:t>28 августа 1942 г. бригаде было вручено боевое </a:t>
            </a:r>
            <a:r>
              <a:rPr lang="ru-RU" sz="3200" i="1" dirty="0" smtClean="0">
                <a:latin typeface="Book Antiqua" panose="02040602050305030304" pitchFamily="18" charset="0"/>
              </a:rPr>
              <a:t>знамя. </a:t>
            </a:r>
            <a:r>
              <a:rPr lang="ru-RU" sz="3200" i="1" dirty="0">
                <a:latin typeface="Book Antiqua" panose="02040602050305030304" pitchFamily="18" charset="0"/>
              </a:rPr>
              <a:t>4 сентября 111-я ОСБр была перенумерована в </a:t>
            </a:r>
            <a:r>
              <a:rPr lang="ru-RU" sz="3200" i="1" dirty="0" smtClean="0">
                <a:latin typeface="Book Antiqua" panose="02040602050305030304" pitchFamily="18" charset="0"/>
              </a:rPr>
              <a:t>92-ую </a:t>
            </a:r>
            <a:r>
              <a:rPr lang="ru-RU" sz="3200" i="1" dirty="0">
                <a:latin typeface="Book Antiqua" panose="02040602050305030304" pitchFamily="18" charset="0"/>
              </a:rPr>
              <a:t>Отдельную Стрелковую Бригаду (ОСБр). </a:t>
            </a: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818508" y="2409025"/>
            <a:ext cx="4078577" cy="248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179463"/>
            <a:ext cx="10515600" cy="1511226"/>
          </a:xfrm>
        </p:spPr>
        <p:txBody>
          <a:bodyPr>
            <a:normAutofit fontScale="90000"/>
          </a:bodyPr>
          <a:lstStyle/>
          <a:p>
            <a:r>
              <a:rPr lang="ru-RU" sz="4000" b="1" i="1" u="sng" dirty="0">
                <a:latin typeface="Book Antiqua" panose="02040602050305030304" pitchFamily="18" charset="0"/>
              </a:rPr>
              <a:t>Бои за элеватор стали важной частью обороны. И североморцы принимали в них активное участие.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42445" y="1681163"/>
            <a:ext cx="9058542" cy="554690"/>
          </a:xfrm>
        </p:spPr>
        <p:txBody>
          <a:bodyPr/>
          <a:lstStyle/>
          <a:p>
            <a:r>
              <a:rPr lang="ru-RU" i="1" dirty="0" smtClean="0">
                <a:latin typeface="Book Antiqua" panose="02040602050305030304" pitchFamily="18" charset="0"/>
              </a:rPr>
              <a:t>Элеватор был одной из господствующих высот города.</a:t>
            </a:r>
            <a:endParaRPr lang="ru-RU" i="1" dirty="0">
              <a:latin typeface="Book Antiqua" panose="0204060205030503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9809" y="2170888"/>
            <a:ext cx="3346603" cy="3600925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392964" y="5706850"/>
            <a:ext cx="9962424" cy="675090"/>
          </a:xfrm>
        </p:spPr>
        <p:txBody>
          <a:bodyPr>
            <a:normAutofit fontScale="85000" lnSpcReduction="10000"/>
          </a:bodyPr>
          <a:lstStyle/>
          <a:p>
            <a:r>
              <a:rPr lang="ru-RU" i="1" dirty="0">
                <a:latin typeface="Book Antiqua" panose="02040602050305030304" pitchFamily="18" charset="0"/>
              </a:rPr>
              <a:t>Элеватор попадает на наградной жетон. За разработку этой награды взялся штатный художник из роты пропаганды 6-й армии Паулюса – Эрнст Айгейнер.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571716" y="2340055"/>
            <a:ext cx="4532416" cy="29782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340" y="1794891"/>
            <a:ext cx="3359187" cy="43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7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u="sng" dirty="0" smtClean="0">
                <a:latin typeface="Book Antiqua" panose="02040602050305030304" pitchFamily="18" charset="0"/>
              </a:rPr>
              <a:t>Уроженцы Сталинграда на защите родного города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81869" y="1965533"/>
            <a:ext cx="3230310" cy="4050706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1462" y="1825625"/>
            <a:ext cx="6602338" cy="4351338"/>
          </a:xfrm>
        </p:spPr>
        <p:txBody>
          <a:bodyPr>
            <a:normAutofit/>
          </a:bodyPr>
          <a:lstStyle/>
          <a:p>
            <a:r>
              <a:rPr lang="ru-RU" sz="2400" b="1" i="1" dirty="0">
                <a:latin typeface="Book Antiqua" panose="02040602050305030304" pitchFamily="18" charset="0"/>
              </a:rPr>
              <a:t>Батуев Дмитрий Александрович </a:t>
            </a:r>
            <a:r>
              <a:rPr lang="ru-RU" sz="2400" b="1" i="1" dirty="0" smtClean="0">
                <a:latin typeface="Book Antiqua" panose="02040602050305030304" pitchFamily="18" charset="0"/>
              </a:rPr>
              <a:t>(</a:t>
            </a:r>
            <a:r>
              <a:rPr lang="ru-RU" sz="2400" b="1" i="1" dirty="0">
                <a:latin typeface="Book Antiqua" panose="02040602050305030304" pitchFamily="18" charset="0"/>
              </a:rPr>
              <a:t>1921 -1942 гг.). </a:t>
            </a:r>
            <a:endParaRPr lang="ru-RU" sz="2400" b="1" i="1" dirty="0" smtClean="0">
              <a:latin typeface="Book Antiqua" panose="02040602050305030304" pitchFamily="18" charset="0"/>
            </a:endParaRPr>
          </a:p>
          <a:p>
            <a:r>
              <a:rPr lang="ru-RU" sz="2400" b="1" i="1" dirty="0" smtClean="0">
                <a:latin typeface="Book Antiqua" panose="02040602050305030304" pitchFamily="18" charset="0"/>
              </a:rPr>
              <a:t>До </a:t>
            </a:r>
            <a:r>
              <a:rPr lang="ru-RU" sz="2400" b="1" i="1" dirty="0">
                <a:latin typeface="Book Antiqua" panose="02040602050305030304" pitchFamily="18" charset="0"/>
              </a:rPr>
              <a:t>войны он работал на Сталинградском деревообделочном заводе им. Куйбышева станочником. Осенью </a:t>
            </a:r>
            <a:r>
              <a:rPr lang="ru-RU" sz="2400" b="1" i="1" dirty="0" smtClean="0">
                <a:latin typeface="Book Antiqua" panose="02040602050305030304" pitchFamily="18" charset="0"/>
              </a:rPr>
              <a:t>1939 г. </a:t>
            </a:r>
            <a:r>
              <a:rPr lang="ru-RU" sz="2400" b="1" i="1" dirty="0">
                <a:latin typeface="Book Antiqua" panose="02040602050305030304" pitchFamily="18" charset="0"/>
              </a:rPr>
              <a:t>по путевке комсомола ушел служить на флот и получил там специальность котельного машиниста.</a:t>
            </a:r>
          </a:p>
          <a:p>
            <a:r>
              <a:rPr lang="ru-RU" sz="2400" b="1" i="1" dirty="0">
                <a:latin typeface="Book Antiqua" panose="02040602050305030304" pitchFamily="18" charset="0"/>
              </a:rPr>
              <a:t>Когда Дмитрий узнал, что </a:t>
            </a:r>
            <a:r>
              <a:rPr lang="ru-RU" sz="2400" b="1" i="1" dirty="0" smtClean="0">
                <a:latin typeface="Book Antiqua" panose="02040602050305030304" pitchFamily="18" charset="0"/>
              </a:rPr>
              <a:t>враг </a:t>
            </a:r>
            <a:r>
              <a:rPr lang="ru-RU" sz="2400" b="1" i="1" dirty="0">
                <a:latin typeface="Book Antiqua" panose="02040602050305030304" pitchFamily="18" charset="0"/>
              </a:rPr>
              <a:t>устремился к родному городу на Волге, он без колебаний подал рапорт о зачислении в морскую </a:t>
            </a:r>
            <a:r>
              <a:rPr lang="ru-RU" sz="2400" b="1" i="1" dirty="0" smtClean="0">
                <a:latin typeface="Book Antiqua" panose="02040602050305030304" pitchFamily="18" charset="0"/>
              </a:rPr>
              <a:t>пехоту.</a:t>
            </a:r>
            <a:endParaRPr lang="ru-RU" sz="2400" b="1" i="1" dirty="0">
              <a:latin typeface="Book Antiqua" panose="0204060205030503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465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u="sng" dirty="0" smtClean="0">
                <a:latin typeface="Book Antiqua" panose="02040602050305030304" pitchFamily="18" charset="0"/>
              </a:rPr>
              <a:t>Тарасов </a:t>
            </a:r>
            <a:r>
              <a:rPr lang="ru-RU" sz="3600" b="1" i="1" u="sng" dirty="0">
                <a:latin typeface="Book Antiqua" panose="02040602050305030304" pitchFamily="18" charset="0"/>
              </a:rPr>
              <a:t>Павел </a:t>
            </a:r>
            <a:r>
              <a:rPr lang="ru-RU" sz="3600" b="1" i="1" u="sng" dirty="0" smtClean="0">
                <a:latin typeface="Book Antiqua" panose="02040602050305030304" pitchFamily="18" charset="0"/>
              </a:rPr>
              <a:t>Ильич (</a:t>
            </a:r>
            <a:r>
              <a:rPr lang="ru-RU" sz="3600" b="1" i="1" u="sng" dirty="0">
                <a:latin typeface="Book Antiqua" panose="02040602050305030304" pitchFamily="18" charset="0"/>
              </a:rPr>
              <a:t>04.03.1905 – 06.10.1942)</a:t>
            </a:r>
            <a:br>
              <a:rPr lang="ru-RU" sz="3600" b="1" i="1" u="sng" dirty="0">
                <a:latin typeface="Book Antiqua" panose="02040602050305030304" pitchFamily="18" charset="0"/>
              </a:rPr>
            </a:br>
            <a:r>
              <a:rPr lang="ru-RU" sz="3600" b="1" i="1" u="sng" dirty="0" smtClean="0">
                <a:latin typeface="Book Antiqua" panose="02040602050305030304" pitchFamily="18" charset="0"/>
              </a:rPr>
              <a:t>Командир бригады. </a:t>
            </a:r>
            <a:endParaRPr lang="ru-RU" sz="3600" b="1" i="1" u="sng" dirty="0">
              <a:latin typeface="Book Antiqua" panose="0204060205030503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735" y="1825625"/>
            <a:ext cx="3354529" cy="4351338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 </a:t>
            </a:r>
            <a:r>
              <a:rPr lang="ru-RU" b="1" i="1" dirty="0">
                <a:latin typeface="Book Antiqua" panose="02040602050305030304" pitchFamily="18" charset="0"/>
              </a:rPr>
              <a:t>Утром 26 сентября 1942 г. без приказа командир бригады подполковник П.И. Тарасов переместил КП бригады с правого берега Волги на остров восточнее Купоросное. За это был отстранён (28-29 сентября 1942 г.) от должности и арестован. Приговором Военного трибунала Сталинградского фронта от 06.10.1942 г. осуждён к высшей мере наказания – расстрелу. </a:t>
            </a:r>
          </a:p>
        </p:txBody>
      </p:sp>
    </p:spTree>
    <p:extLst>
      <p:ext uri="{BB962C8B-B14F-4D97-AF65-F5344CB8AC3E}">
        <p14:creationId xmlns:p14="http://schemas.microsoft.com/office/powerpoint/2010/main" val="329448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1970-е гг.: подвиг моряков-североморцев стал известен на всю страну.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5872" y="1913469"/>
            <a:ext cx="4876344" cy="796217"/>
          </a:xfrm>
        </p:spPr>
        <p:txBody>
          <a:bodyPr/>
          <a:lstStyle/>
          <a:p>
            <a:pPr algn="ctr"/>
            <a:r>
              <a:rPr lang="ru-RU" i="1" dirty="0">
                <a:latin typeface="Book Antiqua" panose="02040602050305030304" pitchFamily="18" charset="0"/>
              </a:rPr>
              <a:t>Ветераны бригады на встрече с однополчанами (1972 г.)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2676502"/>
            <a:ext cx="5157787" cy="334173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913470"/>
            <a:ext cx="5183188" cy="985217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latin typeface="Book Antiqua" panose="02040602050305030304" pitchFamily="18" charset="0"/>
              </a:rPr>
              <a:t>Бывший </a:t>
            </a:r>
            <a:r>
              <a:rPr lang="ru-RU" i="1" dirty="0">
                <a:latin typeface="Book Antiqua" panose="02040602050305030304" pitchFamily="18" charset="0"/>
              </a:rPr>
              <a:t>Начальника штаба Н.Ф. Емельяненко </a:t>
            </a:r>
            <a:r>
              <a:rPr lang="ru-RU" i="1" dirty="0" smtClean="0">
                <a:latin typeface="Book Antiqua" panose="02040602050305030304" pitchFamily="18" charset="0"/>
              </a:rPr>
              <a:t> опубликовал  материалы </a:t>
            </a:r>
            <a:r>
              <a:rPr lang="ru-RU" i="1" dirty="0">
                <a:latin typeface="Book Antiqua" panose="02040602050305030304" pitchFamily="18" charset="0"/>
              </a:rPr>
              <a:t>о подвиге моряков-североморцев </a:t>
            </a:r>
            <a:r>
              <a:rPr lang="ru-RU" i="1" dirty="0" smtClean="0">
                <a:latin typeface="Book Antiqua" panose="02040602050305030304" pitchFamily="18" charset="0"/>
              </a:rPr>
              <a:t>и показал </a:t>
            </a:r>
            <a:r>
              <a:rPr lang="ru-RU" i="1" dirty="0">
                <a:latin typeface="Book Antiqua" panose="02040602050305030304" pitchFamily="18" charset="0"/>
              </a:rPr>
              <a:t>их </a:t>
            </a:r>
            <a:r>
              <a:rPr lang="ru-RU" i="1" dirty="0" smtClean="0">
                <a:latin typeface="Book Antiqua" panose="02040602050305030304" pitchFamily="18" charset="0"/>
              </a:rPr>
              <a:t>вклад </a:t>
            </a:r>
            <a:r>
              <a:rPr lang="ru-RU" i="1" dirty="0">
                <a:latin typeface="Book Antiqua" panose="02040602050305030304" pitchFamily="18" charset="0"/>
              </a:rPr>
              <a:t>в оборону </a:t>
            </a:r>
            <a:r>
              <a:rPr lang="ru-RU" i="1" dirty="0" smtClean="0">
                <a:latin typeface="Book Antiqua" panose="02040602050305030304" pitchFamily="18" charset="0"/>
              </a:rPr>
              <a:t>Сталинграда</a:t>
            </a:r>
            <a:endParaRPr lang="ru-RU" i="1" dirty="0">
              <a:latin typeface="Book Antiqua" panose="0204060205030503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393339" y="2898687"/>
            <a:ext cx="2740909" cy="368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8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Памятник морякам-североморцам в Волгограде (1977 г.) 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598064" y="2134394"/>
            <a:ext cx="3173961" cy="3733800"/>
          </a:xfrm>
          <a:prstGeom prst="rect">
            <a:avLst/>
          </a:prstGeo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534687" y="2196615"/>
            <a:ext cx="5157663" cy="34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418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 и цель 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«Что Вы знаете о Сталинградской битве?»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Справочный </a:t>
            </a: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для студентов по теме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</a:t>
            </a:r>
          </a:p>
          <a:p>
            <a:r>
              <a:rPr lang="ru-RU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и интернет-ресурсы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341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u="sng" dirty="0" smtClean="0">
                <a:latin typeface="Book Antiqua" panose="02040602050305030304" pitchFamily="18" charset="0"/>
              </a:rPr>
              <a:t>«</a:t>
            </a:r>
            <a:r>
              <a:rPr lang="ru-RU" sz="2800" b="1" i="1" u="sng" dirty="0">
                <a:latin typeface="Book Antiqua" panose="02040602050305030304" pitchFamily="18" charset="0"/>
              </a:rPr>
              <a:t>Памятник защитникам Сталинграда, героически </a:t>
            </a:r>
            <a:r>
              <a:rPr lang="ru-RU" sz="2800" b="1" i="1" u="sng" dirty="0" smtClean="0">
                <a:latin typeface="Book Antiqua" panose="02040602050305030304" pitchFamily="18" charset="0"/>
              </a:rPr>
              <a:t>сражавшимся </a:t>
            </a:r>
            <a:r>
              <a:rPr lang="ru-RU" sz="2800" b="1" i="1" u="sng" dirty="0">
                <a:latin typeface="Book Antiqua" panose="02040602050305030304" pitchFamily="18" charset="0"/>
              </a:rPr>
              <a:t>у элеватора, и особо отличившимся в боях </a:t>
            </a:r>
            <a:r>
              <a:rPr lang="ru-RU" sz="2800" b="1" i="1" u="sng" dirty="0" smtClean="0">
                <a:latin typeface="Book Antiqua" panose="02040602050305030304" pitchFamily="18" charset="0"/>
              </a:rPr>
              <a:t>морякам-североморцам» в наши дни.</a:t>
            </a:r>
            <a:endParaRPr lang="ru-RU" sz="2800" b="1" i="1" u="sng" dirty="0">
              <a:latin typeface="Book Antiqua" panose="0204060205030503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2273078"/>
            <a:ext cx="5181600" cy="3456432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5622626" cy="4206240"/>
          </a:xfrm>
        </p:spPr>
        <p:txBody>
          <a:bodyPr>
            <a:noAutofit/>
          </a:bodyPr>
          <a:lstStyle/>
          <a:p>
            <a:r>
              <a:rPr lang="ru-RU" sz="2800" b="1" i="1" dirty="0">
                <a:latin typeface="Book Antiqua" panose="02040602050305030304" pitchFamily="18" charset="0"/>
              </a:rPr>
              <a:t>Осенью 2022 года памятник был реконструирован- обновлены новые шестигранные клумбы для цветов, также специалисты-реставраторы приступили к реставрации скульптуры морского пехотинца из монолитного </a:t>
            </a:r>
            <a:r>
              <a:rPr lang="ru-RU" sz="2800" b="1" i="1" dirty="0" smtClean="0">
                <a:latin typeface="Book Antiqua" panose="02040602050305030304" pitchFamily="18" charset="0"/>
              </a:rPr>
              <a:t>железобетона. </a:t>
            </a:r>
            <a:endParaRPr lang="ru-RU" sz="2800" b="1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64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latin typeface="Book Antiqua" panose="02040602050305030304" pitchFamily="18" charset="0"/>
              </a:rPr>
              <a:t>Задание для Группы I «Оборона Сталинграда».</a:t>
            </a:r>
            <a:endParaRPr lang="ru-RU" sz="3200" b="1" i="1" dirty="0">
              <a:latin typeface="Book Antiqua" panose="0204060205030503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95882022"/>
              </p:ext>
            </p:extLst>
          </p:nvPr>
        </p:nvGraphicFramePr>
        <p:xfrm>
          <a:off x="838200" y="2624923"/>
          <a:ext cx="5181600" cy="275274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2285">
                  <a:extLst>
                    <a:ext uri="{9D8B030D-6E8A-4147-A177-3AD203B41FA5}">
                      <a16:colId xmlns:a16="http://schemas.microsoft.com/office/drawing/2014/main" val="1368089808"/>
                    </a:ext>
                  </a:extLst>
                </a:gridCol>
                <a:gridCol w="2200009">
                  <a:extLst>
                    <a:ext uri="{9D8B030D-6E8A-4147-A177-3AD203B41FA5}">
                      <a16:colId xmlns:a16="http://schemas.microsoft.com/office/drawing/2014/main" val="973704793"/>
                    </a:ext>
                  </a:extLst>
                </a:gridCol>
                <a:gridCol w="2629306">
                  <a:extLst>
                    <a:ext uri="{9D8B030D-6E8A-4147-A177-3AD203B41FA5}">
                      <a16:colId xmlns:a16="http://schemas.microsoft.com/office/drawing/2014/main" val="4032045172"/>
                    </a:ext>
                  </a:extLst>
                </a:gridCol>
              </a:tblGrid>
              <a:tr h="2752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962497"/>
                  </a:ext>
                </a:extLst>
              </a:tr>
              <a:tr h="5505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Сколько дней продолжалась Сталинградская битва?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5334034"/>
                  </a:ext>
                </a:extLst>
              </a:tr>
              <a:tr h="8258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Укажите, в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чем была необходимость обороны Волги в Сталинграде?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708220"/>
                  </a:ext>
                </a:extLst>
              </a:tr>
              <a:tr h="110109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Чем была обусловлена необходимость использования морских пехотинцев в условиях городских сражений?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65429"/>
                  </a:ext>
                </a:extLst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888479"/>
            <a:ext cx="5181600" cy="3288484"/>
          </a:xfrm>
        </p:spPr>
        <p:txBody>
          <a:bodyPr/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Впишите в карточку ответы на вопросы.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Каждый правильный ответ оценивается в 1 балл.</a:t>
            </a:r>
            <a:endParaRPr lang="ru-RU" b="1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3615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Book Antiqua" panose="02040602050305030304" pitchFamily="18" charset="0"/>
              </a:rPr>
              <a:t>Задание для Группы II «Северный флот - Сталинграду»</a:t>
            </a:r>
            <a:endParaRPr lang="ru-RU" sz="3200" b="1" i="1" dirty="0">
              <a:latin typeface="Book Antiqua" panose="0204060205030503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29772814"/>
              </p:ext>
            </p:extLst>
          </p:nvPr>
        </p:nvGraphicFramePr>
        <p:xfrm>
          <a:off x="838200" y="2212011"/>
          <a:ext cx="5181599" cy="357856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2285">
                  <a:extLst>
                    <a:ext uri="{9D8B030D-6E8A-4147-A177-3AD203B41FA5}">
                      <a16:colId xmlns:a16="http://schemas.microsoft.com/office/drawing/2014/main" val="2369396553"/>
                    </a:ext>
                  </a:extLst>
                </a:gridCol>
                <a:gridCol w="2200009">
                  <a:extLst>
                    <a:ext uri="{9D8B030D-6E8A-4147-A177-3AD203B41FA5}">
                      <a16:colId xmlns:a16="http://schemas.microsoft.com/office/drawing/2014/main" val="1050980494"/>
                    </a:ext>
                  </a:extLst>
                </a:gridCol>
                <a:gridCol w="2629305">
                  <a:extLst>
                    <a:ext uri="{9D8B030D-6E8A-4147-A177-3AD203B41FA5}">
                      <a16:colId xmlns:a16="http://schemas.microsoft.com/office/drawing/2014/main" val="1439464033"/>
                    </a:ext>
                  </a:extLst>
                </a:gridCol>
              </a:tblGrid>
              <a:tr h="2752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997620"/>
                  </a:ext>
                </a:extLst>
              </a:tr>
              <a:tr h="110109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Запишите фамилию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командующего СФ, который одобрил отправку сил флота в Сталинград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195393"/>
                  </a:ext>
                </a:extLst>
              </a:tr>
              <a:tr h="8258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Укажите численность бойцов Северного флота. оборонявших «Волжскую твердыню».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004817"/>
                  </a:ext>
                </a:extLst>
              </a:tr>
              <a:tr h="137637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Продолжите предложение –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Главными факторами опасности для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морских пехотинцев в Сталинграде 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стали…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4737148"/>
                  </a:ext>
                </a:extLst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212011"/>
            <a:ext cx="5181600" cy="3964952"/>
          </a:xfrm>
        </p:spPr>
        <p:txBody>
          <a:bodyPr>
            <a:normAutofit lnSpcReduction="10000"/>
          </a:bodyPr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Впишите в карточку ответы на вопросы.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Каждый правильный ответ оценивается в 1 балл, вопрос 3 оценивается следующим образом – если указано более 2-ух факторов опасности, то за каждый дополнительный группа получает 0,5 балла.</a:t>
            </a:r>
            <a:endParaRPr lang="ru-RU" b="1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10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latin typeface="Book Antiqua" panose="02040602050305030304" pitchFamily="18" charset="0"/>
              </a:rPr>
              <a:t>Задание для Группы III «Сохраняя память о подвиге моряков-североморцев»</a:t>
            </a:r>
            <a:endParaRPr lang="ru-RU" sz="3200" b="1" i="1" dirty="0">
              <a:latin typeface="Book Antiqua" panose="0204060205030503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4498975"/>
              </p:ext>
            </p:extLst>
          </p:nvPr>
        </p:nvGraphicFramePr>
        <p:xfrm>
          <a:off x="838200" y="2762560"/>
          <a:ext cx="5181599" cy="299110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52285">
                  <a:extLst>
                    <a:ext uri="{9D8B030D-6E8A-4147-A177-3AD203B41FA5}">
                      <a16:colId xmlns:a16="http://schemas.microsoft.com/office/drawing/2014/main" val="1490597243"/>
                    </a:ext>
                  </a:extLst>
                </a:gridCol>
                <a:gridCol w="1603990">
                  <a:extLst>
                    <a:ext uri="{9D8B030D-6E8A-4147-A177-3AD203B41FA5}">
                      <a16:colId xmlns:a16="http://schemas.microsoft.com/office/drawing/2014/main" val="3453651788"/>
                    </a:ext>
                  </a:extLst>
                </a:gridCol>
                <a:gridCol w="3225324">
                  <a:extLst>
                    <a:ext uri="{9D8B030D-6E8A-4147-A177-3AD203B41FA5}">
                      <a16:colId xmlns:a16="http://schemas.microsoft.com/office/drawing/2014/main" val="268922691"/>
                    </a:ext>
                  </a:extLst>
                </a:gridCol>
              </a:tblGrid>
              <a:tr h="27527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Вопрос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02076"/>
                  </a:ext>
                </a:extLst>
              </a:tr>
              <a:tr h="8258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Укажите год открытия памятника воинам-североморцам в Волгограде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388262"/>
                  </a:ext>
                </a:extLst>
              </a:tr>
              <a:tr h="55054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Создатель памятника в Волгограде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98778"/>
                  </a:ext>
                </a:extLst>
              </a:tr>
              <a:tr h="8258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Чем еще известен </a:t>
                      </a: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создатель 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монумента воинам-североморцам?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987" marR="58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488457"/>
                  </a:ext>
                </a:extLst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2762560"/>
            <a:ext cx="5181600" cy="4351338"/>
          </a:xfrm>
        </p:spPr>
        <p:txBody>
          <a:bodyPr/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Впишите в карточку ответы на вопросы.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Каждый правильный ответ оценивается в 1 балл.</a:t>
            </a:r>
            <a:endParaRPr lang="ru-RU" b="1" i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4870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>
                <a:latin typeface="Book Antiqua" panose="02040602050305030304" pitchFamily="18" charset="0"/>
              </a:rPr>
              <a:t>Выводы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95" y="1732449"/>
            <a:ext cx="10353762" cy="463416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latin typeface="Book Antiqua" panose="02040602050305030304" pitchFamily="18" charset="0"/>
              </a:rPr>
              <a:t>Студенты </a:t>
            </a:r>
            <a:r>
              <a:rPr lang="ru-RU" sz="2400" b="1" i="1" dirty="0">
                <a:latin typeface="Book Antiqua" panose="02040602050305030304" pitchFamily="18" charset="0"/>
              </a:rPr>
              <a:t>получили возможность узнать больше не только о Сталинградской битве, но и героях-североморцах, защищавших «Волжскую твердыню», ощутить сопричастность региона к важной странице Великой Отечественной войны</a:t>
            </a:r>
            <a:r>
              <a:rPr lang="ru-RU" sz="2400" b="1" i="1" dirty="0" smtClean="0">
                <a:latin typeface="Book Antiqua" panose="02040602050305030304" pitchFamily="18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b="1" i="1" dirty="0" smtClean="0">
                <a:latin typeface="Book Antiqua" panose="02040602050305030304" pitchFamily="18" charset="0"/>
              </a:rPr>
              <a:t>Материал методической разработки может быть использован при проведении классных часов, а также  в рамках мероприятий цикла «Разговоры о важном».</a:t>
            </a:r>
            <a:endParaRPr lang="ru-RU" sz="2400" b="1" i="1" dirty="0">
              <a:latin typeface="Book Antiqua" panose="0204060205030503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2400" b="1" i="1" dirty="0" smtClean="0">
              <a:latin typeface="Book Antiqua" panose="02040602050305030304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b="1" i="1" dirty="0" smtClean="0">
              <a:latin typeface="Book Antiqua" panose="0204060205030503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838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Литература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1.Абрамов, Е.П.  Черная смерть. Советская морская пехота в бою [Текст] / Е.П. Абрамов. - М.: «Эксмо: Яуза». - 2009. - 573 с.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2.Абрамов, Е. П. Подвиг морской пехоты. "Стой насмерть!" [Текст] / Е.П. Абрамов. – М.: «Эксмо: Яуза». - 2013. - 413 с.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3.Афанасьев, Н. И. От Волги до Шпрее: Боевой путь 35-й гвардейской стрелковой Лозовской Краснознаменной, орденов Суворова и Богдана Хмельницкого дивизии. [Текст] / Н.И. Афанасьев. - М.: Воениздат, 1982. - 254 с.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4. Головко, А. Г. Вместе с флотом [Текст] / А. Г. Головко. – М.: Воениздат, 1960. - 270 с.</a:t>
            </a:r>
          </a:p>
          <a:p>
            <a:r>
              <a:rPr lang="ru-RU" b="1" i="1" dirty="0">
                <a:latin typeface="Book Antiqua" panose="02040602050305030304" pitchFamily="18" charset="0"/>
              </a:rPr>
              <a:t>5.Киселёв, А. А. Как жили и сражались мурманчане в войну: менталитет северян в 1941-1945 годах [Текст] / А. А. Киселев. - 2-е изд., доп. - Мурманск: Мурманское книжное издательство, 2005. – 509 с.</a:t>
            </a:r>
          </a:p>
          <a:p>
            <a:endParaRPr lang="ru-RU" b="1" i="1" dirty="0" smtClean="0">
              <a:latin typeface="Book Antiqua" panose="02040602050305030304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5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Литература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6. Чуйков</a:t>
            </a:r>
            <a:r>
              <a:rPr lang="ru-RU" b="1" i="1" dirty="0">
                <a:latin typeface="Book Antiqua" panose="02040602050305030304" pitchFamily="18" charset="0"/>
              </a:rPr>
              <a:t>, В.И. Сражение века [Текст] / В. И. Чуйков. – М.: Сов. Россия, 1975. - 395 с</a:t>
            </a:r>
            <a:r>
              <a:rPr lang="ru-RU" b="1" i="1" dirty="0" smtClean="0">
                <a:latin typeface="Book Antiqua" panose="02040602050305030304" pitchFamily="18" charset="0"/>
              </a:rPr>
              <a:t>.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7.Шалаганов</a:t>
            </a:r>
            <a:r>
              <a:rPr lang="ru-RU" b="1" i="1" dirty="0">
                <a:latin typeface="Book Antiqua" panose="02040602050305030304" pitchFamily="18" charset="0"/>
              </a:rPr>
              <a:t>, В.В. 92-я морская бригада в Сталинграде [Текст] / В.В. Шалагинов. - М.: «Алгоритм», 2017. -  464 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165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Интернет-ресурсы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1</a:t>
            </a:r>
            <a:r>
              <a:rPr lang="ru-RU" b="1" i="1" dirty="0">
                <a:latin typeface="Book Antiqua" panose="02040602050305030304" pitchFamily="18" charset="0"/>
              </a:rPr>
              <a:t>. </a:t>
            </a:r>
            <a:r>
              <a:rPr lang="ru-RU" b="1" i="1" dirty="0" smtClean="0">
                <a:latin typeface="Book Antiqua" panose="02040602050305030304" pitchFamily="18" charset="0"/>
              </a:rPr>
              <a:t>В </a:t>
            </a:r>
            <a:r>
              <a:rPr lang="ru-RU" b="1" i="1" dirty="0">
                <a:latin typeface="Book Antiqua" panose="02040602050305030304" pitchFamily="18" charset="0"/>
              </a:rPr>
              <a:t>Волгограде активно идет восстановление мемориала морякам-североморцам //  Волгоградский областной научно-производственный центр по охране памятников истории и культуры [Электронный ресурс] URL: </a:t>
            </a:r>
            <a:r>
              <a:rPr lang="ru-RU" b="1" i="1" dirty="0">
                <a:latin typeface="Book Antiqua" panose="02040602050305030304" pitchFamily="18" charset="0"/>
                <a:hlinkClick r:id="rId2"/>
              </a:rPr>
              <a:t>https://</a:t>
            </a:r>
            <a:r>
              <a:rPr lang="ru-RU" b="1" i="1" dirty="0" smtClean="0">
                <a:latin typeface="Book Antiqua" panose="02040602050305030304" pitchFamily="18" charset="0"/>
                <a:hlinkClick r:id="rId2"/>
              </a:rPr>
              <a:t>vonpc.ru/news/v-volgograde-vosstanavlivayut-memorial-moryakam-severomortsam</a:t>
            </a:r>
            <a:r>
              <a:rPr lang="ru-RU" b="1" i="1" dirty="0" smtClean="0">
                <a:latin typeface="Book Antiqua" panose="02040602050305030304" pitchFamily="18" charset="0"/>
              </a:rPr>
              <a:t>    </a:t>
            </a:r>
            <a:r>
              <a:rPr lang="ru-RU" b="1" i="1" dirty="0">
                <a:latin typeface="Book Antiqua" panose="02040602050305030304" pitchFamily="18" charset="0"/>
              </a:rPr>
              <a:t>(Дата обращения</a:t>
            </a:r>
            <a:r>
              <a:rPr lang="ru-RU" b="1" i="1" dirty="0" smtClean="0">
                <a:latin typeface="Book Antiqua" panose="02040602050305030304" pitchFamily="18" charset="0"/>
              </a:rPr>
              <a:t>: 09.04.2023).</a:t>
            </a:r>
          </a:p>
          <a:p>
            <a:r>
              <a:rPr lang="ru-RU" b="1" i="1" dirty="0">
                <a:latin typeface="Book Antiqua" panose="02040602050305030304" pitchFamily="18" charset="0"/>
              </a:rPr>
              <a:t>2. </a:t>
            </a:r>
            <a:r>
              <a:rPr lang="ru-RU" b="1" i="1" dirty="0" smtClean="0">
                <a:latin typeface="Book Antiqua" panose="02040602050305030304" pitchFamily="18" charset="0"/>
              </a:rPr>
              <a:t>Городские </a:t>
            </a:r>
            <a:r>
              <a:rPr lang="ru-RU" b="1" i="1" dirty="0">
                <a:latin typeface="Book Antiqua" panose="02040602050305030304" pitchFamily="18" charset="0"/>
              </a:rPr>
              <a:t>истории. Скульптор Петр Малков. Памятник морякам-североморцам. Выпуск от 16.01.2017 / ГТРК "Волгоград-ТРВ". "Волгоград 24". Цикл передач Волгоградского телевидения о Царицыне–Сталинграде–Волгограде. Время воспроизведения: 00:05:10 //  [Электронный ресурс] URL: </a:t>
            </a:r>
            <a:r>
              <a:rPr lang="ru-RU" b="1" i="1" dirty="0">
                <a:latin typeface="Book Antiqua" panose="02040602050305030304" pitchFamily="18" charset="0"/>
                <a:hlinkClick r:id="rId3"/>
              </a:rPr>
              <a:t>https://rutube.ru/video/92543739aaa35cf4fbc7c5437b6749fb</a:t>
            </a:r>
            <a:r>
              <a:rPr lang="ru-RU" b="1" i="1" dirty="0" smtClean="0">
                <a:latin typeface="Book Antiqua" panose="02040602050305030304" pitchFamily="18" charset="0"/>
                <a:hlinkClick r:id="rId3"/>
              </a:rPr>
              <a:t>/</a:t>
            </a:r>
            <a:r>
              <a:rPr lang="ru-RU" b="1" i="1" dirty="0" smtClean="0">
                <a:latin typeface="Book Antiqua" panose="02040602050305030304" pitchFamily="18" charset="0"/>
              </a:rPr>
              <a:t>  </a:t>
            </a:r>
            <a:r>
              <a:rPr lang="ru-RU" b="1" i="1" dirty="0">
                <a:latin typeface="Book Antiqua" panose="02040602050305030304" pitchFamily="18" charset="0"/>
              </a:rPr>
              <a:t>(Дата </a:t>
            </a:r>
            <a:r>
              <a:rPr lang="ru-RU" b="1" i="1" dirty="0" smtClean="0">
                <a:latin typeface="Book Antiqua" panose="02040602050305030304" pitchFamily="18" charset="0"/>
              </a:rPr>
              <a:t>обращения:10.04.2023</a:t>
            </a:r>
            <a:r>
              <a:rPr lang="ru-RU" b="1" i="1" dirty="0">
                <a:latin typeface="Book Antiqua" panose="02040602050305030304" pitchFamily="18" charset="0"/>
              </a:rPr>
              <a:t>). 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3. </a:t>
            </a:r>
            <a:r>
              <a:rPr lang="ru-RU" b="1" i="1" dirty="0">
                <a:latin typeface="Book Antiqua" panose="02040602050305030304" pitchFamily="18" charset="0"/>
              </a:rPr>
              <a:t>Емельяненко, Н. Ф. Моряки верны традициям. [Электронный ресурс] / Н.Ф. Емельяненко — Волгоград: Ниж. -Волж. кн. изд-во, 1979. - 96 с URL : </a:t>
            </a:r>
            <a:r>
              <a:rPr lang="ru-RU" b="1" i="1" dirty="0">
                <a:latin typeface="Book Antiqua" panose="02040602050305030304" pitchFamily="18" charset="0"/>
                <a:hlinkClick r:id="rId4"/>
              </a:rPr>
              <a:t>http://</a:t>
            </a:r>
            <a:r>
              <a:rPr lang="ru-RU" b="1" i="1" dirty="0" smtClean="0">
                <a:latin typeface="Book Antiqua" panose="02040602050305030304" pitchFamily="18" charset="0"/>
                <a:hlinkClick r:id="rId4"/>
              </a:rPr>
              <a:t>militera.lib.ru/memo/russian/emelyanenko_nf01/index.html</a:t>
            </a:r>
            <a:r>
              <a:rPr lang="ru-RU" b="1" i="1" dirty="0" smtClean="0">
                <a:latin typeface="Book Antiqua" panose="02040602050305030304" pitchFamily="18" charset="0"/>
              </a:rPr>
              <a:t>  </a:t>
            </a:r>
            <a:r>
              <a:rPr lang="ru-RU" b="1" i="1" dirty="0">
                <a:latin typeface="Book Antiqua" panose="02040602050305030304" pitchFamily="18" charset="0"/>
              </a:rPr>
              <a:t>(Дата </a:t>
            </a:r>
            <a:r>
              <a:rPr lang="ru-RU" b="1" i="1" dirty="0" smtClean="0">
                <a:latin typeface="Book Antiqua" panose="02040602050305030304" pitchFamily="18" charset="0"/>
              </a:rPr>
              <a:t>обращения: 10.04.2023</a:t>
            </a:r>
            <a:r>
              <a:rPr lang="ru-RU" b="1" i="1" dirty="0">
                <a:latin typeface="Book Antiqua" panose="02040602050305030304" pitchFamily="18" charset="0"/>
              </a:rPr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6027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>
                <a:latin typeface="Book Antiqua" panose="02040602050305030304" pitchFamily="18" charset="0"/>
              </a:rPr>
              <a:t>Интернет-ресурсы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i="1" dirty="0">
                <a:latin typeface="Book Antiqua" panose="02040602050305030304" pitchFamily="18" charset="0"/>
              </a:rPr>
              <a:t>4. </a:t>
            </a:r>
            <a:r>
              <a:rPr lang="ru-RU" b="1" i="1" dirty="0" smtClean="0">
                <a:latin typeface="Book Antiqua" panose="02040602050305030304" pitchFamily="18" charset="0"/>
              </a:rPr>
              <a:t>Кузнецов</a:t>
            </a:r>
            <a:r>
              <a:rPr lang="ru-RU" b="1" i="1" dirty="0">
                <a:latin typeface="Book Antiqua" panose="02040602050305030304" pitchFamily="18" charset="0"/>
              </a:rPr>
              <a:t>, Н.Г. Курсом к победе. Сталинград / Н.Г. Кузнецов. — М.: Голос, 2000.- 622 с. [Электронный ресурс] URL: </a:t>
            </a:r>
            <a:r>
              <a:rPr lang="ru-RU" b="1" i="1" dirty="0">
                <a:latin typeface="Book Antiqua" panose="02040602050305030304" pitchFamily="18" charset="0"/>
                <a:hlinkClick r:id="rId2"/>
              </a:rPr>
              <a:t>http://</a:t>
            </a:r>
            <a:r>
              <a:rPr lang="ru-RU" b="1" i="1" dirty="0" smtClean="0">
                <a:latin typeface="Book Antiqua" panose="02040602050305030304" pitchFamily="18" charset="0"/>
                <a:hlinkClick r:id="rId2"/>
              </a:rPr>
              <a:t>militera.lib.ru/memo/russian/kuznetsov2/22.html</a:t>
            </a:r>
            <a:r>
              <a:rPr lang="ru-RU" b="1" i="1" dirty="0" smtClean="0">
                <a:latin typeface="Book Antiqua" panose="02040602050305030304" pitchFamily="18" charset="0"/>
              </a:rPr>
              <a:t>  </a:t>
            </a:r>
            <a:r>
              <a:rPr lang="ru-RU" b="1" i="1" dirty="0">
                <a:latin typeface="Book Antiqua" panose="02040602050305030304" pitchFamily="18" charset="0"/>
              </a:rPr>
              <a:t>(Дата обращения</a:t>
            </a:r>
            <a:r>
              <a:rPr lang="ru-RU" b="1" i="1" dirty="0" smtClean="0">
                <a:latin typeface="Book Antiqua" panose="02040602050305030304" pitchFamily="18" charset="0"/>
              </a:rPr>
              <a:t>: 02.04.2023</a:t>
            </a:r>
            <a:r>
              <a:rPr lang="ru-RU" b="1" i="1" dirty="0">
                <a:latin typeface="Book Antiqua" panose="02040602050305030304" pitchFamily="18" charset="0"/>
              </a:rPr>
              <a:t>). </a:t>
            </a:r>
            <a:endParaRPr lang="ru-RU" b="1" i="1" dirty="0" smtClean="0">
              <a:latin typeface="Book Antiqua" panose="02040602050305030304" pitchFamily="18" charset="0"/>
            </a:endParaRPr>
          </a:p>
          <a:p>
            <a:r>
              <a:rPr lang="ru-RU" b="1" i="1" dirty="0">
                <a:latin typeface="Book Antiqua" panose="02040602050305030304" pitchFamily="18" charset="0"/>
              </a:rPr>
              <a:t>5. </a:t>
            </a:r>
            <a:r>
              <a:rPr lang="ru-RU" b="1" i="1" dirty="0" smtClean="0">
                <a:latin typeface="Book Antiqua" panose="02040602050305030304" pitchFamily="18" charset="0"/>
              </a:rPr>
              <a:t>Письмо </a:t>
            </a:r>
            <a:r>
              <a:rPr lang="ru-RU" b="1" i="1" dirty="0">
                <a:latin typeface="Book Antiqua" panose="02040602050305030304" pitchFamily="18" charset="0"/>
              </a:rPr>
              <a:t>ветеранов 92-й отдельной стрелковой бригады морских пехотинцев Емельяненко Н.Ф. и Рукавцова А.А. главному редактору Военного издательства Министерства Обороны СССР от 07.12.1982. [Электронный ресурс] URL: </a:t>
            </a:r>
            <a:r>
              <a:rPr lang="ru-RU" b="1" i="1" dirty="0">
                <a:latin typeface="Book Antiqua" panose="02040602050305030304" pitchFamily="18" charset="0"/>
                <a:hlinkClick r:id="rId3"/>
              </a:rPr>
              <a:t>https://</a:t>
            </a:r>
            <a:r>
              <a:rPr lang="ru-RU" b="1" i="1" dirty="0" smtClean="0">
                <a:latin typeface="Book Antiqua" panose="02040602050305030304" pitchFamily="18" charset="0"/>
                <a:hlinkClick r:id="rId3"/>
              </a:rPr>
              <a:t>www.35-gv-sd.ru/письмо-ветеранов-92-омсб</a:t>
            </a:r>
            <a:r>
              <a:rPr lang="ru-RU" b="1" i="1" dirty="0" smtClean="0">
                <a:latin typeface="Book Antiqua" panose="02040602050305030304" pitchFamily="18" charset="0"/>
              </a:rPr>
              <a:t>  </a:t>
            </a:r>
            <a:r>
              <a:rPr lang="ru-RU" b="1" i="1" dirty="0">
                <a:latin typeface="Book Antiqua" panose="02040602050305030304" pitchFamily="18" charset="0"/>
              </a:rPr>
              <a:t>(Датта </a:t>
            </a:r>
            <a:r>
              <a:rPr lang="ru-RU" b="1" i="1" dirty="0" smtClean="0">
                <a:latin typeface="Book Antiqua" panose="02040602050305030304" pitchFamily="18" charset="0"/>
              </a:rPr>
              <a:t>обращения: 02.04.2023</a:t>
            </a:r>
            <a:r>
              <a:rPr lang="ru-RU" b="1" i="1" dirty="0">
                <a:latin typeface="Book Antiqua" panose="02040602050305030304" pitchFamily="18" charset="0"/>
              </a:rPr>
              <a:t>). 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6. </a:t>
            </a:r>
            <a:r>
              <a:rPr lang="ru-RU" b="1" i="1" dirty="0">
                <a:latin typeface="Book Antiqua" panose="02040602050305030304" pitchFamily="18" charset="0"/>
              </a:rPr>
              <a:t>РККА: Сокращения / [Электронный ресурс] URL: </a:t>
            </a:r>
            <a:r>
              <a:rPr lang="ru-RU" b="1" i="1" dirty="0">
                <a:latin typeface="Book Antiqua" panose="02040602050305030304" pitchFamily="18" charset="0"/>
                <a:hlinkClick r:id="rId4"/>
              </a:rPr>
              <a:t>https://</a:t>
            </a:r>
            <a:r>
              <a:rPr lang="ru-RU" b="1" i="1" dirty="0" smtClean="0">
                <a:latin typeface="Book Antiqua" panose="02040602050305030304" pitchFamily="18" charset="0"/>
                <a:hlinkClick r:id="rId4"/>
              </a:rPr>
              <a:t>rkka.wiki/index.php/РККА:Сокращения</a:t>
            </a:r>
            <a:r>
              <a:rPr lang="ru-RU" b="1" i="1" dirty="0" smtClean="0">
                <a:latin typeface="Book Antiqua" panose="02040602050305030304" pitchFamily="18" charset="0"/>
              </a:rPr>
              <a:t>   </a:t>
            </a:r>
            <a:r>
              <a:rPr lang="ru-RU" b="1" i="1" dirty="0">
                <a:latin typeface="Book Antiqua" panose="02040602050305030304" pitchFamily="18" charset="0"/>
              </a:rPr>
              <a:t>(Дата обращения</a:t>
            </a:r>
            <a:r>
              <a:rPr lang="ru-RU" b="1" i="1" dirty="0" smtClean="0">
                <a:latin typeface="Book Antiqua" panose="02040602050305030304" pitchFamily="18" charset="0"/>
              </a:rPr>
              <a:t>: 10.04.2023</a:t>
            </a:r>
            <a:r>
              <a:rPr lang="ru-RU" b="1" i="1" dirty="0">
                <a:latin typeface="Book Antiqua" panose="02040602050305030304" pitchFamily="18" charset="0"/>
              </a:rPr>
              <a:t>). </a:t>
            </a:r>
          </a:p>
          <a:p>
            <a:r>
              <a:rPr lang="ru-RU" b="1" i="1" dirty="0" smtClean="0">
                <a:latin typeface="Book Antiqua" panose="02040602050305030304" pitchFamily="18" charset="0"/>
              </a:rPr>
              <a:t>7.Сражение </a:t>
            </a:r>
            <a:r>
              <a:rPr lang="ru-RU" b="1" i="1" dirty="0">
                <a:latin typeface="Book Antiqua" panose="02040602050305030304" pitchFamily="18" charset="0"/>
              </a:rPr>
              <a:t>за элеватор. Морские пехотинцы на защите Сталинграда. / [Электронный ресурс] URL:  </a:t>
            </a:r>
            <a:r>
              <a:rPr lang="ru-RU" b="1" i="1" dirty="0">
                <a:latin typeface="Book Antiqua" panose="02040602050305030304" pitchFamily="18" charset="0"/>
                <a:hlinkClick r:id="rId5"/>
              </a:rPr>
              <a:t>http://</a:t>
            </a:r>
            <a:r>
              <a:rPr lang="ru-RU" b="1" i="1" dirty="0" smtClean="0">
                <a:latin typeface="Book Antiqua" panose="02040602050305030304" pitchFamily="18" charset="0"/>
                <a:hlinkClick r:id="rId5"/>
              </a:rPr>
              <a:t>murmansk-nordika.blogspot.com/2018/01/blog-post_30.html</a:t>
            </a:r>
            <a:r>
              <a:rPr lang="ru-RU" b="1" i="1" dirty="0" smtClean="0">
                <a:latin typeface="Book Antiqua" panose="02040602050305030304" pitchFamily="18" charset="0"/>
              </a:rPr>
              <a:t>  </a:t>
            </a:r>
            <a:r>
              <a:rPr lang="ru-RU" b="1" i="1" dirty="0">
                <a:latin typeface="Book Antiqua" panose="02040602050305030304" pitchFamily="18" charset="0"/>
              </a:rPr>
              <a:t>(дата обращения</a:t>
            </a:r>
            <a:r>
              <a:rPr lang="ru-RU" b="1" i="1" dirty="0" smtClean="0">
                <a:latin typeface="Book Antiqua" panose="02040602050305030304" pitchFamily="18" charset="0"/>
              </a:rPr>
              <a:t>: 10.04.2023</a:t>
            </a:r>
            <a:r>
              <a:rPr lang="ru-RU" b="1" i="1" dirty="0">
                <a:latin typeface="Book Antiqua" panose="02040602050305030304" pitchFamily="18" charset="0"/>
              </a:rPr>
              <a:t>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915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734" y="3244334"/>
            <a:ext cx="127970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 Antiqua" panose="02040602050305030304" pitchFamily="18" charset="0"/>
                <a:ea typeface="+mn-ea"/>
                <a:cs typeface="+mn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5648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Целевая аудитория и цель мероприятия</a:t>
            </a:r>
            <a:r>
              <a:rPr lang="ru-RU" u="sng" dirty="0" smtClean="0">
                <a:latin typeface="Book Antiqua" panose="02040602050305030304" pitchFamily="18" charset="0"/>
              </a:rPr>
              <a:t> </a:t>
            </a:r>
            <a:endParaRPr lang="ru-RU" u="sng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600" b="1" i="1" u="sng" dirty="0" smtClean="0">
                <a:latin typeface="Book Antiqua" panose="02040602050305030304" pitchFamily="18" charset="0"/>
              </a:rPr>
              <a:t>Целевая аудитория: </a:t>
            </a:r>
            <a:r>
              <a:rPr lang="ru-RU" sz="3600" b="1" i="1" dirty="0" smtClean="0">
                <a:latin typeface="Book Antiqua" panose="02040602050305030304" pitchFamily="18" charset="0"/>
              </a:rPr>
              <a:t>студенты 1-2 курса обучения (16-18 лет).</a:t>
            </a:r>
          </a:p>
          <a:p>
            <a:r>
              <a:rPr lang="ru-RU" sz="3600" b="1" i="1" u="sng" dirty="0" smtClean="0">
                <a:latin typeface="Book Antiqua" panose="02040602050305030304" pitchFamily="18" charset="0"/>
              </a:rPr>
              <a:t>Цель мероприятия: 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Times New Roman" panose="02020603050405020304" pitchFamily="18" charset="0"/>
              </a:rPr>
              <a:t>На основе ряда работ исследователей и публикаций определить масштаб сохранения исторической памяти на современном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Times New Roman" panose="02020603050405020304" pitchFamily="18" charset="0"/>
              </a:rPr>
              <a:t>этапе;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Times New Roman" panose="02020603050405020304" pitchFamily="18" charset="0"/>
              </a:rPr>
              <a:t>показать примеры мужества и героизма воинов-североморцев при защите Сталинграда, а также приобщить 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Times New Roman" panose="02020603050405020304" pitchFamily="18" charset="0"/>
              </a:rPr>
              <a:t>студентов к 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  <a:ea typeface="Times New Roman" panose="02020603050405020304" pitchFamily="18" charset="0"/>
              </a:rPr>
              <a:t>традиции почитания памяти героев Великой Отечественной войны.</a:t>
            </a:r>
            <a:endParaRPr lang="ru-RU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517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>
                <a:latin typeface="Book Antiqua" panose="02040602050305030304" pitchFamily="18" charset="0"/>
              </a:rPr>
              <a:t>Задачи: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900" dirty="0" smtClean="0">
                <a:latin typeface="Book Antiqua" panose="02040602050305030304" pitchFamily="18" charset="0"/>
              </a:rPr>
              <a:t> </a:t>
            </a:r>
            <a:r>
              <a:rPr lang="ru-RU" sz="3900" b="1" i="1" dirty="0" smtClean="0">
                <a:latin typeface="Book Antiqua" panose="02040602050305030304" pitchFamily="18" charset="0"/>
              </a:rPr>
              <a:t>определить</a:t>
            </a:r>
            <a:r>
              <a:rPr lang="ru-RU" sz="3900" b="1" i="1" dirty="0">
                <a:latin typeface="Book Antiqua" panose="02040602050305030304" pitchFamily="18" charset="0"/>
              </a:rPr>
              <a:t>, является ли проблема сохранения памяти о подвиге </a:t>
            </a:r>
            <a:r>
              <a:rPr lang="ru-RU" sz="3900" b="1" i="1" dirty="0" smtClean="0">
                <a:latin typeface="Book Antiqua" panose="02040602050305030304" pitchFamily="18" charset="0"/>
              </a:rPr>
              <a:t>участников </a:t>
            </a:r>
            <a:r>
              <a:rPr lang="ru-RU" sz="3900" b="1" i="1" dirty="0">
                <a:latin typeface="Book Antiqua" panose="02040602050305030304" pitchFamily="18" charset="0"/>
              </a:rPr>
              <a:t>обороны </a:t>
            </a:r>
            <a:r>
              <a:rPr lang="ru-RU" sz="3900" b="1" i="1" dirty="0" smtClean="0">
                <a:latin typeface="Book Antiqua" panose="02040602050305030304" pitchFamily="18" charset="0"/>
              </a:rPr>
              <a:t>Сталинграда актуальной</a:t>
            </a:r>
            <a:r>
              <a:rPr lang="ru-RU" sz="3900" b="1" i="1" dirty="0">
                <a:latin typeface="Book Antiqua" panose="02040602050305030304" pitchFamily="18" charset="0"/>
              </a:rPr>
              <a:t>, как части и главного содержания Второй мировой </a:t>
            </a:r>
            <a:r>
              <a:rPr lang="ru-RU" sz="3900" b="1" i="1" dirty="0" smtClean="0">
                <a:latin typeface="Book Antiqua" panose="02040602050305030304" pitchFamily="18" charset="0"/>
              </a:rPr>
              <a:t>войны;</a:t>
            </a:r>
            <a:endParaRPr lang="ru-RU" sz="3900" b="1" i="1" dirty="0">
              <a:latin typeface="Book Antiqua" panose="02040602050305030304" pitchFamily="18" charset="0"/>
            </a:endParaRPr>
          </a:p>
          <a:p>
            <a:r>
              <a:rPr lang="ru-RU" sz="3900" b="1" i="1" dirty="0" smtClean="0">
                <a:latin typeface="Book Antiqua" panose="02040602050305030304" pitchFamily="18" charset="0"/>
              </a:rPr>
              <a:t>рассмотреть возможность использования материалов выступления при проведении классных часов.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99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>
                <a:latin typeface="Book Antiqua" panose="02040602050305030304" pitchFamily="18" charset="0"/>
              </a:rPr>
              <a:t>Анкетирование «Что </a:t>
            </a:r>
            <a:r>
              <a:rPr lang="ru-RU" b="1" i="1" u="sng" dirty="0">
                <a:latin typeface="Book Antiqua" panose="02040602050305030304" pitchFamily="18" charset="0"/>
              </a:rPr>
              <a:t>Вы знаете о Сталинградской битве?»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 smtClean="0">
                <a:latin typeface="Book Antiqua" panose="02040602050305030304" pitchFamily="18" charset="0"/>
              </a:rPr>
              <a:t>Исследование </a:t>
            </a:r>
            <a:r>
              <a:rPr lang="ru-RU" sz="4000" b="1" i="1" dirty="0">
                <a:latin typeface="Book Antiqua" panose="02040602050305030304" pitchFamily="18" charset="0"/>
              </a:rPr>
              <a:t>было проведено методом анкетирования среди студентов 1 курса.</a:t>
            </a:r>
          </a:p>
          <a:p>
            <a:r>
              <a:rPr lang="ru-RU" sz="4000" b="1" i="1" dirty="0" smtClean="0">
                <a:latin typeface="Book Antiqua" panose="02040602050305030304" pitchFamily="18" charset="0"/>
              </a:rPr>
              <a:t>Метод </a:t>
            </a:r>
            <a:r>
              <a:rPr lang="ru-RU" sz="4000" b="1" i="1" dirty="0">
                <a:latin typeface="Book Antiqua" panose="02040602050305030304" pitchFamily="18" charset="0"/>
              </a:rPr>
              <a:t>исследования: анкетирование.</a:t>
            </a:r>
          </a:p>
          <a:p>
            <a:r>
              <a:rPr lang="ru-RU" sz="4000" b="1" i="1" dirty="0">
                <a:latin typeface="Book Antiqua" panose="02040602050305030304" pitchFamily="18" charset="0"/>
              </a:rPr>
              <a:t>Количество участвовавших студентов - </a:t>
            </a:r>
            <a:r>
              <a:rPr lang="ru-RU" sz="4000" b="1" i="1" dirty="0" smtClean="0">
                <a:latin typeface="Book Antiqua" panose="02040602050305030304" pitchFamily="18" charset="0"/>
              </a:rPr>
              <a:t>80 </a:t>
            </a:r>
            <a:r>
              <a:rPr lang="ru-RU" sz="4000" b="1" i="1" dirty="0">
                <a:latin typeface="Book Antiqua" panose="02040602050305030304" pitchFamily="18" charset="0"/>
              </a:rPr>
              <a:t>человек.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00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2" y="144855"/>
            <a:ext cx="10075831" cy="236974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Book Antiqua" panose="02040602050305030304" pitchFamily="18" charset="0"/>
                <a:ea typeface="Cambria Math" panose="02040503050406030204" pitchFamily="18" charset="0"/>
              </a:rPr>
              <a:t/>
            </a:r>
            <a:br>
              <a:rPr lang="ru-RU" b="1" i="1" dirty="0" smtClean="0">
                <a:latin typeface="Book Antiqua" panose="02040602050305030304" pitchFamily="18" charset="0"/>
                <a:ea typeface="Cambria Math" panose="02040503050406030204" pitchFamily="18" charset="0"/>
              </a:rPr>
            </a:br>
            <a:r>
              <a:rPr lang="ru-RU" b="1" i="1" u="sng" dirty="0" smtClean="0">
                <a:latin typeface="Book Antiqua" panose="02040602050305030304" pitchFamily="18" charset="0"/>
                <a:ea typeface="Cambria Math" panose="02040503050406030204" pitchFamily="18" charset="0"/>
              </a:rPr>
              <a:t>Вопросы анкеты</a:t>
            </a:r>
            <a:r>
              <a:rPr lang="ru-RU" sz="3600" b="1" i="1" u="sng" dirty="0">
                <a:latin typeface="Book Antiqua" panose="02040602050305030304" pitchFamily="18" charset="0"/>
                <a:ea typeface="Cambria Math" panose="02040503050406030204" pitchFamily="18" charset="0"/>
              </a:rPr>
              <a:t/>
            </a:r>
            <a:br>
              <a:rPr lang="ru-RU" sz="3600" b="1" i="1" u="sng" dirty="0">
                <a:latin typeface="Book Antiqua" panose="02040602050305030304" pitchFamily="18" charset="0"/>
                <a:ea typeface="Cambria Math" panose="02040503050406030204" pitchFamily="18" charset="0"/>
              </a:rPr>
            </a:br>
            <a:r>
              <a:rPr lang="ru-RU" b="1" i="1" u="sng" dirty="0">
                <a:latin typeface="Book Antiqua" panose="02040602050305030304" pitchFamily="18" charset="0"/>
                <a:ea typeface="Cambria Math" panose="02040503050406030204" pitchFamily="18" charset="0"/>
              </a:rPr>
              <a:t>«Что Вы знаете о Сталинградской битве?»</a:t>
            </a:r>
            <a:br>
              <a:rPr lang="ru-RU" b="1" i="1" u="sng" dirty="0">
                <a:latin typeface="Book Antiqua" panose="02040602050305030304" pitchFamily="18" charset="0"/>
                <a:ea typeface="Cambria Math" panose="02040503050406030204" pitchFamily="18" charset="0"/>
              </a:rPr>
            </a:br>
            <a:r>
              <a:rPr lang="ru-RU" b="1" i="1" u="sng" dirty="0">
                <a:latin typeface="Book Antiqua" panose="02040602050305030304" pitchFamily="18" charset="0"/>
                <a:ea typeface="Cambria Math" panose="02040503050406030204" pitchFamily="18" charset="0"/>
              </a:rPr>
              <a:t/>
            </a:r>
            <a:br>
              <a:rPr lang="ru-RU" b="1" i="1" u="sng" dirty="0">
                <a:latin typeface="Book Antiqua" panose="02040602050305030304" pitchFamily="18" charset="0"/>
                <a:ea typeface="Cambria Math" panose="02040503050406030204" pitchFamily="18" charset="0"/>
              </a:rPr>
            </a:br>
            <a:endParaRPr lang="ru-RU" b="1" i="1" u="sng" dirty="0">
              <a:latin typeface="Book Antiqua" panose="020406020503050303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2919" y="1478422"/>
            <a:ext cx="9784080" cy="4739498"/>
          </a:xfrm>
        </p:spPr>
        <p:txBody>
          <a:bodyPr>
            <a:normAutofit/>
          </a:bodyPr>
          <a:lstStyle/>
          <a:p>
            <a:endParaRPr lang="ru-RU" sz="2400" b="1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r>
              <a:rPr lang="ru-RU" sz="2800" b="1" i="1" dirty="0" smtClean="0">
                <a:latin typeface="Book Antiqua" panose="02040602050305030304" pitchFamily="18" charset="0"/>
                <a:ea typeface="Cambria Math" panose="02040503050406030204" pitchFamily="18" charset="0"/>
              </a:rPr>
              <a:t>Вопрос </a:t>
            </a:r>
            <a:r>
              <a:rPr lang="ru-RU" sz="2800" b="1" i="1" dirty="0">
                <a:latin typeface="Book Antiqua" panose="02040602050305030304" pitchFamily="18" charset="0"/>
                <a:ea typeface="Cambria Math" panose="02040503050406030204" pitchFamily="18" charset="0"/>
              </a:rPr>
              <a:t>1 </a:t>
            </a:r>
          </a:p>
          <a:p>
            <a:r>
              <a:rPr lang="ru-RU" sz="2800" b="1" i="1" dirty="0">
                <a:latin typeface="Book Antiqua" panose="02040602050305030304" pitchFamily="18" charset="0"/>
                <a:ea typeface="Cambria Math" panose="02040503050406030204" pitchFamily="18" charset="0"/>
              </a:rPr>
              <a:t>«Сколько дней продолжалась Сталинградская битва?»</a:t>
            </a:r>
          </a:p>
          <a:p>
            <a:r>
              <a:rPr lang="ru-RU" sz="2800" b="1" i="1" dirty="0">
                <a:latin typeface="Book Antiqua" panose="02040602050305030304" pitchFamily="18" charset="0"/>
                <a:ea typeface="Cambria Math" panose="02040503050406030204" pitchFamily="18" charset="0"/>
              </a:rPr>
              <a:t>Вопрос 2</a:t>
            </a:r>
          </a:p>
          <a:p>
            <a:r>
              <a:rPr lang="ru-RU" sz="2800" b="1" i="1" dirty="0">
                <a:latin typeface="Book Antiqua" panose="02040602050305030304" pitchFamily="18" charset="0"/>
                <a:ea typeface="Cambria Math" panose="02040503050406030204" pitchFamily="18" charset="0"/>
              </a:rPr>
              <a:t>«Участвовали в битве за Сталинград морские пехотинцы Северного флота?»</a:t>
            </a:r>
          </a:p>
          <a:p>
            <a:r>
              <a:rPr lang="ru-RU" sz="2800" b="1" i="1" dirty="0">
                <a:latin typeface="Book Antiqua" panose="02040602050305030304" pitchFamily="18" charset="0"/>
                <a:ea typeface="Cambria Math" panose="02040503050406030204" pitchFamily="18" charset="0"/>
              </a:rPr>
              <a:t>Вопрос 3</a:t>
            </a:r>
          </a:p>
          <a:p>
            <a:r>
              <a:rPr lang="ru-RU" sz="2800" b="1" i="1" dirty="0">
                <a:latin typeface="Book Antiqua" panose="02040602050305030304" pitchFamily="18" charset="0"/>
                <a:ea typeface="Cambria Math" panose="02040503050406030204" pitchFamily="18" charset="0"/>
              </a:rPr>
              <a:t>«Если морские пехотинцы Северного флота обороняли Сталинград, то есть ли памятники, посвященные этому</a:t>
            </a:r>
            <a:r>
              <a:rPr lang="ru-RU" sz="2800" b="1" i="1" dirty="0" smtClean="0">
                <a:latin typeface="Book Antiqua" panose="02040602050305030304" pitchFamily="18" charset="0"/>
                <a:ea typeface="Cambria Math" panose="02040503050406030204" pitchFamily="18" charset="0"/>
              </a:rPr>
              <a:t>?»</a:t>
            </a:r>
            <a:endParaRPr lang="ru-RU" sz="2800" b="1" i="1" dirty="0">
              <a:latin typeface="Book Antiqua" panose="02040602050305030304" pitchFamily="18" charset="0"/>
              <a:ea typeface="Cambria Math" panose="02040503050406030204" pitchFamily="18" charset="0"/>
            </a:endParaRPr>
          </a:p>
          <a:p>
            <a:endParaRPr lang="ru-RU" sz="2400" b="1" dirty="0" smtClean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69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u="sng" dirty="0" smtClean="0">
                <a:latin typeface="Book Antiqua" panose="02040602050305030304" pitchFamily="18" charset="0"/>
              </a:rPr>
              <a:t>Распределение ответов на вопросы</a:t>
            </a:r>
            <a:endParaRPr lang="ru-RU" b="1" i="1" u="sng" dirty="0">
              <a:latin typeface="Book Antiqua" panose="0204060205030503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4574500"/>
              </p:ext>
            </p:extLst>
          </p:nvPr>
        </p:nvGraphicFramePr>
        <p:xfrm>
          <a:off x="838200" y="1825624"/>
          <a:ext cx="9374024" cy="4421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2905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Book Antiqua" panose="02040602050305030304" pitchFamily="18" charset="0"/>
              </a:rPr>
              <a:t>Результаты обработки данных анкеты</a:t>
            </a:r>
            <a:endParaRPr lang="ru-RU" b="1" i="1" dirty="0">
              <a:latin typeface="Book Antiqua" panose="0204060205030503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i="1" dirty="0" smtClean="0">
                <a:latin typeface="Book Antiqua" panose="02040602050305030304" pitchFamily="18" charset="0"/>
              </a:rPr>
              <a:t>В результате обработки данных анкеты, мы пришли к необходимости восполнения пробелов (не все знают о роли морских пехотинцев Северного флота в Сталинградской битве - 35 студентов из 80, остальные 40 затрудняются ответить) и самым сложным для ответа стал вопрос сохранения исторической памяти (почти все студенты не могут правильно ответить на этот вопрос).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269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Планируемые результаты </a:t>
            </a:r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3200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точно и грамотно выражать свои мысли;</a:t>
            </a:r>
          </a:p>
          <a:p>
            <a:r>
              <a:rPr lang="ru-RU" sz="3200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 отстаивать свою точку зрения в процессе дискуссии; </a:t>
            </a:r>
          </a:p>
          <a:p>
            <a:r>
              <a:rPr lang="ru-RU" sz="3200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формировать готовность к сотрудничеству с соучениками, к коллективной работе; </a:t>
            </a:r>
          </a:p>
          <a:p>
            <a:r>
              <a:rPr lang="ru-RU" sz="3200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осуществлять выбор наиболее эффективных способов решения задач в зависимости от конкретных условий; </a:t>
            </a:r>
          </a:p>
          <a:p>
            <a:r>
              <a:rPr lang="ru-RU" sz="3200" b="1" i="1" dirty="0">
                <a:latin typeface="Book Antiqua" panose="02040602050305030304" pitchFamily="18" charset="0"/>
                <a:cs typeface="Times New Roman" panose="02020603050405020304" pitchFamily="18" charset="0"/>
              </a:rPr>
              <a:t>анализировать, сравнивать, классифицировать и обобщать факты и явления. 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7514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9">
      <a:dk1>
        <a:sysClr val="windowText" lastClr="000000"/>
      </a:dk1>
      <a:lt1>
        <a:srgbClr val="9CC3E5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1671</Words>
  <Application>Microsoft Office PowerPoint</Application>
  <PresentationFormat>Широкоэкранный</PresentationFormat>
  <Paragraphs>146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7" baseType="lpstr">
      <vt:lpstr>Arial</vt:lpstr>
      <vt:lpstr>Book Antiqua</vt:lpstr>
      <vt:lpstr>Calibri</vt:lpstr>
      <vt:lpstr>Calibri Light</vt:lpstr>
      <vt:lpstr>Cambria Math</vt:lpstr>
      <vt:lpstr>David</vt:lpstr>
      <vt:lpstr>Times New Roman</vt:lpstr>
      <vt:lpstr>Тема Office</vt:lpstr>
      <vt:lpstr>МИНИСТЕРСТВО ОБРАЗОВАНИЯ И НАУКИ РОССИЙСКОЙ ФЕДЕРАЦИИ ГОСУДАРСТВЕННОЕ АВТОНОМНОЕ ПРОФЕССИОНАЛЬНОЕ ОБРАЗОВАТЕЛЬНОЕ УЧРЕЖДЕНИЕ МУРМАНСКОЙ ОБЛАСТИ  «МУРМАНСКИЙ ИНДУСТРИАЛЬНЫЙ КОЛЛЕДЖ»  Методическая разработка внеклассного краеведческого мероприятия:   «Воины – североморцы в боях за Сталинград (к 80-летию разгрома немецко-фашистских войск в Сталинградской битве)». </vt:lpstr>
      <vt:lpstr>Содержание</vt:lpstr>
      <vt:lpstr>Целевая аудитория и цель мероприятия </vt:lpstr>
      <vt:lpstr>Задачи: </vt:lpstr>
      <vt:lpstr>Анкетирование «Что Вы знаете о Сталинградской битве?» </vt:lpstr>
      <vt:lpstr> Вопросы анкеты «Что Вы знаете о Сталинградской битве?»  </vt:lpstr>
      <vt:lpstr>Распределение ответов на вопросы</vt:lpstr>
      <vt:lpstr>Результаты обработки данных анкеты</vt:lpstr>
      <vt:lpstr>Планируемые результаты  </vt:lpstr>
      <vt:lpstr>Ресурсы </vt:lpstr>
      <vt:lpstr>Ход мероприятия</vt:lpstr>
      <vt:lpstr>Актуальность</vt:lpstr>
      <vt:lpstr>Подготовка сил флота в Ваенге</vt:lpstr>
      <vt:lpstr>Бойцы 92-й ОСБр в Ступино  (Московская область)</vt:lpstr>
      <vt:lpstr>Бои за элеватор стали важной частью обороны. И североморцы принимали в них активное участие.</vt:lpstr>
      <vt:lpstr>Уроженцы Сталинграда на защите родного города</vt:lpstr>
      <vt:lpstr>Тарасов Павел Ильич (04.03.1905 – 06.10.1942) Командир бригады. </vt:lpstr>
      <vt:lpstr>1970-е гг.: подвиг моряков-североморцев стал известен на всю страну.</vt:lpstr>
      <vt:lpstr>Памятник морякам-североморцам в Волгограде (1977 г.) </vt:lpstr>
      <vt:lpstr>«Памятник защитникам Сталинграда, героически сражавшимся у элеватора, и особо отличившимся в боях морякам-североморцам» в наши дни.</vt:lpstr>
      <vt:lpstr>Задание для Группы I «Оборона Сталинграда».</vt:lpstr>
      <vt:lpstr>Задание для Группы II «Северный флот - Сталинграду»</vt:lpstr>
      <vt:lpstr>Задание для Группы III «Сохраняя память о подвиге моряков-североморцев»</vt:lpstr>
      <vt:lpstr>Выводы</vt:lpstr>
      <vt:lpstr>Литература</vt:lpstr>
      <vt:lpstr>Литература</vt:lpstr>
      <vt:lpstr>Интернет-ресурсы</vt:lpstr>
      <vt:lpstr>Интернет-ресурсы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РОССИЙСКОЙ ФЕДЕРАЦИИ ГОСУДАРСТВЕННОЕ АВТОНОМНОЕ ПРОФЕССИОНАЛЬНОЕ ОБРАЗОВАТЕЛЬНОЕ УЧРЕЖДЕНИЕ МУРМАНСКОЙ ОБЛАСТИ  «МУРМАНСКИЙ ИНДУСТРИАЛЬНЫЙ КОЛЛЕДЖ» Методическая разработка  «Воины – североморцы в боях за Сталинград (к 80-летию разгрома немецко-фашистских войск в Сталинградской битве)».</dc:title>
  <dc:creator>Home</dc:creator>
  <cp:lastModifiedBy>Home</cp:lastModifiedBy>
  <cp:revision>5</cp:revision>
  <dcterms:created xsi:type="dcterms:W3CDTF">2023-04-10T13:47:49Z</dcterms:created>
  <dcterms:modified xsi:type="dcterms:W3CDTF">2023-05-08T11:21:39Z</dcterms:modified>
</cp:coreProperties>
</file>