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9" r:id="rId9"/>
    <p:sldId id="266" r:id="rId10"/>
    <p:sldId id="267" r:id="rId11"/>
    <p:sldId id="268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A12B"/>
    <a:srgbClr val="8BCF4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F93C9-6A26-428E-8F1F-66DC542D9D9A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BAFA-3913-489F-A617-B362E9674D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F93C9-6A26-428E-8F1F-66DC542D9D9A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BAFA-3913-489F-A617-B362E9674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F93C9-6A26-428E-8F1F-66DC542D9D9A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BAFA-3913-489F-A617-B362E9674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F93C9-6A26-428E-8F1F-66DC542D9D9A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BAFA-3913-489F-A617-B362E9674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F93C9-6A26-428E-8F1F-66DC542D9D9A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B6FBAFA-3913-489F-A617-B362E9674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F93C9-6A26-428E-8F1F-66DC542D9D9A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BAFA-3913-489F-A617-B362E9674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F93C9-6A26-428E-8F1F-66DC542D9D9A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BAFA-3913-489F-A617-B362E9674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F93C9-6A26-428E-8F1F-66DC542D9D9A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BAFA-3913-489F-A617-B362E9674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F93C9-6A26-428E-8F1F-66DC542D9D9A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BAFA-3913-489F-A617-B362E9674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F93C9-6A26-428E-8F1F-66DC542D9D9A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BAFA-3913-489F-A617-B362E9674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F93C9-6A26-428E-8F1F-66DC542D9D9A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BAFA-3913-489F-A617-B362E9674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6EF93C9-6A26-428E-8F1F-66DC542D9D9A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B6FBAFA-3913-489F-A617-B362E9674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Математика 5 класс. </a:t>
            </a:r>
            <a:r>
              <a:rPr lang="ru-RU" sz="2200" dirty="0" smtClean="0">
                <a:solidFill>
                  <a:srgbClr val="FFFF00"/>
                </a:solidFill>
              </a:rPr>
              <a:t>     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9552" y="1600200"/>
            <a:ext cx="8064896" cy="2044824"/>
          </a:xfrm>
        </p:spPr>
        <p:txBody>
          <a:bodyPr>
            <a:prstTxWarp prst="textChevronInverted">
              <a:avLst/>
            </a:prstTxWarp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БИССЕКТРИСА УГЛА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7544" y="5013176"/>
            <a:ext cx="8524056" cy="13114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                                                             Учитель математики ГБОУ СОШ             </a:t>
            </a:r>
          </a:p>
          <a:p>
            <a:pPr>
              <a:buNone/>
            </a:pPr>
            <a:r>
              <a:rPr lang="ru-RU" sz="2000" dirty="0" smtClean="0"/>
              <a:t>                                                                   </a:t>
            </a:r>
            <a:r>
              <a:rPr lang="ru-RU" sz="2000" dirty="0" err="1" smtClean="0"/>
              <a:t>им.Н.Ф.Зыбанова</a:t>
            </a:r>
            <a:r>
              <a:rPr lang="ru-RU" sz="2000" dirty="0" smtClean="0"/>
              <a:t> с.Березняки.</a:t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             Молчанова Оксана Александровна.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rc 2"/>
          <p:cNvSpPr>
            <a:spLocks/>
          </p:cNvSpPr>
          <p:nvPr/>
        </p:nvSpPr>
        <p:spPr bwMode="auto">
          <a:xfrm rot="2556844">
            <a:off x="2844800" y="2347913"/>
            <a:ext cx="638175" cy="577850"/>
          </a:xfrm>
          <a:custGeom>
            <a:avLst/>
            <a:gdLst>
              <a:gd name="G0" fmla="+- 0 0 0"/>
              <a:gd name="G1" fmla="+- 21596 0 0"/>
              <a:gd name="G2" fmla="+- 21600 0 0"/>
              <a:gd name="T0" fmla="*/ 415 w 21208"/>
              <a:gd name="T1" fmla="*/ 0 h 21596"/>
              <a:gd name="T2" fmla="*/ 21208 w 21208"/>
              <a:gd name="T3" fmla="*/ 17501 h 21596"/>
              <a:gd name="T4" fmla="*/ 0 w 21208"/>
              <a:gd name="T5" fmla="*/ 21596 h 21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208" h="21596" fill="none" extrusionOk="0">
                <a:moveTo>
                  <a:pt x="415" y="-1"/>
                </a:moveTo>
                <a:cubicBezTo>
                  <a:pt x="10607" y="195"/>
                  <a:pt x="19275" y="7491"/>
                  <a:pt x="21208" y="17500"/>
                </a:cubicBezTo>
              </a:path>
              <a:path w="21208" h="21596" stroke="0" extrusionOk="0">
                <a:moveTo>
                  <a:pt x="415" y="-1"/>
                </a:moveTo>
                <a:cubicBezTo>
                  <a:pt x="10607" y="195"/>
                  <a:pt x="19275" y="7491"/>
                  <a:pt x="21208" y="17500"/>
                </a:cubicBezTo>
                <a:lnTo>
                  <a:pt x="0" y="21596"/>
                </a:lnTo>
                <a:close/>
              </a:path>
            </a:pathLst>
          </a:custGeom>
          <a:noFill/>
          <a:ln w="28575">
            <a:solidFill>
              <a:srgbClr val="CCFF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4427538" y="115888"/>
            <a:ext cx="792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i="1">
                <a:solidFill>
                  <a:srgbClr val="E3F5A3"/>
                </a:solidFill>
                <a:latin typeface="Times New Roman" pitchFamily="18" charset="0"/>
              </a:rPr>
              <a:t>A</a:t>
            </a:r>
            <a:endParaRPr lang="ru-RU" sz="2400" b="1" i="1">
              <a:solidFill>
                <a:srgbClr val="E3F5A3"/>
              </a:solidFill>
              <a:latin typeface="Times New Roman" pitchFamily="18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364163" y="3213100"/>
            <a:ext cx="792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i="1">
                <a:solidFill>
                  <a:srgbClr val="E3F5A3"/>
                </a:solidFill>
                <a:latin typeface="Times New Roman" pitchFamily="18" charset="0"/>
              </a:rPr>
              <a:t>C</a:t>
            </a:r>
            <a:endParaRPr lang="ru-RU" sz="2400" b="1" i="1">
              <a:solidFill>
                <a:srgbClr val="E3F5A3"/>
              </a:solidFill>
              <a:latin typeface="Times New Roman" pitchFamily="18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5435600" y="1412875"/>
            <a:ext cx="792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i="1">
                <a:solidFill>
                  <a:srgbClr val="E3F5A3"/>
                </a:solidFill>
                <a:latin typeface="Times New Roman" pitchFamily="18" charset="0"/>
              </a:rPr>
              <a:t>O</a:t>
            </a:r>
            <a:endParaRPr lang="ru-RU" sz="2400" b="1" i="1">
              <a:solidFill>
                <a:srgbClr val="E3F5A3"/>
              </a:solidFill>
              <a:latin typeface="Times New Roman" pitchFamily="18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547813" y="2708275"/>
            <a:ext cx="792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i="1">
                <a:solidFill>
                  <a:srgbClr val="E3F5A3"/>
                </a:solidFill>
                <a:latin typeface="Times New Roman" pitchFamily="18" charset="0"/>
              </a:rPr>
              <a:t>B</a:t>
            </a:r>
            <a:endParaRPr lang="ru-RU" sz="2400" b="1" i="1">
              <a:solidFill>
                <a:srgbClr val="E3F5A3"/>
              </a:solidFill>
              <a:latin typeface="Times New Roman" pitchFamily="18" charset="0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132138" y="1916113"/>
            <a:ext cx="10080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E3F5A3"/>
                </a:solidFill>
                <a:latin typeface="Times New Roman" pitchFamily="18" charset="0"/>
                <a:sym typeface="Symbol" pitchFamily="18" charset="2"/>
              </a:rPr>
              <a:t>?</a:t>
            </a:r>
            <a:endParaRPr lang="ru-RU" sz="2800" b="1" i="1">
              <a:solidFill>
                <a:srgbClr val="E3F5A3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1692275" y="5445125"/>
            <a:ext cx="67675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latin typeface="Times New Roman" pitchFamily="18" charset="0"/>
                <a:sym typeface="Symbol" pitchFamily="18" charset="2"/>
              </a:rPr>
              <a:t>Луч</a:t>
            </a:r>
            <a:r>
              <a:rPr lang="en-US" sz="2800" b="1" i="1" dirty="0">
                <a:latin typeface="Times New Roman" pitchFamily="18" charset="0"/>
                <a:sym typeface="Symbol" pitchFamily="18" charset="2"/>
              </a:rPr>
              <a:t> BO – </a:t>
            </a:r>
            <a:r>
              <a:rPr lang="ru-RU" sz="2800" b="1" i="1" dirty="0">
                <a:latin typeface="Times New Roman" pitchFamily="18" charset="0"/>
                <a:sym typeface="Symbol" pitchFamily="18" charset="2"/>
              </a:rPr>
              <a:t>биссектриса угла АВС </a:t>
            </a:r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 flipV="1">
            <a:off x="2195513" y="620713"/>
            <a:ext cx="3024187" cy="2303462"/>
          </a:xfrm>
          <a:prstGeom prst="line">
            <a:avLst/>
          </a:prstGeom>
          <a:noFill/>
          <a:ln w="38100">
            <a:solidFill>
              <a:srgbClr val="CCFF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>
            <a:off x="2195513" y="2924175"/>
            <a:ext cx="3889375" cy="217488"/>
          </a:xfrm>
          <a:prstGeom prst="line">
            <a:avLst/>
          </a:prstGeom>
          <a:noFill/>
          <a:ln w="38100">
            <a:solidFill>
              <a:srgbClr val="CCFF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 flipV="1">
            <a:off x="2195513" y="1844675"/>
            <a:ext cx="3600450" cy="1079500"/>
          </a:xfrm>
          <a:prstGeom prst="line">
            <a:avLst/>
          </a:prstGeom>
          <a:noFill/>
          <a:ln w="19050">
            <a:solidFill>
              <a:srgbClr val="CCFF66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3419475" y="2492375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E3F5A3"/>
                </a:solidFill>
                <a:latin typeface="Times New Roman" pitchFamily="18" charset="0"/>
                <a:sym typeface="Symbol" pitchFamily="18" charset="2"/>
              </a:rPr>
              <a:t>?</a:t>
            </a:r>
            <a:endParaRPr lang="ru-RU" sz="2800" b="1" i="1">
              <a:solidFill>
                <a:srgbClr val="E3F5A3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1763713" y="4868863"/>
            <a:ext cx="33845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latin typeface="Times New Roman" pitchFamily="18" charset="0"/>
                <a:sym typeface="Symbol" pitchFamily="18" charset="2"/>
              </a:rPr>
              <a:t>            </a:t>
            </a:r>
            <a:r>
              <a:rPr lang="en-US" sz="2800" b="1" dirty="0" smtClean="0">
                <a:latin typeface="Times New Roman" pitchFamily="18" charset="0"/>
                <a:sym typeface="Symbol" pitchFamily="18" charset="2"/>
              </a:rPr>
              <a:t></a:t>
            </a:r>
            <a:r>
              <a:rPr lang="en-US" sz="2800" b="1" i="1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2800" b="1" i="1" dirty="0">
                <a:latin typeface="Times New Roman" pitchFamily="18" charset="0"/>
              </a:rPr>
              <a:t>AB</a:t>
            </a:r>
            <a:r>
              <a:rPr lang="ru-RU" sz="2800" b="1" i="1" dirty="0">
                <a:latin typeface="Times New Roman" pitchFamily="18" charset="0"/>
              </a:rPr>
              <a:t>С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ru-RU" sz="2800" b="1" i="1" dirty="0">
                <a:latin typeface="Times New Roman" pitchFamily="18" charset="0"/>
              </a:rPr>
              <a:t> </a:t>
            </a:r>
            <a:r>
              <a:rPr lang="en-US" sz="2800" b="1" i="1" dirty="0">
                <a:latin typeface="Times New Roman" pitchFamily="18" charset="0"/>
              </a:rPr>
              <a:t>=</a:t>
            </a:r>
            <a:r>
              <a:rPr lang="ru-RU" sz="2800" b="1" i="1" dirty="0">
                <a:latin typeface="Times New Roman" pitchFamily="18" charset="0"/>
              </a:rPr>
              <a:t>  </a:t>
            </a:r>
            <a:r>
              <a:rPr lang="ru-RU" sz="2800" b="1" dirty="0">
                <a:latin typeface="Times New Roman" pitchFamily="18" charset="0"/>
                <a:sym typeface="Symbol" pitchFamily="18" charset="2"/>
              </a:rPr>
              <a:t>48</a:t>
            </a:r>
            <a:r>
              <a:rPr lang="en-US" sz="2800" b="1" dirty="0">
                <a:latin typeface="Times New Roman" pitchFamily="18" charset="0"/>
                <a:sym typeface="Symbol" pitchFamily="18" charset="2"/>
              </a:rPr>
              <a:t>º</a:t>
            </a:r>
            <a:endParaRPr lang="ru-RU" sz="2800" b="1" dirty="0">
              <a:latin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rc 2"/>
          <p:cNvSpPr>
            <a:spLocks/>
          </p:cNvSpPr>
          <p:nvPr/>
        </p:nvSpPr>
        <p:spPr bwMode="auto">
          <a:xfrm rot="2441741" flipH="1">
            <a:off x="4713288" y="2354263"/>
            <a:ext cx="671512" cy="577850"/>
          </a:xfrm>
          <a:custGeom>
            <a:avLst/>
            <a:gdLst>
              <a:gd name="G0" fmla="+- 755 0 0"/>
              <a:gd name="G1" fmla="+- 21600 0 0"/>
              <a:gd name="G2" fmla="+- 21600 0 0"/>
              <a:gd name="T0" fmla="*/ 0 w 22355"/>
              <a:gd name="T1" fmla="*/ 13 h 21600"/>
              <a:gd name="T2" fmla="*/ 22355 w 22355"/>
              <a:gd name="T3" fmla="*/ 21600 h 21600"/>
              <a:gd name="T4" fmla="*/ 755 w 2235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355" h="21600" fill="none" extrusionOk="0">
                <a:moveTo>
                  <a:pt x="0" y="13"/>
                </a:moveTo>
                <a:cubicBezTo>
                  <a:pt x="251" y="4"/>
                  <a:pt x="503" y="-1"/>
                  <a:pt x="755" y="0"/>
                </a:cubicBezTo>
                <a:cubicBezTo>
                  <a:pt x="12684" y="0"/>
                  <a:pt x="22355" y="9670"/>
                  <a:pt x="22355" y="21600"/>
                </a:cubicBezTo>
              </a:path>
              <a:path w="22355" h="21600" stroke="0" extrusionOk="0">
                <a:moveTo>
                  <a:pt x="0" y="13"/>
                </a:moveTo>
                <a:cubicBezTo>
                  <a:pt x="251" y="4"/>
                  <a:pt x="503" y="-1"/>
                  <a:pt x="755" y="0"/>
                </a:cubicBezTo>
                <a:cubicBezTo>
                  <a:pt x="12684" y="0"/>
                  <a:pt x="22355" y="9670"/>
                  <a:pt x="22355" y="21600"/>
                </a:cubicBezTo>
                <a:lnTo>
                  <a:pt x="755" y="21600"/>
                </a:lnTo>
                <a:close/>
              </a:path>
            </a:pathLst>
          </a:custGeom>
          <a:noFill/>
          <a:ln w="28575">
            <a:solidFill>
              <a:srgbClr val="CCFF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547813" y="692150"/>
            <a:ext cx="792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i="1">
                <a:solidFill>
                  <a:srgbClr val="E3F5A3"/>
                </a:solidFill>
                <a:latin typeface="Times New Roman" pitchFamily="18" charset="0"/>
              </a:rPr>
              <a:t>A</a:t>
            </a:r>
            <a:endParaRPr lang="ru-RU" sz="2400" b="1" i="1">
              <a:solidFill>
                <a:srgbClr val="E3F5A3"/>
              </a:solidFill>
              <a:latin typeface="Times New Roman" pitchFamily="18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956550" y="1341438"/>
            <a:ext cx="792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i="1">
                <a:solidFill>
                  <a:srgbClr val="E3F5A3"/>
                </a:solidFill>
                <a:latin typeface="Times New Roman" pitchFamily="18" charset="0"/>
              </a:rPr>
              <a:t>C</a:t>
            </a:r>
            <a:endParaRPr lang="ru-RU" sz="2400" b="1" i="1">
              <a:solidFill>
                <a:srgbClr val="E3F5A3"/>
              </a:solidFill>
              <a:latin typeface="Times New Roman" pitchFamily="18" charset="0"/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43438" y="404813"/>
            <a:ext cx="792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i="1">
                <a:solidFill>
                  <a:srgbClr val="E3F5A3"/>
                </a:solidFill>
                <a:latin typeface="Times New Roman" pitchFamily="18" charset="0"/>
              </a:rPr>
              <a:t>O</a:t>
            </a:r>
            <a:endParaRPr lang="ru-RU" sz="2400" b="1" i="1">
              <a:solidFill>
                <a:srgbClr val="E3F5A3"/>
              </a:solidFill>
              <a:latin typeface="Times New Roman" pitchFamily="18" charset="0"/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4572000" y="2997200"/>
            <a:ext cx="792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i="1">
                <a:solidFill>
                  <a:srgbClr val="E3F5A3"/>
                </a:solidFill>
                <a:latin typeface="Times New Roman" pitchFamily="18" charset="0"/>
              </a:rPr>
              <a:t>B</a:t>
            </a:r>
            <a:endParaRPr lang="ru-RU" sz="2400" b="1" i="1">
              <a:solidFill>
                <a:srgbClr val="E3F5A3"/>
              </a:solidFill>
              <a:latin typeface="Times New Roman" pitchFamily="18" charset="0"/>
            </a:endParaRP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4211960" y="2060575"/>
            <a:ext cx="8640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rgbClr val="E3F5A3"/>
                </a:solidFill>
                <a:latin typeface="Times New Roman" pitchFamily="18" charset="0"/>
                <a:sym typeface="Symbol" pitchFamily="18" charset="2"/>
              </a:rPr>
              <a:t>65</a:t>
            </a:r>
            <a:r>
              <a:rPr lang="en-US" sz="2800" b="1" dirty="0" smtClean="0">
                <a:solidFill>
                  <a:srgbClr val="E3F5A3"/>
                </a:solidFill>
                <a:latin typeface="Times New Roman" pitchFamily="18" charset="0"/>
                <a:sym typeface="Symbol" pitchFamily="18" charset="2"/>
              </a:rPr>
              <a:t>º</a:t>
            </a:r>
            <a:endParaRPr lang="ru-RU" sz="2800" b="1" i="1" dirty="0">
              <a:solidFill>
                <a:srgbClr val="E3F5A3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1692275" y="5445125"/>
            <a:ext cx="67675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latin typeface="Times New Roman" pitchFamily="18" charset="0"/>
                <a:sym typeface="Symbol" pitchFamily="18" charset="2"/>
              </a:rPr>
              <a:t>Луч</a:t>
            </a:r>
            <a:r>
              <a:rPr lang="en-US" sz="2800" b="1" i="1" dirty="0">
                <a:latin typeface="Times New Roman" pitchFamily="18" charset="0"/>
                <a:sym typeface="Symbol" pitchFamily="18" charset="2"/>
              </a:rPr>
              <a:t> BO – </a:t>
            </a:r>
            <a:r>
              <a:rPr lang="ru-RU" sz="2800" b="1" i="1" dirty="0">
                <a:latin typeface="Times New Roman" pitchFamily="18" charset="0"/>
                <a:sym typeface="Symbol" pitchFamily="18" charset="2"/>
              </a:rPr>
              <a:t>биссектриса угла АВС </a:t>
            </a:r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 flipH="1" flipV="1">
            <a:off x="1979613" y="620713"/>
            <a:ext cx="3024187" cy="2303462"/>
          </a:xfrm>
          <a:prstGeom prst="line">
            <a:avLst/>
          </a:prstGeom>
          <a:noFill/>
          <a:ln w="38100">
            <a:solidFill>
              <a:srgbClr val="CCFF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 flipV="1">
            <a:off x="5003800" y="1196975"/>
            <a:ext cx="3240088" cy="1727200"/>
          </a:xfrm>
          <a:prstGeom prst="line">
            <a:avLst/>
          </a:prstGeom>
          <a:noFill/>
          <a:ln w="38100">
            <a:solidFill>
              <a:srgbClr val="CCFF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 flipV="1">
            <a:off x="5003800" y="549275"/>
            <a:ext cx="215900" cy="2374900"/>
          </a:xfrm>
          <a:prstGeom prst="line">
            <a:avLst/>
          </a:prstGeom>
          <a:noFill/>
          <a:ln w="19050">
            <a:solidFill>
              <a:srgbClr val="CCFF66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5003800" y="2046288"/>
            <a:ext cx="647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E3F5A3"/>
                </a:solidFill>
                <a:latin typeface="Times New Roman" pitchFamily="18" charset="0"/>
                <a:sym typeface="Symbol" pitchFamily="18" charset="2"/>
              </a:rPr>
              <a:t>?</a:t>
            </a:r>
            <a:endParaRPr lang="ru-RU" sz="2800" b="1" i="1">
              <a:solidFill>
                <a:srgbClr val="E3F5A3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1187450" y="4868863"/>
            <a:ext cx="547278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>
                <a:latin typeface="Times New Roman" pitchFamily="18" charset="0"/>
                <a:sym typeface="Symbol" pitchFamily="18" charset="2"/>
              </a:rPr>
              <a:t></a:t>
            </a:r>
            <a:r>
              <a:rPr lang="en-US" sz="2800" b="1" i="1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2800" b="1" i="1" dirty="0" smtClean="0">
                <a:latin typeface="Times New Roman" pitchFamily="18" charset="0"/>
              </a:rPr>
              <a:t>AB</a:t>
            </a:r>
            <a:r>
              <a:rPr lang="ru-RU" sz="2800" b="1" i="1" dirty="0">
                <a:latin typeface="Times New Roman" pitchFamily="18" charset="0"/>
              </a:rPr>
              <a:t>О</a:t>
            </a:r>
            <a:r>
              <a:rPr lang="en-US" sz="2800" b="1" i="1" dirty="0" smtClean="0">
                <a:latin typeface="Times New Roman" pitchFamily="18" charset="0"/>
              </a:rPr>
              <a:t> </a:t>
            </a:r>
            <a:r>
              <a:rPr lang="en-US" sz="2800" b="1" i="1" dirty="0">
                <a:latin typeface="Times New Roman" pitchFamily="18" charset="0"/>
              </a:rPr>
              <a:t>=</a:t>
            </a:r>
            <a:r>
              <a:rPr lang="ru-RU" sz="2800" b="1" i="1" dirty="0">
                <a:latin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sym typeface="Symbol" pitchFamily="18" charset="2"/>
              </a:rPr>
              <a:t>65</a:t>
            </a:r>
            <a:r>
              <a:rPr lang="en-US" sz="2800" b="1" dirty="0" smtClean="0">
                <a:latin typeface="Times New Roman" pitchFamily="18" charset="0"/>
                <a:sym typeface="Symbol" pitchFamily="18" charset="2"/>
              </a:rPr>
              <a:t>º</a:t>
            </a:r>
            <a:r>
              <a:rPr lang="ru-RU" sz="2800" b="1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2800" b="1" dirty="0" smtClean="0">
                <a:latin typeface="Times New Roman" pitchFamily="18" charset="0"/>
                <a:sym typeface="Symbol" pitchFamily="18" charset="2"/>
              </a:rPr>
              <a:t> </a:t>
            </a:r>
            <a:r>
              <a:rPr lang="en-US" sz="2800" b="1" i="1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2800" b="1" i="1" dirty="0" smtClean="0">
                <a:latin typeface="Times New Roman" pitchFamily="18" charset="0"/>
              </a:rPr>
              <a:t>AB</a:t>
            </a:r>
            <a:r>
              <a:rPr lang="ru-RU" sz="2800" b="1" i="1" dirty="0">
                <a:latin typeface="Times New Roman" pitchFamily="18" charset="0"/>
              </a:rPr>
              <a:t>С</a:t>
            </a:r>
            <a:r>
              <a:rPr lang="en-US" sz="2800" b="1" i="1" dirty="0" smtClean="0">
                <a:latin typeface="Times New Roman" pitchFamily="18" charset="0"/>
              </a:rPr>
              <a:t> =</a:t>
            </a:r>
            <a:r>
              <a:rPr lang="ru-RU" sz="2800" b="1" i="1" dirty="0" smtClean="0">
                <a:latin typeface="Times New Roman" pitchFamily="18" charset="0"/>
              </a:rPr>
              <a:t> ?</a:t>
            </a:r>
            <a:r>
              <a:rPr lang="ru-RU" sz="2800" b="1" dirty="0" smtClean="0">
                <a:latin typeface="Times New Roman" pitchFamily="18" charset="0"/>
                <a:sym typeface="Symbol" pitchFamily="18" charset="2"/>
              </a:rPr>
              <a:t>        </a:t>
            </a:r>
            <a:endParaRPr lang="ru-RU" sz="2800" b="1" dirty="0">
              <a:latin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ok.opredelim.com/tw_files2/urls_34/4267/d-4266411/4266411_html_m4c383b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04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3528392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>
                <a:solidFill>
                  <a:srgbClr val="FFFF00"/>
                </a:solidFill>
              </a:rPr>
              <a:t>            Домашнее задание: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</a:t>
            </a:r>
            <a:r>
              <a:rPr lang="ru-RU" sz="3600" dirty="0" smtClean="0">
                <a:solidFill>
                  <a:srgbClr val="002060"/>
                </a:solidFill>
              </a:rPr>
              <a:t>-п.30 прочитать и выписать в тетрадь определение биссектрисы.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- № 532.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- ст. 150 Контрольные задания.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332656"/>
            <a:ext cx="8686800" cy="30963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Решите примеры.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К</a:t>
            </a:r>
            <a:r>
              <a:rPr lang="ru-RU" dirty="0" smtClean="0"/>
              <a:t> - 700 : 20             </a:t>
            </a:r>
            <a:r>
              <a:rPr lang="ru-RU" dirty="0" smtClean="0">
                <a:solidFill>
                  <a:srgbClr val="FF0000"/>
                </a:solidFill>
              </a:rPr>
              <a:t>Б</a:t>
            </a:r>
            <a:r>
              <a:rPr lang="ru-RU" dirty="0" smtClean="0"/>
              <a:t> -  58 - 34</a:t>
            </a:r>
            <a:br>
              <a:rPr lang="ru-RU" dirty="0" smtClean="0"/>
            </a:br>
            <a:r>
              <a:rPr lang="ru-RU" dirty="0" smtClean="0"/>
              <a:t>  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 -  36 * 4               </a:t>
            </a:r>
            <a:r>
              <a:rPr lang="ru-RU" dirty="0" smtClean="0">
                <a:solidFill>
                  <a:srgbClr val="FF0000"/>
                </a:solidFill>
              </a:rPr>
              <a:t>Т</a:t>
            </a:r>
            <a:r>
              <a:rPr lang="ru-RU" dirty="0" smtClean="0"/>
              <a:t> -  16 * 2 - 32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 -  104 : 2              </a:t>
            </a:r>
            <a:r>
              <a:rPr lang="ru-RU" dirty="0" smtClean="0">
                <a:solidFill>
                  <a:srgbClr val="FF0000"/>
                </a:solidFill>
              </a:rPr>
              <a:t>Р</a:t>
            </a:r>
            <a:r>
              <a:rPr lang="ru-RU" dirty="0" smtClean="0"/>
              <a:t> - (28 + 26) : 6</a:t>
            </a:r>
            <a:br>
              <a:rPr lang="ru-RU" dirty="0" smtClean="0"/>
            </a:br>
            <a:r>
              <a:rPr lang="ru-RU" dirty="0" smtClean="0"/>
              <a:t>  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 -  26 + 33             </a:t>
            </a:r>
            <a:r>
              <a:rPr lang="ru-RU" dirty="0" smtClean="0">
                <a:solidFill>
                  <a:srgbClr val="FF0000"/>
                </a:solidFill>
              </a:rPr>
              <a:t>С</a:t>
            </a:r>
            <a:r>
              <a:rPr lang="ru-RU" dirty="0" smtClean="0"/>
              <a:t> – 25 * 2 – 10 * 2</a:t>
            </a:r>
            <a:endParaRPr lang="ru-RU" dirty="0"/>
          </a:p>
        </p:txBody>
      </p:sp>
      <p:pic>
        <p:nvPicPr>
          <p:cNvPr id="12292" name="Picture 4" descr="http://cx.aos.ask.com/question/aq/1400px-788px/were-francis-bacon-s-inventions_ed068c8abd9e865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365104"/>
            <a:ext cx="7632848" cy="23044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71600" y="620689"/>
          <a:ext cx="7200799" cy="1682496"/>
        </p:xfrm>
        <a:graphic>
          <a:graphicData uri="http://schemas.openxmlformats.org/drawingml/2006/table">
            <a:tbl>
              <a:tblPr/>
              <a:tblGrid>
                <a:gridCol w="631731"/>
                <a:gridCol w="640720"/>
                <a:gridCol w="640720"/>
                <a:gridCol w="640720"/>
                <a:gridCol w="802588"/>
                <a:gridCol w="640720"/>
                <a:gridCol w="640720"/>
                <a:gridCol w="640720"/>
                <a:gridCol w="640720"/>
                <a:gridCol w="640720"/>
                <a:gridCol w="640720"/>
              </a:tblGrid>
              <a:tr h="5775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85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 smtClean="0">
                          <a:latin typeface="+mn-lt"/>
                          <a:ea typeface="Calibri"/>
                          <a:cs typeface="Times New Roman"/>
                        </a:rPr>
                        <a:t>24</a:t>
                      </a:r>
                      <a:endParaRPr lang="ru-RU" sz="2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+mn-lt"/>
                          <a:ea typeface="Calibri"/>
                          <a:cs typeface="Times New Roman"/>
                        </a:rPr>
                        <a:t>59</a:t>
                      </a:r>
                      <a:endParaRPr lang="ru-RU" sz="2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+mn-lt"/>
                          <a:ea typeface="Calibri"/>
                          <a:cs typeface="Times New Roman"/>
                        </a:rPr>
                        <a:t>30</a:t>
                      </a:r>
                      <a:endParaRPr lang="ru-RU" sz="2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+mn-lt"/>
                          <a:ea typeface="Calibri"/>
                          <a:cs typeface="Times New Roman"/>
                        </a:rPr>
                        <a:t>30</a:t>
                      </a:r>
                      <a:endParaRPr lang="ru-RU" sz="2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+mn-lt"/>
                          <a:ea typeface="Calibri"/>
                          <a:cs typeface="Times New Roman"/>
                        </a:rPr>
                        <a:t>144</a:t>
                      </a:r>
                      <a:endParaRPr lang="ru-RU" sz="2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 smtClean="0">
                          <a:latin typeface="+mn-lt"/>
                          <a:ea typeface="Calibri"/>
                          <a:cs typeface="Times New Roman"/>
                        </a:rPr>
                        <a:t>35</a:t>
                      </a:r>
                      <a:endParaRPr lang="ru-RU" sz="2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 smtClean="0"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2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+mn-lt"/>
                          <a:ea typeface="Calibri"/>
                          <a:cs typeface="Times New Roman"/>
                        </a:rPr>
                        <a:t>9</a:t>
                      </a:r>
                      <a:endParaRPr lang="ru-RU" sz="2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 smtClean="0">
                          <a:latin typeface="+mn-lt"/>
                          <a:ea typeface="Calibri"/>
                          <a:cs typeface="Times New Roman"/>
                        </a:rPr>
                        <a:t>59</a:t>
                      </a:r>
                      <a:endParaRPr lang="ru-RU" sz="2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 smtClean="0">
                          <a:latin typeface="+mn-lt"/>
                          <a:ea typeface="Calibri"/>
                          <a:cs typeface="Times New Roman"/>
                        </a:rPr>
                        <a:t>30</a:t>
                      </a:r>
                      <a:endParaRPr lang="ru-RU" sz="2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+mn-lt"/>
                          <a:ea typeface="Calibri"/>
                          <a:cs typeface="Times New Roman"/>
                        </a:rPr>
                        <a:t>52</a:t>
                      </a:r>
                      <a:endParaRPr lang="ru-RU" sz="2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1266" name="Picture 2" descr="http://osvita.name/images/Lenki_bisektr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645024"/>
            <a:ext cx="3381375" cy="23526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268" name="Picture 4" descr="http://b.my-city.com.ua/uploads/news/id3330/0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645024"/>
            <a:ext cx="2880320" cy="23762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Цели урока: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dirty="0" smtClean="0">
                <a:solidFill>
                  <a:srgbClr val="FFC000"/>
                </a:solidFill>
              </a:rPr>
              <a:t>ввести понятие биссектриса угла; </a:t>
            </a:r>
            <a:endParaRPr lang="ru-RU" dirty="0" smtClean="0">
              <a:solidFill>
                <a:srgbClr val="FFC000"/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ru-RU" dirty="0" smtClean="0">
                <a:solidFill>
                  <a:srgbClr val="FFC000"/>
                </a:solidFill>
              </a:rPr>
              <a:t>определять биссектрису угла по рисунку;</a:t>
            </a:r>
          </a:p>
          <a:p>
            <a:pPr>
              <a:defRPr/>
            </a:pPr>
            <a:r>
              <a:rPr lang="ru-RU" dirty="0" smtClean="0">
                <a:solidFill>
                  <a:srgbClr val="FFC000"/>
                </a:solidFill>
              </a:rPr>
              <a:t>развивать  познавательный интерес, воображение, творческие  способности учащихся; </a:t>
            </a:r>
          </a:p>
          <a:p>
            <a:pPr>
              <a:defRPr/>
            </a:pPr>
            <a:r>
              <a:rPr lang="ru-RU" dirty="0" smtClean="0">
                <a:solidFill>
                  <a:srgbClr val="FFC000"/>
                </a:solidFill>
              </a:rPr>
              <a:t>повышать интерес к  изучению математики;</a:t>
            </a:r>
          </a:p>
          <a:p>
            <a:pPr>
              <a:defRPr/>
            </a:pPr>
            <a:r>
              <a:rPr lang="ru-RU" dirty="0" smtClean="0">
                <a:solidFill>
                  <a:srgbClr val="FFC000"/>
                </a:solidFill>
              </a:rPr>
              <a:t>показать связь математики с другими предметами.</a:t>
            </a:r>
            <a:endParaRPr lang="en-US" dirty="0" smtClean="0">
              <a:solidFill>
                <a:srgbClr val="FFC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r>
              <a:rPr lang="ru-RU" dirty="0" smtClean="0">
                <a:solidFill>
                  <a:srgbClr val="FFFF00"/>
                </a:solidFill>
              </a:rPr>
              <a:t>Математический диктант.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1. Название инструмента для измерения углов. 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2. Какой получится угол, если открыть книгу более чем на 90 градусов? 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3.  Угол образованный дополнительными лучами. 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4.  Эту часть угла можно обозначить «угол А», ∟В, ∟С</a:t>
            </a:r>
            <a:r>
              <a:rPr lang="ru-RU" u="sng" dirty="0" smtClean="0">
                <a:solidFill>
                  <a:srgbClr val="002060"/>
                </a:solidFill>
              </a:rPr>
              <a:t>О</a:t>
            </a:r>
            <a:r>
              <a:rPr lang="ru-RU" dirty="0" smtClean="0">
                <a:solidFill>
                  <a:srgbClr val="002060"/>
                </a:solidFill>
              </a:rPr>
              <a:t>К. 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5.  Фигура, образованная двумя лучами, имеющие общее начало.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6. Как называется угол, величина которого меньше 90 градусов?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7. На каких два равных угла может разбить луч, исходящий из вершины развёрнутого угла? 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Проверим  ответы:</a:t>
            </a:r>
            <a:endParaRPr lang="ru-RU" dirty="0">
              <a:solidFill>
                <a:srgbClr val="FFFF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47666" y="1556792"/>
          <a:ext cx="5256582" cy="4735060"/>
        </p:xfrm>
        <a:graphic>
          <a:graphicData uri="http://schemas.openxmlformats.org/drawingml/2006/table">
            <a:tbl>
              <a:tblPr/>
              <a:tblGrid>
                <a:gridCol w="443708"/>
                <a:gridCol w="481061"/>
                <a:gridCol w="481061"/>
                <a:gridCol w="482193"/>
                <a:gridCol w="481061"/>
                <a:gridCol w="481061"/>
                <a:gridCol w="481061"/>
                <a:gridCol w="482193"/>
                <a:gridCol w="481061"/>
                <a:gridCol w="481061"/>
                <a:gridCol w="481061"/>
              </a:tblGrid>
              <a:tr h="5288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262626"/>
                          </a:solidFill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2400" dirty="0">
                        <a:solidFill>
                          <a:srgbClr val="2626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solidFill>
                            <a:srgbClr val="262626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400" dirty="0">
                        <a:solidFill>
                          <a:srgbClr val="2626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262626"/>
                          </a:solidFill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400" dirty="0">
                        <a:solidFill>
                          <a:srgbClr val="2626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solidFill>
                            <a:srgbClr val="262626"/>
                          </a:solidFill>
                          <a:latin typeface="Calibri"/>
                          <a:ea typeface="Calibri"/>
                          <a:cs typeface="Times New Roman"/>
                        </a:rPr>
                        <a:t>й</a:t>
                      </a:r>
                      <a:endParaRPr lang="ru-RU" sz="2400" dirty="0">
                        <a:solidFill>
                          <a:srgbClr val="2626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ё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ы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й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408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ы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й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Ш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й</a:t>
                      </a:r>
                      <a:endParaRPr lang="ru-RU" sz="2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Arc 4"/>
          <p:cNvSpPr>
            <a:spLocks/>
          </p:cNvSpPr>
          <p:nvPr/>
        </p:nvSpPr>
        <p:spPr bwMode="auto">
          <a:xfrm rot="1440700">
            <a:off x="3181350" y="3486150"/>
            <a:ext cx="238125" cy="215900"/>
          </a:xfrm>
          <a:custGeom>
            <a:avLst/>
            <a:gdLst>
              <a:gd name="G0" fmla="+- 0 0 0"/>
              <a:gd name="G1" fmla="+- 21574 0 0"/>
              <a:gd name="G2" fmla="+- 21600 0 0"/>
              <a:gd name="T0" fmla="*/ 1055 w 21600"/>
              <a:gd name="T1" fmla="*/ 0 h 21574"/>
              <a:gd name="T2" fmla="*/ 21600 w 21600"/>
              <a:gd name="T3" fmla="*/ 21574 h 21574"/>
              <a:gd name="T4" fmla="*/ 0 w 21600"/>
              <a:gd name="T5" fmla="*/ 21574 h 21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574" fill="none" extrusionOk="0">
                <a:moveTo>
                  <a:pt x="1055" y="-1"/>
                </a:moveTo>
                <a:cubicBezTo>
                  <a:pt x="12560" y="562"/>
                  <a:pt x="21600" y="10054"/>
                  <a:pt x="21600" y="21574"/>
                </a:cubicBezTo>
              </a:path>
              <a:path w="21600" h="21574" stroke="0" extrusionOk="0">
                <a:moveTo>
                  <a:pt x="1055" y="-1"/>
                </a:moveTo>
                <a:cubicBezTo>
                  <a:pt x="12560" y="562"/>
                  <a:pt x="21600" y="10054"/>
                  <a:pt x="21600" y="21574"/>
                </a:cubicBezTo>
                <a:lnTo>
                  <a:pt x="0" y="21574"/>
                </a:lnTo>
                <a:close/>
              </a:path>
            </a:pathLst>
          </a:custGeom>
          <a:noFill/>
          <a:ln w="28575">
            <a:solidFill>
              <a:srgbClr val="CCFF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077" name="Arc 5"/>
          <p:cNvSpPr>
            <a:spLocks/>
          </p:cNvSpPr>
          <p:nvPr/>
        </p:nvSpPr>
        <p:spPr bwMode="auto">
          <a:xfrm rot="2556844">
            <a:off x="3276600" y="3773488"/>
            <a:ext cx="215900" cy="2159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rgbClr val="CCFF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4787900" y="1109663"/>
            <a:ext cx="792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i="1">
                <a:solidFill>
                  <a:srgbClr val="E3F5A3"/>
                </a:solidFill>
                <a:latin typeface="Times New Roman" pitchFamily="18" charset="0"/>
              </a:rPr>
              <a:t>A</a:t>
            </a:r>
            <a:endParaRPr lang="ru-RU" sz="2400" b="1" i="1">
              <a:solidFill>
                <a:srgbClr val="E3F5A3"/>
              </a:solidFill>
              <a:latin typeface="Times New Roman" pitchFamily="18" charset="0"/>
            </a:endParaRP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5724525" y="4710113"/>
            <a:ext cx="792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i="1">
                <a:solidFill>
                  <a:srgbClr val="E3F5A3"/>
                </a:solidFill>
                <a:latin typeface="Times New Roman" pitchFamily="18" charset="0"/>
              </a:rPr>
              <a:t>C</a:t>
            </a:r>
            <a:endParaRPr lang="ru-RU" sz="2400" b="1" i="1">
              <a:solidFill>
                <a:srgbClr val="E3F5A3"/>
              </a:solidFill>
              <a:latin typeface="Times New Roman" pitchFamily="18" charset="0"/>
            </a:endParaRPr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6084888" y="2838450"/>
            <a:ext cx="792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i="1">
                <a:solidFill>
                  <a:srgbClr val="E3F5A3"/>
                </a:solidFill>
                <a:latin typeface="Times New Roman" pitchFamily="18" charset="0"/>
              </a:rPr>
              <a:t>O</a:t>
            </a:r>
            <a:endParaRPr lang="ru-RU" sz="2400" b="1" i="1">
              <a:solidFill>
                <a:srgbClr val="E3F5A3"/>
              </a:solidFill>
              <a:latin typeface="Times New Roman" pitchFamily="18" charset="0"/>
            </a:endParaRP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1908175" y="3702050"/>
            <a:ext cx="792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i="1">
                <a:solidFill>
                  <a:srgbClr val="E3F5A3"/>
                </a:solidFill>
                <a:latin typeface="Times New Roman" pitchFamily="18" charset="0"/>
              </a:rPr>
              <a:t>B</a:t>
            </a:r>
            <a:endParaRPr lang="ru-RU" sz="2400" b="1" i="1">
              <a:solidFill>
                <a:srgbClr val="E3F5A3"/>
              </a:solidFill>
              <a:latin typeface="Times New Roman" pitchFamily="18" charset="0"/>
            </a:endParaRP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2987675" y="5286375"/>
            <a:ext cx="33845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>
                <a:latin typeface="Times New Roman" pitchFamily="18" charset="0"/>
                <a:sym typeface="Symbol" pitchFamily="18" charset="2"/>
              </a:rPr>
              <a:t></a:t>
            </a:r>
            <a:r>
              <a:rPr lang="en-US" sz="2800" b="1" i="1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2800" b="1" i="1" dirty="0">
                <a:latin typeface="Times New Roman" pitchFamily="18" charset="0"/>
              </a:rPr>
              <a:t>ABO = </a:t>
            </a:r>
            <a:r>
              <a:rPr lang="en-US" sz="2800" b="1" dirty="0">
                <a:latin typeface="Times New Roman" pitchFamily="18" charset="0"/>
                <a:sym typeface="Symbol" pitchFamily="18" charset="2"/>
              </a:rPr>
              <a:t></a:t>
            </a:r>
            <a:r>
              <a:rPr lang="en-US" sz="2800" b="1" i="1" dirty="0">
                <a:latin typeface="Times New Roman" pitchFamily="18" charset="0"/>
                <a:sym typeface="Symbol" pitchFamily="18" charset="2"/>
              </a:rPr>
              <a:t> OBC</a:t>
            </a:r>
            <a:endParaRPr lang="ru-RU" sz="2800" b="1" i="1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1189038" y="6223000"/>
            <a:ext cx="67675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latin typeface="Times New Roman" pitchFamily="18" charset="0"/>
                <a:sym typeface="Symbol" pitchFamily="18" charset="2"/>
              </a:rPr>
              <a:t>Луч</a:t>
            </a:r>
            <a:r>
              <a:rPr lang="en-US" sz="2800" b="1" i="1" dirty="0">
                <a:latin typeface="Times New Roman" pitchFamily="18" charset="0"/>
                <a:sym typeface="Symbol" pitchFamily="18" charset="2"/>
              </a:rPr>
              <a:t> BO – </a:t>
            </a:r>
            <a:r>
              <a:rPr lang="ru-RU" sz="2800" b="1" i="1" u="sng" dirty="0">
                <a:latin typeface="Times New Roman" pitchFamily="18" charset="0"/>
                <a:sym typeface="Symbol" pitchFamily="18" charset="2"/>
              </a:rPr>
              <a:t>биссектриса</a:t>
            </a:r>
            <a:r>
              <a:rPr lang="ru-RU" sz="2800" b="1" i="1" dirty="0">
                <a:latin typeface="Times New Roman" pitchFamily="18" charset="0"/>
                <a:sym typeface="Symbol" pitchFamily="18" charset="2"/>
              </a:rPr>
              <a:t> угла АВС 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2555875" y="1614488"/>
            <a:ext cx="3816350" cy="3095625"/>
            <a:chOff x="1610" y="482"/>
            <a:chExt cx="2404" cy="1950"/>
          </a:xfrm>
        </p:grpSpPr>
        <p:sp>
          <p:nvSpPr>
            <p:cNvPr id="3097" name="Line 25"/>
            <p:cNvSpPr>
              <a:spLocks noChangeShapeType="1"/>
            </p:cNvSpPr>
            <p:nvPr/>
          </p:nvSpPr>
          <p:spPr bwMode="auto">
            <a:xfrm flipV="1">
              <a:off x="1610" y="482"/>
              <a:ext cx="1905" cy="1451"/>
            </a:xfrm>
            <a:prstGeom prst="line">
              <a:avLst/>
            </a:prstGeom>
            <a:noFill/>
            <a:ln w="38100">
              <a:solidFill>
                <a:srgbClr val="CCFF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8" name="Line 26"/>
            <p:cNvSpPr>
              <a:spLocks noChangeShapeType="1"/>
            </p:cNvSpPr>
            <p:nvPr/>
          </p:nvSpPr>
          <p:spPr bwMode="auto">
            <a:xfrm>
              <a:off x="1610" y="1933"/>
              <a:ext cx="2404" cy="499"/>
            </a:xfrm>
            <a:prstGeom prst="line">
              <a:avLst/>
            </a:prstGeom>
            <a:noFill/>
            <a:ln w="38100">
              <a:solidFill>
                <a:srgbClr val="CCFF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00" name="Line 28"/>
          <p:cNvSpPr>
            <a:spLocks noChangeShapeType="1"/>
          </p:cNvSpPr>
          <p:nvPr/>
        </p:nvSpPr>
        <p:spPr bwMode="auto">
          <a:xfrm flipV="1">
            <a:off x="2555875" y="3125788"/>
            <a:ext cx="3671888" cy="792162"/>
          </a:xfrm>
          <a:prstGeom prst="line">
            <a:avLst/>
          </a:prstGeom>
          <a:noFill/>
          <a:ln w="19050">
            <a:solidFill>
              <a:srgbClr val="CCFF66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01" name="Text Box 29"/>
          <p:cNvSpPr txBox="1">
            <a:spLocks noChangeArrowheads="1"/>
          </p:cNvSpPr>
          <p:nvPr/>
        </p:nvSpPr>
        <p:spPr bwMode="auto">
          <a:xfrm>
            <a:off x="827088" y="266700"/>
            <a:ext cx="792162" cy="6413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E3F5A3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/>
              <a:t>Б</a:t>
            </a:r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1525588" y="266700"/>
            <a:ext cx="792162" cy="6413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E3F5A3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/>
              <a:t>И</a:t>
            </a:r>
          </a:p>
        </p:txBody>
      </p:sp>
      <p:sp>
        <p:nvSpPr>
          <p:cNvPr id="3103" name="Text Box 31"/>
          <p:cNvSpPr txBox="1">
            <a:spLocks noChangeArrowheads="1"/>
          </p:cNvSpPr>
          <p:nvPr/>
        </p:nvSpPr>
        <p:spPr bwMode="auto">
          <a:xfrm>
            <a:off x="2224088" y="266700"/>
            <a:ext cx="792162" cy="6413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E3F5A3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/>
              <a:t>С</a:t>
            </a:r>
          </a:p>
        </p:txBody>
      </p:sp>
      <p:sp>
        <p:nvSpPr>
          <p:cNvPr id="3104" name="Text Box 32"/>
          <p:cNvSpPr txBox="1">
            <a:spLocks noChangeArrowheads="1"/>
          </p:cNvSpPr>
          <p:nvPr/>
        </p:nvSpPr>
        <p:spPr bwMode="auto">
          <a:xfrm>
            <a:off x="2922588" y="266700"/>
            <a:ext cx="792162" cy="6413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E3F5A3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/>
              <a:t>С</a:t>
            </a:r>
          </a:p>
        </p:txBody>
      </p:sp>
      <p:sp>
        <p:nvSpPr>
          <p:cNvPr id="3105" name="Text Box 33"/>
          <p:cNvSpPr txBox="1">
            <a:spLocks noChangeArrowheads="1"/>
          </p:cNvSpPr>
          <p:nvPr/>
        </p:nvSpPr>
        <p:spPr bwMode="auto">
          <a:xfrm>
            <a:off x="3621088" y="266700"/>
            <a:ext cx="792162" cy="6413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E3F5A3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/>
              <a:t>Е</a:t>
            </a:r>
          </a:p>
        </p:txBody>
      </p:sp>
      <p:sp>
        <p:nvSpPr>
          <p:cNvPr id="3106" name="Text Box 34"/>
          <p:cNvSpPr txBox="1">
            <a:spLocks noChangeArrowheads="1"/>
          </p:cNvSpPr>
          <p:nvPr/>
        </p:nvSpPr>
        <p:spPr bwMode="auto">
          <a:xfrm>
            <a:off x="4319588" y="266700"/>
            <a:ext cx="792162" cy="6413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E3F5A3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/>
              <a:t>К</a:t>
            </a:r>
          </a:p>
        </p:txBody>
      </p:sp>
      <p:sp>
        <p:nvSpPr>
          <p:cNvPr id="3107" name="Text Box 35"/>
          <p:cNvSpPr txBox="1">
            <a:spLocks noChangeArrowheads="1"/>
          </p:cNvSpPr>
          <p:nvPr/>
        </p:nvSpPr>
        <p:spPr bwMode="auto">
          <a:xfrm>
            <a:off x="5018088" y="266700"/>
            <a:ext cx="792162" cy="6413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E3F5A3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/>
              <a:t>Т</a:t>
            </a:r>
          </a:p>
        </p:txBody>
      </p:sp>
      <p:sp>
        <p:nvSpPr>
          <p:cNvPr id="3108" name="Text Box 36"/>
          <p:cNvSpPr txBox="1">
            <a:spLocks noChangeArrowheads="1"/>
          </p:cNvSpPr>
          <p:nvPr/>
        </p:nvSpPr>
        <p:spPr bwMode="auto">
          <a:xfrm>
            <a:off x="5716588" y="266700"/>
            <a:ext cx="792162" cy="6413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E3F5A3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/>
              <a:t>Р</a:t>
            </a:r>
          </a:p>
        </p:txBody>
      </p:sp>
      <p:sp>
        <p:nvSpPr>
          <p:cNvPr id="3109" name="Text Box 37"/>
          <p:cNvSpPr txBox="1">
            <a:spLocks noChangeArrowheads="1"/>
          </p:cNvSpPr>
          <p:nvPr/>
        </p:nvSpPr>
        <p:spPr bwMode="auto">
          <a:xfrm>
            <a:off x="6415088" y="266700"/>
            <a:ext cx="792162" cy="6413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E3F5A3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/>
              <a:t>И</a:t>
            </a: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auto">
          <a:xfrm>
            <a:off x="7113588" y="266700"/>
            <a:ext cx="792162" cy="6413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E3F5A3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/>
              <a:t>С</a:t>
            </a:r>
          </a:p>
        </p:txBody>
      </p:sp>
      <p:sp>
        <p:nvSpPr>
          <p:cNvPr id="3111" name="Text Box 39"/>
          <p:cNvSpPr txBox="1">
            <a:spLocks noChangeArrowheads="1"/>
          </p:cNvSpPr>
          <p:nvPr/>
        </p:nvSpPr>
        <p:spPr bwMode="auto">
          <a:xfrm>
            <a:off x="7812088" y="266700"/>
            <a:ext cx="792162" cy="6413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E3F5A3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/>
              <a:t>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4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9" dur="5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4" dur="5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000"/>
                            </p:stCondLst>
                            <p:childTnLst>
                              <p:par>
                                <p:cTn id="9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nimBg="1"/>
      <p:bldP spid="3077" grpId="0" animBg="1"/>
      <p:bldP spid="3083" grpId="0"/>
      <p:bldP spid="3084" grpId="0"/>
      <p:bldP spid="3085" grpId="0"/>
      <p:bldP spid="3086" grpId="0"/>
      <p:bldP spid="3094" grpId="0"/>
      <p:bldP spid="3095" grpId="0"/>
      <p:bldP spid="3100" grpId="0" animBg="1"/>
      <p:bldP spid="3101" grpId="0" animBg="1"/>
      <p:bldP spid="3102" grpId="0" animBg="1"/>
      <p:bldP spid="3103" grpId="0" animBg="1"/>
      <p:bldP spid="3104" grpId="0" animBg="1"/>
      <p:bldP spid="3105" grpId="0" animBg="1"/>
      <p:bldP spid="3106" grpId="0" animBg="1"/>
      <p:bldP spid="3107" grpId="0" animBg="1"/>
      <p:bldP spid="3108" grpId="0" animBg="1"/>
      <p:bldP spid="3109" grpId="0" animBg="1"/>
      <p:bldP spid="3110" grpId="0" animBg="1"/>
      <p:bldP spid="31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fs00.infourok.ru/images/doc/238/155697/3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Arc 3"/>
          <p:cNvSpPr>
            <a:spLocks/>
          </p:cNvSpPr>
          <p:nvPr/>
        </p:nvSpPr>
        <p:spPr bwMode="auto">
          <a:xfrm rot="2556844">
            <a:off x="1835150" y="2349500"/>
            <a:ext cx="649288" cy="574675"/>
          </a:xfrm>
          <a:custGeom>
            <a:avLst/>
            <a:gdLst>
              <a:gd name="G0" fmla="+- 0 0 0"/>
              <a:gd name="G1" fmla="+- 21491 0 0"/>
              <a:gd name="G2" fmla="+- 21600 0 0"/>
              <a:gd name="T0" fmla="*/ 2171 w 21600"/>
              <a:gd name="T1" fmla="*/ 0 h 21491"/>
              <a:gd name="T2" fmla="*/ 21600 w 21600"/>
              <a:gd name="T3" fmla="*/ 21491 h 21491"/>
              <a:gd name="T4" fmla="*/ 0 w 21600"/>
              <a:gd name="T5" fmla="*/ 21491 h 21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491" fill="none" extrusionOk="0">
                <a:moveTo>
                  <a:pt x="2170" y="0"/>
                </a:moveTo>
                <a:cubicBezTo>
                  <a:pt x="13203" y="1114"/>
                  <a:pt x="21600" y="10402"/>
                  <a:pt x="21600" y="21491"/>
                </a:cubicBezTo>
              </a:path>
              <a:path w="21600" h="21491" stroke="0" extrusionOk="0">
                <a:moveTo>
                  <a:pt x="2170" y="0"/>
                </a:moveTo>
                <a:cubicBezTo>
                  <a:pt x="13203" y="1114"/>
                  <a:pt x="21600" y="10402"/>
                  <a:pt x="21600" y="21491"/>
                </a:cubicBezTo>
                <a:lnTo>
                  <a:pt x="0" y="21491"/>
                </a:lnTo>
                <a:close/>
              </a:path>
            </a:pathLst>
          </a:custGeom>
          <a:noFill/>
          <a:ln w="28575">
            <a:solidFill>
              <a:srgbClr val="CCFF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3419475" y="115888"/>
            <a:ext cx="792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i="1">
                <a:solidFill>
                  <a:srgbClr val="E3F5A3"/>
                </a:solidFill>
                <a:latin typeface="Times New Roman" pitchFamily="18" charset="0"/>
              </a:rPr>
              <a:t>A</a:t>
            </a:r>
            <a:endParaRPr lang="ru-RU" sz="2400" b="1" i="1">
              <a:solidFill>
                <a:srgbClr val="E3F5A3"/>
              </a:solidFill>
              <a:latin typeface="Times New Roman" pitchFamily="18" charset="0"/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4356100" y="3716338"/>
            <a:ext cx="792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i="1">
                <a:solidFill>
                  <a:srgbClr val="E3F5A3"/>
                </a:solidFill>
                <a:latin typeface="Times New Roman" pitchFamily="18" charset="0"/>
              </a:rPr>
              <a:t>C</a:t>
            </a:r>
            <a:endParaRPr lang="ru-RU" sz="2400" b="1" i="1">
              <a:solidFill>
                <a:srgbClr val="E3F5A3"/>
              </a:solidFill>
              <a:latin typeface="Times New Roman" pitchFamily="18" charset="0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4716463" y="1844675"/>
            <a:ext cx="792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i="1">
                <a:solidFill>
                  <a:srgbClr val="E3F5A3"/>
                </a:solidFill>
                <a:latin typeface="Times New Roman" pitchFamily="18" charset="0"/>
              </a:rPr>
              <a:t>O</a:t>
            </a:r>
            <a:endParaRPr lang="ru-RU" sz="2400" b="1" i="1">
              <a:solidFill>
                <a:srgbClr val="E3F5A3"/>
              </a:solidFill>
              <a:latin typeface="Times New Roman" pitchFamily="18" charset="0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539750" y="2708275"/>
            <a:ext cx="792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i="1">
                <a:solidFill>
                  <a:srgbClr val="E3F5A3"/>
                </a:solidFill>
                <a:latin typeface="Times New Roman" pitchFamily="18" charset="0"/>
              </a:rPr>
              <a:t>B</a:t>
            </a:r>
            <a:endParaRPr lang="ru-RU" sz="2400" b="1" i="1">
              <a:solidFill>
                <a:srgbClr val="E3F5A3"/>
              </a:solidFill>
              <a:latin typeface="Times New Roman" pitchFamily="18" charset="0"/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2124075" y="1916113"/>
            <a:ext cx="10080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E3F5A3"/>
                </a:solidFill>
                <a:latin typeface="Times New Roman" pitchFamily="18" charset="0"/>
                <a:sym typeface="Symbol" pitchFamily="18" charset="2"/>
              </a:rPr>
              <a:t>?</a:t>
            </a:r>
            <a:endParaRPr lang="ru-RU" sz="2800" b="1" i="1">
              <a:solidFill>
                <a:srgbClr val="E3F5A3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1692275" y="5445125"/>
            <a:ext cx="67675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latin typeface="Times New Roman" pitchFamily="18" charset="0"/>
                <a:sym typeface="Symbol" pitchFamily="18" charset="2"/>
              </a:rPr>
              <a:t>Луч</a:t>
            </a:r>
            <a:r>
              <a:rPr lang="en-US" sz="2800" b="1" i="1" dirty="0">
                <a:latin typeface="Times New Roman" pitchFamily="18" charset="0"/>
                <a:sym typeface="Symbol" pitchFamily="18" charset="2"/>
              </a:rPr>
              <a:t> BO – </a:t>
            </a:r>
            <a:r>
              <a:rPr lang="ru-RU" sz="2800" b="1" i="1" dirty="0">
                <a:latin typeface="Times New Roman" pitchFamily="18" charset="0"/>
                <a:sym typeface="Symbol" pitchFamily="18" charset="2"/>
              </a:rPr>
              <a:t>биссектриса угла АВС 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187450" y="620713"/>
            <a:ext cx="3816350" cy="3095625"/>
            <a:chOff x="1610" y="482"/>
            <a:chExt cx="2404" cy="1950"/>
          </a:xfrm>
        </p:grpSpPr>
        <p:sp>
          <p:nvSpPr>
            <p:cNvPr id="4107" name="Line 11"/>
            <p:cNvSpPr>
              <a:spLocks noChangeShapeType="1"/>
            </p:cNvSpPr>
            <p:nvPr/>
          </p:nvSpPr>
          <p:spPr bwMode="auto">
            <a:xfrm flipV="1">
              <a:off x="1610" y="482"/>
              <a:ext cx="1905" cy="1451"/>
            </a:xfrm>
            <a:prstGeom prst="line">
              <a:avLst/>
            </a:prstGeom>
            <a:noFill/>
            <a:ln w="38100">
              <a:solidFill>
                <a:srgbClr val="CCFF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8" name="Line 12"/>
            <p:cNvSpPr>
              <a:spLocks noChangeShapeType="1"/>
            </p:cNvSpPr>
            <p:nvPr/>
          </p:nvSpPr>
          <p:spPr bwMode="auto">
            <a:xfrm>
              <a:off x="1610" y="1933"/>
              <a:ext cx="2404" cy="499"/>
            </a:xfrm>
            <a:prstGeom prst="line">
              <a:avLst/>
            </a:prstGeom>
            <a:noFill/>
            <a:ln w="38100">
              <a:solidFill>
                <a:srgbClr val="CCFF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09" name="Line 13"/>
          <p:cNvSpPr>
            <a:spLocks noChangeShapeType="1"/>
          </p:cNvSpPr>
          <p:nvPr/>
        </p:nvSpPr>
        <p:spPr bwMode="auto">
          <a:xfrm flipV="1">
            <a:off x="1187450" y="2132013"/>
            <a:ext cx="3671888" cy="792162"/>
          </a:xfrm>
          <a:prstGeom prst="line">
            <a:avLst/>
          </a:prstGeom>
          <a:noFill/>
          <a:ln w="19050">
            <a:solidFill>
              <a:srgbClr val="CCFF66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2124075" y="2781300"/>
            <a:ext cx="10080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E3F5A3"/>
                </a:solidFill>
                <a:latin typeface="Times New Roman" pitchFamily="18" charset="0"/>
                <a:sym typeface="Symbol" pitchFamily="18" charset="2"/>
              </a:rPr>
              <a:t>?</a:t>
            </a:r>
            <a:endParaRPr lang="ru-RU" sz="2800" b="1" i="1">
              <a:solidFill>
                <a:srgbClr val="E3F5A3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4123" name="Text Box 27"/>
          <p:cNvSpPr txBox="1">
            <a:spLocks noChangeArrowheads="1"/>
          </p:cNvSpPr>
          <p:nvPr/>
        </p:nvSpPr>
        <p:spPr bwMode="auto">
          <a:xfrm>
            <a:off x="1187450" y="4868863"/>
            <a:ext cx="568880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>
                <a:latin typeface="Times New Roman" pitchFamily="18" charset="0"/>
                <a:sym typeface="Symbol" pitchFamily="18" charset="2"/>
              </a:rPr>
              <a:t></a:t>
            </a:r>
            <a:r>
              <a:rPr lang="en-US" sz="2800" b="1" i="1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2800" b="1" i="1" dirty="0">
                <a:latin typeface="Times New Roman" pitchFamily="18" charset="0"/>
              </a:rPr>
              <a:t>AB</a:t>
            </a:r>
            <a:r>
              <a:rPr lang="ru-RU" sz="2800" b="1" i="1" dirty="0">
                <a:latin typeface="Times New Roman" pitchFamily="18" charset="0"/>
              </a:rPr>
              <a:t>С</a:t>
            </a:r>
            <a:r>
              <a:rPr lang="en-US" sz="2800" b="1" i="1" dirty="0">
                <a:latin typeface="Times New Roman" pitchFamily="18" charset="0"/>
              </a:rPr>
              <a:t> =</a:t>
            </a:r>
            <a:r>
              <a:rPr lang="ru-RU" sz="2800" b="1" i="1" dirty="0">
                <a:latin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sym typeface="Symbol" pitchFamily="18" charset="2"/>
              </a:rPr>
              <a:t>60</a:t>
            </a:r>
            <a:r>
              <a:rPr lang="en-US" sz="2800" b="1" dirty="0" smtClean="0">
                <a:latin typeface="Times New Roman" pitchFamily="18" charset="0"/>
                <a:sym typeface="Symbol" pitchFamily="18" charset="2"/>
              </a:rPr>
              <a:t>º</a:t>
            </a:r>
            <a:r>
              <a:rPr lang="ru-RU" sz="2800" b="1" dirty="0" smtClean="0">
                <a:latin typeface="Times New Roman" pitchFamily="18" charset="0"/>
                <a:sym typeface="Symbol" pitchFamily="18" charset="2"/>
              </a:rPr>
              <a:t>      </a:t>
            </a:r>
          </a:p>
          <a:p>
            <a:pPr algn="ctr">
              <a:spcBef>
                <a:spcPct val="50000"/>
              </a:spcBef>
            </a:pPr>
            <a:r>
              <a:rPr lang="ru-RU" sz="2800" b="1" dirty="0" smtClean="0">
                <a:latin typeface="Times New Roman" pitchFamily="18" charset="0"/>
                <a:sym typeface="Symbol" pitchFamily="18" charset="2"/>
              </a:rPr>
              <a:t> </a:t>
            </a:r>
            <a:endParaRPr lang="ru-RU" sz="2800" b="1" dirty="0">
              <a:latin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129</TotalTime>
  <Words>300</Words>
  <Application>Microsoft Office PowerPoint</Application>
  <PresentationFormat>Экран (4:3)</PresentationFormat>
  <Paragraphs>128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Математика 5 класс.       </vt:lpstr>
      <vt:lpstr>                      Решите примеры.   К - 700 : 20             Б -  58 - 34   Е -  36 * 4               Т -  16 * 2 - 32  А -  104 : 2              Р - (28 + 26) : 6   И -  26 + 33             С – 25 * 2 – 10 * 2</vt:lpstr>
      <vt:lpstr>Слайд 3</vt:lpstr>
      <vt:lpstr>Цели урока:</vt:lpstr>
      <vt:lpstr>   Математический диктант.</vt:lpstr>
      <vt:lpstr>Проверим  ответы:</vt:lpstr>
      <vt:lpstr>Слайд 7</vt:lpstr>
      <vt:lpstr>Слайд 8</vt:lpstr>
      <vt:lpstr>Слайд 9</vt:lpstr>
      <vt:lpstr>Слайд 10</vt:lpstr>
      <vt:lpstr>Слайд 11</vt:lpstr>
      <vt:lpstr>Слайд 12</vt:lpstr>
      <vt:lpstr>            Домашнее задание:  -п.30 прочитать и выписать в тетрадь определение биссектрисы. - № 532. - ст. 150 Контрольные задания.  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БИССЕКТРИСА УГЛА</dc:title>
  <dc:creator>Оксана</dc:creator>
  <cp:lastModifiedBy>Оксана</cp:lastModifiedBy>
  <cp:revision>14</cp:revision>
  <dcterms:created xsi:type="dcterms:W3CDTF">2016-04-02T18:50:18Z</dcterms:created>
  <dcterms:modified xsi:type="dcterms:W3CDTF">2016-04-03T16:18:44Z</dcterms:modified>
</cp:coreProperties>
</file>