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9" r:id="rId3"/>
    <p:sldId id="267" r:id="rId4"/>
    <p:sldId id="258" r:id="rId5"/>
    <p:sldId id="271" r:id="rId6"/>
    <p:sldId id="270" r:id="rId7"/>
    <p:sldId id="272" r:id="rId8"/>
    <p:sldId id="273" r:id="rId9"/>
    <p:sldId id="274" r:id="rId10"/>
    <p:sldId id="293" r:id="rId11"/>
    <p:sldId id="294" r:id="rId12"/>
    <p:sldId id="291" r:id="rId13"/>
    <p:sldId id="281" r:id="rId14"/>
    <p:sldId id="288" r:id="rId15"/>
    <p:sldId id="289" r:id="rId16"/>
    <p:sldId id="290" r:id="rId17"/>
    <p:sldId id="295" r:id="rId18"/>
    <p:sldId id="296" r:id="rId19"/>
    <p:sldId id="260" r:id="rId20"/>
    <p:sldId id="266" r:id="rId21"/>
    <p:sldId id="275" r:id="rId22"/>
    <p:sldId id="276" r:id="rId23"/>
    <p:sldId id="277" r:id="rId24"/>
    <p:sldId id="278" r:id="rId25"/>
    <p:sldId id="279" r:id="rId26"/>
    <p:sldId id="297" r:id="rId27"/>
    <p:sldId id="268" r:id="rId28"/>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0099"/>
    <a:srgbClr val="800000"/>
    <a:srgbClr val="990033"/>
    <a:srgbClr val="008080"/>
    <a:srgbClr val="6600FF"/>
    <a:srgbClr val="3333CC"/>
    <a:srgbClr val="FFFF99"/>
    <a:srgbClr val="0033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115" autoAdjust="0"/>
    <p:restoredTop sz="94660"/>
  </p:normalViewPr>
  <p:slideViewPr>
    <p:cSldViewPr>
      <p:cViewPr>
        <p:scale>
          <a:sx n="64" d="100"/>
          <a:sy n="64" d="100"/>
        </p:scale>
        <p:origin x="-1044" y="-85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9199EFBB-7943-404C-A91C-D358BD8B08F8}" type="slidenum">
              <a:rPr lang="ru-RU"/>
              <a:pPr/>
              <a:t>‹#›</a:t>
            </a:fld>
            <a:endParaRPr lang="ru-RU"/>
          </a:p>
        </p:txBody>
      </p:sp>
    </p:spTree>
    <p:extLst>
      <p:ext uri="{BB962C8B-B14F-4D97-AF65-F5344CB8AC3E}">
        <p14:creationId xmlns:p14="http://schemas.microsoft.com/office/powerpoint/2010/main" val="12641547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86D1F3E3-0B48-48BB-A140-96094368ED69}" type="slidenum">
              <a:rPr lang="ru-RU"/>
              <a:pPr/>
              <a:t>‹#›</a:t>
            </a:fld>
            <a:endParaRPr lang="ru-RU"/>
          </a:p>
        </p:txBody>
      </p:sp>
    </p:spTree>
    <p:extLst>
      <p:ext uri="{BB962C8B-B14F-4D97-AF65-F5344CB8AC3E}">
        <p14:creationId xmlns:p14="http://schemas.microsoft.com/office/powerpoint/2010/main" val="9530891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A9FEE387-DEBB-402A-8C82-C694324004E9}" type="slidenum">
              <a:rPr lang="ru-RU"/>
              <a:pPr/>
              <a:t>‹#›</a:t>
            </a:fld>
            <a:endParaRPr lang="ru-RU"/>
          </a:p>
        </p:txBody>
      </p:sp>
    </p:spTree>
    <p:extLst>
      <p:ext uri="{BB962C8B-B14F-4D97-AF65-F5344CB8AC3E}">
        <p14:creationId xmlns:p14="http://schemas.microsoft.com/office/powerpoint/2010/main" val="14466017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FF1E5A9F-A93D-4209-A85B-FE1548A72AF9}" type="slidenum">
              <a:rPr lang="ru-RU"/>
              <a:pPr/>
              <a:t>‹#›</a:t>
            </a:fld>
            <a:endParaRPr lang="ru-RU"/>
          </a:p>
        </p:txBody>
      </p:sp>
    </p:spTree>
    <p:extLst>
      <p:ext uri="{BB962C8B-B14F-4D97-AF65-F5344CB8AC3E}">
        <p14:creationId xmlns:p14="http://schemas.microsoft.com/office/powerpoint/2010/main" val="1063885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B3ECA414-2B0E-4231-93C2-56F430D9C060}" type="slidenum">
              <a:rPr lang="ru-RU"/>
              <a:pPr/>
              <a:t>‹#›</a:t>
            </a:fld>
            <a:endParaRPr lang="ru-RU"/>
          </a:p>
        </p:txBody>
      </p:sp>
    </p:spTree>
    <p:extLst>
      <p:ext uri="{BB962C8B-B14F-4D97-AF65-F5344CB8AC3E}">
        <p14:creationId xmlns:p14="http://schemas.microsoft.com/office/powerpoint/2010/main" val="22995756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93D21399-FEEE-4C38-A675-313A27BF0682}" type="slidenum">
              <a:rPr lang="ru-RU"/>
              <a:pPr/>
              <a:t>‹#›</a:t>
            </a:fld>
            <a:endParaRPr lang="ru-RU"/>
          </a:p>
        </p:txBody>
      </p:sp>
    </p:spTree>
    <p:extLst>
      <p:ext uri="{BB962C8B-B14F-4D97-AF65-F5344CB8AC3E}">
        <p14:creationId xmlns:p14="http://schemas.microsoft.com/office/powerpoint/2010/main" val="14328259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FA69A8FD-02F3-40D6-ABEB-A8C59CBB00D9}" type="slidenum">
              <a:rPr lang="ru-RU"/>
              <a:pPr/>
              <a:t>‹#›</a:t>
            </a:fld>
            <a:endParaRPr lang="ru-RU"/>
          </a:p>
        </p:txBody>
      </p:sp>
    </p:spTree>
    <p:extLst>
      <p:ext uri="{BB962C8B-B14F-4D97-AF65-F5344CB8AC3E}">
        <p14:creationId xmlns:p14="http://schemas.microsoft.com/office/powerpoint/2010/main" val="4055861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A8E2C4CC-B10F-4644-B150-60487EA1FAA6}" type="slidenum">
              <a:rPr lang="ru-RU"/>
              <a:pPr/>
              <a:t>‹#›</a:t>
            </a:fld>
            <a:endParaRPr lang="ru-RU"/>
          </a:p>
        </p:txBody>
      </p:sp>
    </p:spTree>
    <p:extLst>
      <p:ext uri="{BB962C8B-B14F-4D97-AF65-F5344CB8AC3E}">
        <p14:creationId xmlns:p14="http://schemas.microsoft.com/office/powerpoint/2010/main" val="15501319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66A2AAED-40DC-442D-B599-5143C94F2631}" type="slidenum">
              <a:rPr lang="ru-RU"/>
              <a:pPr/>
              <a:t>‹#›</a:t>
            </a:fld>
            <a:endParaRPr lang="ru-RU"/>
          </a:p>
        </p:txBody>
      </p:sp>
    </p:spTree>
    <p:extLst>
      <p:ext uri="{BB962C8B-B14F-4D97-AF65-F5344CB8AC3E}">
        <p14:creationId xmlns:p14="http://schemas.microsoft.com/office/powerpoint/2010/main" val="1501474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39284B3F-AD7E-459E-91B2-678A613C40A2}" type="slidenum">
              <a:rPr lang="ru-RU"/>
              <a:pPr/>
              <a:t>‹#›</a:t>
            </a:fld>
            <a:endParaRPr lang="ru-RU"/>
          </a:p>
        </p:txBody>
      </p:sp>
    </p:spTree>
    <p:extLst>
      <p:ext uri="{BB962C8B-B14F-4D97-AF65-F5344CB8AC3E}">
        <p14:creationId xmlns:p14="http://schemas.microsoft.com/office/powerpoint/2010/main" val="1229852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85E19D7A-CD40-4B46-ADCD-89BABBCE4DA0}" type="slidenum">
              <a:rPr lang="ru-RU"/>
              <a:pPr/>
              <a:t>‹#›</a:t>
            </a:fld>
            <a:endParaRPr lang="ru-RU"/>
          </a:p>
        </p:txBody>
      </p:sp>
    </p:spTree>
    <p:extLst>
      <p:ext uri="{BB962C8B-B14F-4D97-AF65-F5344CB8AC3E}">
        <p14:creationId xmlns:p14="http://schemas.microsoft.com/office/powerpoint/2010/main" val="37304582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36053CEA-E611-47AB-AB61-517AF622C7C9}" type="slidenum">
              <a:rPr lang="ru-RU"/>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Заголовок 1"/>
          <p:cNvSpPr txBox="1">
            <a:spLocks/>
          </p:cNvSpPr>
          <p:nvPr/>
        </p:nvSpPr>
        <p:spPr>
          <a:xfrm>
            <a:off x="5610" y="4560497"/>
            <a:ext cx="9144000" cy="1143000"/>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4800" b="1" dirty="0" smtClean="0">
                <a:ln w="11430"/>
                <a:solidFill>
                  <a:schemeClr val="bg1"/>
                </a:solidFill>
                <a:effectLst>
                  <a:outerShdw blurRad="50800" dist="39000" dir="9300000" algn="tl">
                    <a:srgbClr val="000000"/>
                  </a:outerShdw>
                </a:effectLst>
                <a:latin typeface="Century Schoolbook" panose="02040604050505020304" pitchFamily="18" charset="0"/>
              </a:rPr>
              <a:t>По страницам географии</a:t>
            </a:r>
            <a:endParaRPr lang="ru-RU" sz="4800" b="1" dirty="0">
              <a:ln w="11430"/>
              <a:solidFill>
                <a:schemeClr val="bg1"/>
              </a:solidFill>
              <a:effectLst>
                <a:outerShdw blurRad="50800" dist="39000" dir="9300000" algn="tl">
                  <a:srgbClr val="000000"/>
                </a:outerShdw>
              </a:effectLst>
              <a:latin typeface="Century Schoolbook" panose="02040604050505020304" pitchFamily="18" charset="0"/>
            </a:endParaRPr>
          </a:p>
        </p:txBody>
      </p:sp>
      <p:pic>
        <p:nvPicPr>
          <p:cNvPr id="1026" name="Picture 2" descr="http://1jbol.info/images/56706637518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1306" y="260648"/>
            <a:ext cx="5472608" cy="3813226"/>
          </a:xfrm>
          <a:prstGeom prst="rect">
            <a:avLst/>
          </a:prstGeom>
          <a:noFill/>
          <a:ln w="25400" cmpd="thickThin">
            <a:solidFill>
              <a:schemeClr val="bg1"/>
            </a:solidFill>
          </a:ln>
          <a:extLst>
            <a:ext uri="{909E8E84-426E-40DD-AFC4-6F175D3DCCD1}">
              <a14:hiddenFill xmlns:a14="http://schemas.microsoft.com/office/drawing/2010/main">
                <a:solidFill>
                  <a:srgbClr val="FFFFFF"/>
                </a:solidFill>
              </a14:hiddenFill>
            </a:ext>
          </a:extLst>
        </p:spPr>
      </p:pic>
      <p:pic>
        <p:nvPicPr>
          <p:cNvPr id="1028" name="Picture 4" descr="http://1000dosok.info/s/17-12-326149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512" y="2191379"/>
            <a:ext cx="3730118" cy="253199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195072" y="5826259"/>
            <a:ext cx="7776864" cy="646331"/>
          </a:xfrm>
          <a:prstGeom prst="rect">
            <a:avLst/>
          </a:prstGeom>
          <a:noFill/>
        </p:spPr>
        <p:txBody>
          <a:bodyPr wrap="square" rtlCol="0">
            <a:spAutoFit/>
          </a:bodyPr>
          <a:lstStyle/>
          <a:p>
            <a:pPr algn="r"/>
            <a:r>
              <a:rPr lang="ru-RU" dirty="0" smtClean="0">
                <a:solidFill>
                  <a:schemeClr val="bg1"/>
                </a:solidFill>
                <a:latin typeface="Book Antiqua" pitchFamily="18" charset="0"/>
              </a:rPr>
              <a:t>Кузьмина Светлана Евгеньевна</a:t>
            </a:r>
          </a:p>
          <a:p>
            <a:pPr algn="r"/>
            <a:r>
              <a:rPr lang="ru-RU" dirty="0" smtClean="0">
                <a:solidFill>
                  <a:schemeClr val="bg1"/>
                </a:solidFill>
                <a:latin typeface="Book Antiqua" pitchFamily="18" charset="0"/>
              </a:rPr>
              <a:t>МБОУ СШ №10 </a:t>
            </a:r>
            <a:r>
              <a:rPr lang="ru-RU" dirty="0" err="1" smtClean="0">
                <a:solidFill>
                  <a:schemeClr val="bg1"/>
                </a:solidFill>
                <a:latin typeface="Book Antiqua" pitchFamily="18" charset="0"/>
              </a:rPr>
              <a:t>г.Тейково</a:t>
            </a:r>
            <a:r>
              <a:rPr lang="ru-RU" dirty="0" smtClean="0">
                <a:solidFill>
                  <a:schemeClr val="bg1"/>
                </a:solidFill>
                <a:latin typeface="Book Antiqua" pitchFamily="18" charset="0"/>
              </a:rPr>
              <a:t> Ивановской области</a:t>
            </a:r>
            <a:endParaRPr lang="ru-RU" dirty="0">
              <a:solidFill>
                <a:schemeClr val="bg1"/>
              </a:solidFill>
              <a:latin typeface="Book Antiqua"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12682" y="2060848"/>
            <a:ext cx="6479798" cy="954107"/>
          </a:xfrm>
          <a:prstGeom prst="rect">
            <a:avLst/>
          </a:prstGeom>
          <a:noFill/>
        </p:spPr>
        <p:txBody>
          <a:bodyPr wrap="square" rtlCol="0">
            <a:spAutoFit/>
          </a:bodyPr>
          <a:lstStyle/>
          <a:p>
            <a:r>
              <a:rPr lang="ru-RU" sz="2800" dirty="0" smtClean="0">
                <a:solidFill>
                  <a:schemeClr val="accent6">
                    <a:lumMod val="50000"/>
                  </a:schemeClr>
                </a:solidFill>
                <a:latin typeface="Bookman Old Style" pitchFamily="18" charset="0"/>
              </a:rPr>
              <a:t>1. Землетрясение</a:t>
            </a:r>
            <a:r>
              <a:rPr lang="ru-RU" sz="2800" dirty="0">
                <a:solidFill>
                  <a:schemeClr val="accent6">
                    <a:lumMod val="50000"/>
                  </a:schemeClr>
                </a:solidFill>
                <a:latin typeface="Bookman Old Style" pitchFamily="18" charset="0"/>
              </a:rPr>
              <a:t>, волна, скорость, опасность, </a:t>
            </a:r>
            <a:r>
              <a:rPr lang="ru-RU" sz="2800" dirty="0" smtClean="0">
                <a:solidFill>
                  <a:schemeClr val="accent6">
                    <a:lumMod val="50000"/>
                  </a:schemeClr>
                </a:solidFill>
                <a:latin typeface="Bookman Old Style" pitchFamily="18" charset="0"/>
              </a:rPr>
              <a:t>разрушения </a:t>
            </a:r>
            <a:endParaRPr lang="ru-RU" sz="2800" dirty="0">
              <a:solidFill>
                <a:schemeClr val="accent6">
                  <a:lumMod val="50000"/>
                </a:schemeClr>
              </a:solidFill>
              <a:latin typeface="Bookman Old Style" pitchFamily="18" charset="0"/>
            </a:endParaRPr>
          </a:p>
        </p:txBody>
      </p:sp>
      <p:sp>
        <p:nvSpPr>
          <p:cNvPr id="3" name="Заголовок 1"/>
          <p:cNvSpPr txBox="1">
            <a:spLocks/>
          </p:cNvSpPr>
          <p:nvPr/>
        </p:nvSpPr>
        <p:spPr>
          <a:xfrm>
            <a:off x="2627784" y="1125226"/>
            <a:ext cx="6264696" cy="576064"/>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smtClean="0">
                <a:ln w="11430"/>
                <a:solidFill>
                  <a:srgbClr val="008080"/>
                </a:solidFill>
                <a:effectLst>
                  <a:outerShdw blurRad="50800" dist="39000" dir="9300000" algn="tl">
                    <a:srgbClr val="000000"/>
                  </a:outerShdw>
                </a:effectLst>
                <a:latin typeface="Century Schoolbook" panose="02040604050505020304" pitchFamily="18" charset="0"/>
              </a:rPr>
              <a:t>Ассоциации</a:t>
            </a:r>
            <a:endParaRPr lang="ru-RU" sz="36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pic>
        <p:nvPicPr>
          <p:cNvPr id="4" name="Рисунок 3"/>
          <p:cNvPicPr>
            <a:picLocks noChangeAspect="1"/>
          </p:cNvPicPr>
          <p:nvPr/>
        </p:nvPicPr>
        <p:blipFill rotWithShape="1">
          <a:blip r:embed="rId2"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pic>
        <p:nvPicPr>
          <p:cNvPr id="6" name="Picture 2" descr="http://star-w.kir.jp/grp/9/school-clipart-free-i1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21319" y="3763669"/>
            <a:ext cx="1872208" cy="249176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479080" y="3163982"/>
            <a:ext cx="6479798" cy="954107"/>
          </a:xfrm>
          <a:prstGeom prst="rect">
            <a:avLst/>
          </a:prstGeom>
          <a:noFill/>
        </p:spPr>
        <p:txBody>
          <a:bodyPr wrap="square" rtlCol="0">
            <a:spAutoFit/>
          </a:bodyPr>
          <a:lstStyle/>
          <a:p>
            <a:r>
              <a:rPr lang="ru-RU" sz="2800" dirty="0" smtClean="0">
                <a:solidFill>
                  <a:schemeClr val="accent6">
                    <a:lumMod val="50000"/>
                  </a:schemeClr>
                </a:solidFill>
                <a:latin typeface="Bookman Old Style" pitchFamily="18" charset="0"/>
              </a:rPr>
              <a:t>2</a:t>
            </a:r>
            <a:r>
              <a:rPr lang="ru-RU" sz="2800" dirty="0">
                <a:solidFill>
                  <a:schemeClr val="accent6">
                    <a:lumMod val="50000"/>
                  </a:schemeClr>
                </a:solidFill>
                <a:latin typeface="Bookman Old Style" pitchFamily="18" charset="0"/>
              </a:rPr>
              <a:t>. Кратер, лава, </a:t>
            </a:r>
            <a:r>
              <a:rPr lang="ru-RU" sz="2800" dirty="0" smtClean="0">
                <a:solidFill>
                  <a:schemeClr val="accent6">
                    <a:lumMod val="50000"/>
                  </a:schemeClr>
                </a:solidFill>
                <a:latin typeface="Bookman Old Style" pitchFamily="18" charset="0"/>
              </a:rPr>
              <a:t>жерло</a:t>
            </a:r>
            <a:r>
              <a:rPr lang="ru-RU" sz="2800" dirty="0">
                <a:solidFill>
                  <a:schemeClr val="accent6">
                    <a:lumMod val="50000"/>
                  </a:schemeClr>
                </a:solidFill>
                <a:latin typeface="Bookman Old Style" pitchFamily="18" charset="0"/>
              </a:rPr>
              <a:t>, газ, </a:t>
            </a:r>
            <a:r>
              <a:rPr lang="ru-RU" sz="2800" dirty="0" smtClean="0">
                <a:solidFill>
                  <a:schemeClr val="accent6">
                    <a:lumMod val="50000"/>
                  </a:schemeClr>
                </a:solidFill>
                <a:latin typeface="Bookman Old Style" pitchFamily="18" charset="0"/>
              </a:rPr>
              <a:t>Ключевская Сопка </a:t>
            </a:r>
            <a:endParaRPr lang="ru-RU" sz="2800" dirty="0">
              <a:solidFill>
                <a:schemeClr val="accent6">
                  <a:lumMod val="50000"/>
                </a:schemeClr>
              </a:solidFill>
              <a:latin typeface="Bookman Old Style" pitchFamily="18" charset="0"/>
            </a:endParaRPr>
          </a:p>
        </p:txBody>
      </p:sp>
      <p:sp>
        <p:nvSpPr>
          <p:cNvPr id="8" name="TextBox 7"/>
          <p:cNvSpPr txBox="1"/>
          <p:nvPr/>
        </p:nvSpPr>
        <p:spPr>
          <a:xfrm>
            <a:off x="2412682" y="4328985"/>
            <a:ext cx="6479798" cy="954107"/>
          </a:xfrm>
          <a:prstGeom prst="rect">
            <a:avLst/>
          </a:prstGeom>
          <a:noFill/>
        </p:spPr>
        <p:txBody>
          <a:bodyPr wrap="square" rtlCol="0">
            <a:spAutoFit/>
          </a:bodyPr>
          <a:lstStyle/>
          <a:p>
            <a:r>
              <a:rPr lang="ru-RU" sz="2800" dirty="0" smtClean="0">
                <a:solidFill>
                  <a:schemeClr val="accent6">
                    <a:lumMod val="50000"/>
                  </a:schemeClr>
                </a:solidFill>
                <a:latin typeface="Bookman Old Style" pitchFamily="18" charset="0"/>
              </a:rPr>
              <a:t>3</a:t>
            </a:r>
            <a:r>
              <a:rPr lang="ru-RU" sz="2800" dirty="0">
                <a:solidFill>
                  <a:schemeClr val="accent6">
                    <a:lumMod val="50000"/>
                  </a:schemeClr>
                </a:solidFill>
                <a:latin typeface="Bookman Old Style" pitchFamily="18" charset="0"/>
              </a:rPr>
              <a:t>. Суша, море, воздух, ветер, движение, день, ночь  </a:t>
            </a:r>
          </a:p>
        </p:txBody>
      </p:sp>
      <p:sp>
        <p:nvSpPr>
          <p:cNvPr id="9" name="TextBox 8"/>
          <p:cNvSpPr txBox="1"/>
          <p:nvPr/>
        </p:nvSpPr>
        <p:spPr>
          <a:xfrm>
            <a:off x="2479080" y="5283092"/>
            <a:ext cx="6479798" cy="954107"/>
          </a:xfrm>
          <a:prstGeom prst="rect">
            <a:avLst/>
          </a:prstGeom>
          <a:noFill/>
        </p:spPr>
        <p:txBody>
          <a:bodyPr wrap="square" rtlCol="0">
            <a:spAutoFit/>
          </a:bodyPr>
          <a:lstStyle/>
          <a:p>
            <a:r>
              <a:rPr lang="ru-RU" sz="2800" dirty="0" smtClean="0">
                <a:solidFill>
                  <a:schemeClr val="accent6">
                    <a:lumMod val="50000"/>
                  </a:schemeClr>
                </a:solidFill>
                <a:latin typeface="Bookman Old Style" pitchFamily="18" charset="0"/>
              </a:rPr>
              <a:t>4</a:t>
            </a:r>
            <a:r>
              <a:rPr lang="ru-RU" sz="2800" dirty="0">
                <a:solidFill>
                  <a:schemeClr val="accent6">
                    <a:lumMod val="50000"/>
                  </a:schemeClr>
                </a:solidFill>
                <a:latin typeface="Bookman Old Style" pitchFamily="18" charset="0"/>
              </a:rPr>
              <a:t>. Скалы, вода, уступ, грохот, </a:t>
            </a:r>
            <a:r>
              <a:rPr lang="ru-RU" sz="2800" dirty="0" smtClean="0">
                <a:solidFill>
                  <a:schemeClr val="accent6">
                    <a:lumMod val="50000"/>
                  </a:schemeClr>
                </a:solidFill>
                <a:latin typeface="Bookman Old Style" pitchFamily="18" charset="0"/>
              </a:rPr>
              <a:t>зрелище</a:t>
            </a:r>
            <a:endParaRPr lang="ru-RU" sz="2800" dirty="0">
              <a:solidFill>
                <a:schemeClr val="accent6">
                  <a:lumMod val="50000"/>
                </a:schemeClr>
              </a:solidFill>
              <a:latin typeface="Bookman Old Style" pitchFamily="18" charset="0"/>
            </a:endParaRPr>
          </a:p>
        </p:txBody>
      </p:sp>
    </p:spTree>
    <p:extLst>
      <p:ext uri="{BB962C8B-B14F-4D97-AF65-F5344CB8AC3E}">
        <p14:creationId xmlns:p14="http://schemas.microsoft.com/office/powerpoint/2010/main" val="1422916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outVertical)">
                                      <p:cBhvr>
                                        <p:cTn id="7" dur="1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outVertical)">
                                      <p:cBhvr>
                                        <p:cTn id="12" dur="1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outVertical)">
                                      <p:cBhvr>
                                        <p:cTn id="17" dur="1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outVertical)">
                                      <p:cBhvr>
                                        <p:cTn id="2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txBox="1">
            <a:spLocks/>
          </p:cNvSpPr>
          <p:nvPr/>
        </p:nvSpPr>
        <p:spPr>
          <a:xfrm>
            <a:off x="2627784" y="1125226"/>
            <a:ext cx="6264696" cy="576064"/>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smtClean="0">
                <a:ln w="11430"/>
                <a:solidFill>
                  <a:srgbClr val="008080"/>
                </a:solidFill>
                <a:effectLst>
                  <a:outerShdw blurRad="50800" dist="39000" dir="9300000" algn="tl">
                    <a:srgbClr val="000000"/>
                  </a:outerShdw>
                </a:effectLst>
                <a:latin typeface="Century Schoolbook" panose="02040604050505020304" pitchFamily="18" charset="0"/>
              </a:rPr>
              <a:t>Ассоциации</a:t>
            </a:r>
            <a:endParaRPr lang="ru-RU" sz="36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pic>
        <p:nvPicPr>
          <p:cNvPr id="4" name="Рисунок 3"/>
          <p:cNvPicPr>
            <a:picLocks noChangeAspect="1"/>
          </p:cNvPicPr>
          <p:nvPr/>
        </p:nvPicPr>
        <p:blipFill rotWithShape="1">
          <a:blip r:embed="rId2"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pic>
        <p:nvPicPr>
          <p:cNvPr id="6" name="Picture 2" descr="http://star-w.kir.jp/grp/9/school-clipart-free-i1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21319" y="3763669"/>
            <a:ext cx="1872208" cy="249176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363112" y="1988839"/>
            <a:ext cx="6479798" cy="954107"/>
          </a:xfrm>
          <a:prstGeom prst="rect">
            <a:avLst/>
          </a:prstGeom>
          <a:noFill/>
        </p:spPr>
        <p:txBody>
          <a:bodyPr wrap="square" rtlCol="0">
            <a:spAutoFit/>
          </a:bodyPr>
          <a:lstStyle/>
          <a:p>
            <a:r>
              <a:rPr lang="ru-RU" sz="2800" dirty="0" smtClean="0">
                <a:solidFill>
                  <a:schemeClr val="accent6">
                    <a:lumMod val="50000"/>
                  </a:schemeClr>
                </a:solidFill>
                <a:latin typeface="Bookman Old Style" pitchFamily="18" charset="0"/>
              </a:rPr>
              <a:t>5</a:t>
            </a:r>
            <a:r>
              <a:rPr lang="ru-RU" sz="2800" dirty="0">
                <a:solidFill>
                  <a:schemeClr val="accent6">
                    <a:lumMod val="50000"/>
                  </a:schemeClr>
                </a:solidFill>
                <a:latin typeface="Bookman Old Style" pitchFamily="18" charset="0"/>
              </a:rPr>
              <a:t>. Вода, земная кора, соли, газ, лечение </a:t>
            </a:r>
          </a:p>
        </p:txBody>
      </p:sp>
      <p:sp>
        <p:nvSpPr>
          <p:cNvPr id="8" name="TextBox 7"/>
          <p:cNvSpPr txBox="1"/>
          <p:nvPr/>
        </p:nvSpPr>
        <p:spPr>
          <a:xfrm>
            <a:off x="2363112" y="2954765"/>
            <a:ext cx="6479798" cy="954107"/>
          </a:xfrm>
          <a:prstGeom prst="rect">
            <a:avLst/>
          </a:prstGeom>
          <a:noFill/>
        </p:spPr>
        <p:txBody>
          <a:bodyPr wrap="square" rtlCol="0">
            <a:spAutoFit/>
          </a:bodyPr>
          <a:lstStyle/>
          <a:p>
            <a:r>
              <a:rPr lang="ru-RU" sz="2800" dirty="0" smtClean="0">
                <a:solidFill>
                  <a:schemeClr val="accent6">
                    <a:lumMod val="50000"/>
                  </a:schemeClr>
                </a:solidFill>
                <a:latin typeface="Bookman Old Style" pitchFamily="18" charset="0"/>
              </a:rPr>
              <a:t>6</a:t>
            </a:r>
            <a:r>
              <a:rPr lang="ru-RU" sz="2800" dirty="0">
                <a:solidFill>
                  <a:schemeClr val="accent6">
                    <a:lumMod val="50000"/>
                  </a:schemeClr>
                </a:solidFill>
                <a:latin typeface="Bookman Old Style" pitchFamily="18" charset="0"/>
              </a:rPr>
              <a:t>. Шкала, колебания, эпицентр, сейсмограф, толчки </a:t>
            </a:r>
          </a:p>
        </p:txBody>
      </p:sp>
      <p:sp>
        <p:nvSpPr>
          <p:cNvPr id="9" name="TextBox 8"/>
          <p:cNvSpPr txBox="1"/>
          <p:nvPr/>
        </p:nvSpPr>
        <p:spPr>
          <a:xfrm>
            <a:off x="2389597" y="3920667"/>
            <a:ext cx="6479798" cy="523220"/>
          </a:xfrm>
          <a:prstGeom prst="rect">
            <a:avLst/>
          </a:prstGeom>
          <a:noFill/>
        </p:spPr>
        <p:txBody>
          <a:bodyPr wrap="square" rtlCol="0">
            <a:spAutoFit/>
          </a:bodyPr>
          <a:lstStyle/>
          <a:p>
            <a:r>
              <a:rPr lang="ru-RU" sz="2800" dirty="0" smtClean="0">
                <a:solidFill>
                  <a:schemeClr val="accent6">
                    <a:lumMod val="50000"/>
                  </a:schemeClr>
                </a:solidFill>
                <a:latin typeface="Bookman Old Style" pitchFamily="18" charset="0"/>
              </a:rPr>
              <a:t>7</a:t>
            </a:r>
            <a:r>
              <a:rPr lang="ru-RU" sz="2800" dirty="0">
                <a:solidFill>
                  <a:schemeClr val="accent6">
                    <a:lumMod val="50000"/>
                  </a:schemeClr>
                </a:solidFill>
                <a:latin typeface="Bookman Old Style" pitchFamily="18" charset="0"/>
              </a:rPr>
              <a:t>. Лед, глыба, снег, гора, океан </a:t>
            </a:r>
          </a:p>
        </p:txBody>
      </p:sp>
      <p:sp>
        <p:nvSpPr>
          <p:cNvPr id="10" name="TextBox 9"/>
          <p:cNvSpPr txBox="1"/>
          <p:nvPr/>
        </p:nvSpPr>
        <p:spPr>
          <a:xfrm>
            <a:off x="2479080" y="4725144"/>
            <a:ext cx="6479798" cy="954107"/>
          </a:xfrm>
          <a:prstGeom prst="rect">
            <a:avLst/>
          </a:prstGeom>
          <a:noFill/>
        </p:spPr>
        <p:txBody>
          <a:bodyPr wrap="square" rtlCol="0">
            <a:spAutoFit/>
          </a:bodyPr>
          <a:lstStyle/>
          <a:p>
            <a:r>
              <a:rPr lang="ru-RU" sz="2800" dirty="0" smtClean="0">
                <a:solidFill>
                  <a:schemeClr val="accent6">
                    <a:lumMod val="50000"/>
                  </a:schemeClr>
                </a:solidFill>
                <a:latin typeface="Bookman Old Style" pitchFamily="18" charset="0"/>
              </a:rPr>
              <a:t>8</a:t>
            </a:r>
            <a:r>
              <a:rPr lang="ru-RU" sz="2800" dirty="0">
                <a:solidFill>
                  <a:schemeClr val="accent6">
                    <a:lumMod val="50000"/>
                  </a:schemeClr>
                </a:solidFill>
                <a:latin typeface="Bookman Old Style" pitchFamily="18" charset="0"/>
              </a:rPr>
              <a:t>. Суша, море, воздух, ветер, движение, лето, зима </a:t>
            </a:r>
          </a:p>
        </p:txBody>
      </p:sp>
    </p:spTree>
    <p:extLst>
      <p:ext uri="{BB962C8B-B14F-4D97-AF65-F5344CB8AC3E}">
        <p14:creationId xmlns:p14="http://schemas.microsoft.com/office/powerpoint/2010/main" val="1929683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outVertical)">
                                      <p:cBhvr>
                                        <p:cTn id="12" dur="1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outVertical)">
                                      <p:cBhvr>
                                        <p:cTn id="17" dur="1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outVertical)">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ChangeAspect="1"/>
          </p:cNvPicPr>
          <p:nvPr/>
        </p:nvPicPr>
        <p:blipFill rotWithShape="1">
          <a:blip r:embed="rId2"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
        <p:nvSpPr>
          <p:cNvPr id="8" name="Заголовок 1"/>
          <p:cNvSpPr txBox="1">
            <a:spLocks/>
          </p:cNvSpPr>
          <p:nvPr/>
        </p:nvSpPr>
        <p:spPr>
          <a:xfrm>
            <a:off x="2195736" y="1345332"/>
            <a:ext cx="5760640" cy="1143000"/>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b="1" dirty="0" smtClean="0">
                <a:ln w="11430"/>
                <a:solidFill>
                  <a:srgbClr val="008080"/>
                </a:solidFill>
                <a:effectLst>
                  <a:outerShdw blurRad="50800" dist="39000" dir="9300000" algn="tl">
                    <a:srgbClr val="000000"/>
                  </a:outerShdw>
                </a:effectLst>
                <a:latin typeface="Century Schoolbook" panose="02040604050505020304" pitchFamily="18" charset="0"/>
              </a:rPr>
              <a:t>Географические загадки</a:t>
            </a:r>
            <a:endParaRPr lang="ru-RU" b="1" dirty="0">
              <a:ln w="11430"/>
              <a:solidFill>
                <a:srgbClr val="008080"/>
              </a:solidFill>
              <a:effectLst>
                <a:outerShdw blurRad="50800" dist="39000" dir="9300000" algn="tl">
                  <a:srgbClr val="000000"/>
                </a:outerShdw>
              </a:effectLst>
              <a:latin typeface="Century Schoolbook" panose="02040604050505020304" pitchFamily="18" charset="0"/>
            </a:endParaRPr>
          </a:p>
        </p:txBody>
      </p:sp>
      <p:sp>
        <p:nvSpPr>
          <p:cNvPr id="2" name="AutoShape 2" descr="http://www.pedsovet.su/_ld/151/50668040.jpg"/>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b="3464"/>
          <a:stretch/>
        </p:blipFill>
        <p:spPr bwMode="auto">
          <a:xfrm>
            <a:off x="3024859" y="2852936"/>
            <a:ext cx="4536091" cy="3284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37500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47762" y="2420888"/>
            <a:ext cx="6624737" cy="1815882"/>
          </a:xfrm>
          <a:prstGeom prst="rect">
            <a:avLst/>
          </a:prstGeom>
          <a:noFill/>
        </p:spPr>
        <p:txBody>
          <a:bodyPr wrap="square" rtlCol="0">
            <a:spAutoFit/>
          </a:bodyPr>
          <a:lstStyle/>
          <a:p>
            <a:r>
              <a:rPr lang="ru-RU" sz="2800" dirty="0">
                <a:solidFill>
                  <a:schemeClr val="accent6">
                    <a:lumMod val="50000"/>
                  </a:schemeClr>
                </a:solidFill>
                <a:latin typeface="Bookman Old Style" pitchFamily="18" charset="0"/>
              </a:rPr>
              <a:t>Дороги есть </a:t>
            </a:r>
            <a:r>
              <a:rPr lang="ru-RU" sz="2800" dirty="0" smtClean="0">
                <a:solidFill>
                  <a:schemeClr val="accent6">
                    <a:lumMod val="50000"/>
                  </a:schemeClr>
                </a:solidFill>
                <a:latin typeface="Bookman Old Style" pitchFamily="18" charset="0"/>
              </a:rPr>
              <a:t>- </a:t>
            </a:r>
            <a:r>
              <a:rPr lang="ru-RU" sz="2800" dirty="0">
                <a:solidFill>
                  <a:schemeClr val="accent6">
                    <a:lumMod val="50000"/>
                  </a:schemeClr>
                </a:solidFill>
                <a:latin typeface="Bookman Old Style" pitchFamily="18" charset="0"/>
              </a:rPr>
              <a:t>ты не пройдёшь,</a:t>
            </a:r>
          </a:p>
          <a:p>
            <a:r>
              <a:rPr lang="ru-RU" sz="2800" dirty="0">
                <a:solidFill>
                  <a:schemeClr val="accent6">
                    <a:lumMod val="50000"/>
                  </a:schemeClr>
                </a:solidFill>
                <a:latin typeface="Bookman Old Style" pitchFamily="18" charset="0"/>
              </a:rPr>
              <a:t>В лугах травы ты не накосишь,</a:t>
            </a:r>
          </a:p>
          <a:p>
            <a:r>
              <a:rPr lang="ru-RU" sz="2800" dirty="0">
                <a:solidFill>
                  <a:schemeClr val="accent6">
                    <a:lumMod val="50000"/>
                  </a:schemeClr>
                </a:solidFill>
                <a:latin typeface="Bookman Old Style" pitchFamily="18" charset="0"/>
              </a:rPr>
              <a:t>В лесах грибов не наберёшь</a:t>
            </a:r>
          </a:p>
          <a:p>
            <a:r>
              <a:rPr lang="ru-RU" sz="2800" dirty="0" smtClean="0">
                <a:solidFill>
                  <a:schemeClr val="accent6">
                    <a:lumMod val="50000"/>
                  </a:schemeClr>
                </a:solidFill>
                <a:latin typeface="Bookman Old Style" pitchFamily="18" charset="0"/>
              </a:rPr>
              <a:t>И </a:t>
            </a:r>
            <a:r>
              <a:rPr lang="ru-RU" sz="2800" dirty="0">
                <a:solidFill>
                  <a:schemeClr val="accent6">
                    <a:lumMod val="50000"/>
                  </a:schemeClr>
                </a:solidFill>
                <a:latin typeface="Bookman Old Style" pitchFamily="18" charset="0"/>
              </a:rPr>
              <a:t>с гор на землю взор не бросишь.</a:t>
            </a:r>
          </a:p>
        </p:txBody>
      </p:sp>
      <p:sp>
        <p:nvSpPr>
          <p:cNvPr id="3" name="Заголовок 1"/>
          <p:cNvSpPr txBox="1">
            <a:spLocks/>
          </p:cNvSpPr>
          <p:nvPr/>
        </p:nvSpPr>
        <p:spPr>
          <a:xfrm>
            <a:off x="2627784" y="1125226"/>
            <a:ext cx="6264696" cy="576064"/>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2800" b="1" dirty="0" smtClean="0">
                <a:ln w="11430"/>
                <a:solidFill>
                  <a:srgbClr val="008080"/>
                </a:solidFill>
                <a:effectLst>
                  <a:outerShdw blurRad="50800" dist="39000" dir="9300000" algn="tl">
                    <a:srgbClr val="000000"/>
                  </a:outerShdw>
                </a:effectLst>
                <a:latin typeface="Century Schoolbook" panose="02040604050505020304" pitchFamily="18" charset="0"/>
              </a:rPr>
              <a:t>ГЕОГРАФИЧЕСКИЕ ЗАГАДКИ</a:t>
            </a:r>
            <a:endParaRPr lang="ru-RU" sz="28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pic>
        <p:nvPicPr>
          <p:cNvPr id="4" name="Рисунок 3"/>
          <p:cNvPicPr>
            <a:picLocks noChangeAspect="1"/>
          </p:cNvPicPr>
          <p:nvPr/>
        </p:nvPicPr>
        <p:blipFill rotWithShape="1">
          <a:blip r:embed="rId2"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pic>
        <p:nvPicPr>
          <p:cNvPr id="6" name="Picture 2" descr="http://3.bp.blogspot.com/-utEqUlzVngY/T2BSkuLoVII/AAAAAAAAC1s/dFZPb60A6Fs/s1600/11%25282%2529.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52536" y="4137168"/>
            <a:ext cx="2700808" cy="2700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07136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79674" y="2355519"/>
            <a:ext cx="5960915" cy="1815882"/>
          </a:xfrm>
          <a:prstGeom prst="rect">
            <a:avLst/>
          </a:prstGeom>
          <a:noFill/>
        </p:spPr>
        <p:txBody>
          <a:bodyPr wrap="square" rtlCol="0">
            <a:spAutoFit/>
          </a:bodyPr>
          <a:lstStyle/>
          <a:p>
            <a:r>
              <a:rPr lang="ru-RU" sz="2800" dirty="0">
                <a:solidFill>
                  <a:schemeClr val="accent6">
                    <a:lumMod val="50000"/>
                  </a:schemeClr>
                </a:solidFill>
                <a:latin typeface="Bookman Old Style" pitchFamily="18" charset="0"/>
              </a:rPr>
              <a:t>Суши маленький кусочек, –</a:t>
            </a:r>
          </a:p>
          <a:p>
            <a:r>
              <a:rPr lang="ru-RU" sz="2800" dirty="0">
                <a:solidFill>
                  <a:schemeClr val="accent6">
                    <a:lumMod val="50000"/>
                  </a:schemeClr>
                </a:solidFill>
                <a:latin typeface="Bookman Old Style" pitchFamily="18" charset="0"/>
              </a:rPr>
              <a:t>Но бывает иногда</a:t>
            </a:r>
          </a:p>
          <a:p>
            <a:r>
              <a:rPr lang="ru-RU" sz="2800" dirty="0" smtClean="0">
                <a:solidFill>
                  <a:schemeClr val="accent6">
                    <a:lumMod val="50000"/>
                  </a:schemeClr>
                </a:solidFill>
                <a:latin typeface="Bookman Old Style" pitchFamily="18" charset="0"/>
              </a:rPr>
              <a:t>Он </a:t>
            </a:r>
            <a:r>
              <a:rPr lang="ru-RU" sz="2800" dirty="0">
                <a:solidFill>
                  <a:schemeClr val="accent6">
                    <a:lumMod val="50000"/>
                  </a:schemeClr>
                </a:solidFill>
                <a:latin typeface="Bookman Old Style" pitchFamily="18" charset="0"/>
              </a:rPr>
              <a:t>большим, и даже очень,</a:t>
            </a:r>
          </a:p>
          <a:p>
            <a:r>
              <a:rPr lang="ru-RU" sz="2800" dirty="0">
                <a:solidFill>
                  <a:schemeClr val="accent6">
                    <a:lumMod val="50000"/>
                  </a:schemeClr>
                </a:solidFill>
                <a:latin typeface="Bookman Old Style" pitchFamily="18" charset="0"/>
              </a:rPr>
              <a:t>А вокруг всегда вода.</a:t>
            </a:r>
          </a:p>
        </p:txBody>
      </p:sp>
      <p:sp>
        <p:nvSpPr>
          <p:cNvPr id="3" name="Заголовок 1"/>
          <p:cNvSpPr txBox="1">
            <a:spLocks/>
          </p:cNvSpPr>
          <p:nvPr/>
        </p:nvSpPr>
        <p:spPr>
          <a:xfrm>
            <a:off x="2627784" y="1125226"/>
            <a:ext cx="6264696" cy="576064"/>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2800" b="1" dirty="0" smtClean="0">
                <a:ln w="11430"/>
                <a:solidFill>
                  <a:srgbClr val="008080"/>
                </a:solidFill>
                <a:effectLst>
                  <a:outerShdw blurRad="50800" dist="39000" dir="9300000" algn="tl">
                    <a:srgbClr val="000000"/>
                  </a:outerShdw>
                </a:effectLst>
                <a:latin typeface="Century Schoolbook" panose="02040604050505020304" pitchFamily="18" charset="0"/>
              </a:rPr>
              <a:t>ГЕОГРАФИЧЕСКИЕ ЗАГАДКИ</a:t>
            </a:r>
            <a:endParaRPr lang="ru-RU" sz="28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pic>
        <p:nvPicPr>
          <p:cNvPr id="4" name="Рисунок 3"/>
          <p:cNvPicPr>
            <a:picLocks noChangeAspect="1"/>
          </p:cNvPicPr>
          <p:nvPr/>
        </p:nvPicPr>
        <p:blipFill rotWithShape="1">
          <a:blip r:embed="rId2"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pic>
        <p:nvPicPr>
          <p:cNvPr id="6" name="Picture 2" descr="http://3.bp.blogspot.com/-utEqUlzVngY/T2BSkuLoVII/AAAAAAAAC1s/dFZPb60A6Fs/s1600/11%25282%2529.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52536" y="4137168"/>
            <a:ext cx="2700808" cy="2700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63690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48272" y="2182079"/>
            <a:ext cx="6444208" cy="2677656"/>
          </a:xfrm>
          <a:prstGeom prst="rect">
            <a:avLst/>
          </a:prstGeom>
          <a:noFill/>
        </p:spPr>
        <p:txBody>
          <a:bodyPr wrap="square" rtlCol="0">
            <a:spAutoFit/>
          </a:bodyPr>
          <a:lstStyle/>
          <a:p>
            <a:r>
              <a:rPr lang="ru-RU" sz="2800" dirty="0" smtClean="0">
                <a:solidFill>
                  <a:schemeClr val="accent6">
                    <a:lumMod val="50000"/>
                  </a:schemeClr>
                </a:solidFill>
                <a:latin typeface="Bookman Old Style" pitchFamily="18" charset="0"/>
              </a:rPr>
              <a:t>Есть </a:t>
            </a:r>
            <a:r>
              <a:rPr lang="ru-RU" sz="2800" dirty="0">
                <a:solidFill>
                  <a:schemeClr val="accent6">
                    <a:lumMod val="50000"/>
                  </a:schemeClr>
                </a:solidFill>
                <a:latin typeface="Bookman Old Style" pitchFamily="18" charset="0"/>
              </a:rPr>
              <a:t>один полярный остров, </a:t>
            </a:r>
          </a:p>
          <a:p>
            <a:r>
              <a:rPr lang="ru-RU" sz="2800" dirty="0">
                <a:solidFill>
                  <a:schemeClr val="accent6">
                    <a:lumMod val="50000"/>
                  </a:schemeClr>
                </a:solidFill>
                <a:latin typeface="Bookman Old Style" pitchFamily="18" charset="0"/>
              </a:rPr>
              <a:t>Он внутри, как самовар,</a:t>
            </a:r>
          </a:p>
          <a:p>
            <a:r>
              <a:rPr lang="ru-RU" sz="2800" dirty="0">
                <a:solidFill>
                  <a:schemeClr val="accent6">
                    <a:lumMod val="50000"/>
                  </a:schemeClr>
                </a:solidFill>
                <a:latin typeface="Bookman Old Style" pitchFamily="18" charset="0"/>
              </a:rPr>
              <a:t>Там из расщелин в скалах острых</a:t>
            </a:r>
          </a:p>
          <a:p>
            <a:r>
              <a:rPr lang="ru-RU" sz="2800" dirty="0">
                <a:solidFill>
                  <a:schemeClr val="accent6">
                    <a:lumMod val="50000"/>
                  </a:schemeClr>
                </a:solidFill>
                <a:latin typeface="Bookman Old Style" pitchFamily="18" charset="0"/>
              </a:rPr>
              <a:t>Со свистом вылетает пар.</a:t>
            </a:r>
          </a:p>
          <a:p>
            <a:r>
              <a:rPr lang="ru-RU" sz="2800" dirty="0">
                <a:solidFill>
                  <a:schemeClr val="accent6">
                    <a:lumMod val="50000"/>
                  </a:schemeClr>
                </a:solidFill>
                <a:latin typeface="Bookman Old Style" pitchFamily="18" charset="0"/>
              </a:rPr>
              <a:t>И в тот не сунешься поток:</a:t>
            </a:r>
          </a:p>
          <a:p>
            <a:r>
              <a:rPr lang="ru-RU" sz="2800" dirty="0">
                <a:solidFill>
                  <a:schemeClr val="accent6">
                    <a:lumMod val="50000"/>
                  </a:schemeClr>
                </a:solidFill>
                <a:latin typeface="Bookman Old Style" pitchFamily="18" charset="0"/>
              </a:rPr>
              <a:t>Водичка словно кипяток. </a:t>
            </a:r>
          </a:p>
        </p:txBody>
      </p:sp>
      <p:sp>
        <p:nvSpPr>
          <p:cNvPr id="3" name="Заголовок 1"/>
          <p:cNvSpPr txBox="1">
            <a:spLocks/>
          </p:cNvSpPr>
          <p:nvPr/>
        </p:nvSpPr>
        <p:spPr>
          <a:xfrm>
            <a:off x="2627784" y="1125226"/>
            <a:ext cx="6264696" cy="576064"/>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2800" b="1" dirty="0" smtClean="0">
                <a:ln w="11430"/>
                <a:solidFill>
                  <a:srgbClr val="008080"/>
                </a:solidFill>
                <a:effectLst>
                  <a:outerShdw blurRad="50800" dist="39000" dir="9300000" algn="tl">
                    <a:srgbClr val="000000"/>
                  </a:outerShdw>
                </a:effectLst>
                <a:latin typeface="Century Schoolbook" panose="02040604050505020304" pitchFamily="18" charset="0"/>
              </a:rPr>
              <a:t>ГЕОГРАФИЧЕСКИЕ ЗАГАДКИ</a:t>
            </a:r>
            <a:endParaRPr lang="ru-RU" sz="28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pic>
        <p:nvPicPr>
          <p:cNvPr id="4" name="Рисунок 3"/>
          <p:cNvPicPr>
            <a:picLocks noChangeAspect="1"/>
          </p:cNvPicPr>
          <p:nvPr/>
        </p:nvPicPr>
        <p:blipFill rotWithShape="1">
          <a:blip r:embed="rId2"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pic>
        <p:nvPicPr>
          <p:cNvPr id="5" name="Picture 2" descr="http://3.bp.blogspot.com/-utEqUlzVngY/T2BSkuLoVII/AAAAAAAAC1s/dFZPb60A6Fs/s1600/11%25282%2529.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52536" y="4137168"/>
            <a:ext cx="2700808" cy="2700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59078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39752" y="2182079"/>
            <a:ext cx="6804248" cy="3539430"/>
          </a:xfrm>
          <a:prstGeom prst="rect">
            <a:avLst/>
          </a:prstGeom>
          <a:noFill/>
        </p:spPr>
        <p:txBody>
          <a:bodyPr wrap="square" rtlCol="0">
            <a:spAutoFit/>
          </a:bodyPr>
          <a:lstStyle/>
          <a:p>
            <a:r>
              <a:rPr lang="ru-RU" sz="2800" dirty="0" smtClean="0">
                <a:solidFill>
                  <a:schemeClr val="accent6">
                    <a:lumMod val="50000"/>
                  </a:schemeClr>
                </a:solidFill>
                <a:latin typeface="Bookman Old Style" pitchFamily="18" charset="0"/>
              </a:rPr>
              <a:t>Слой </a:t>
            </a:r>
            <a:r>
              <a:rPr lang="ru-RU" sz="2800" dirty="0">
                <a:solidFill>
                  <a:schemeClr val="accent6">
                    <a:lumMod val="50000"/>
                  </a:schemeClr>
                </a:solidFill>
                <a:latin typeface="Bookman Old Style" pitchFamily="18" charset="0"/>
              </a:rPr>
              <a:t>снегов, дождей и ветров </a:t>
            </a:r>
            <a:r>
              <a:rPr lang="ru-RU" sz="2800" dirty="0" smtClean="0">
                <a:solidFill>
                  <a:schemeClr val="accent6">
                    <a:lumMod val="50000"/>
                  </a:schemeClr>
                </a:solidFill>
                <a:latin typeface="Bookman Old Style" pitchFamily="18" charset="0"/>
              </a:rPr>
              <a:t>-</a:t>
            </a:r>
            <a:endParaRPr lang="ru-RU" sz="2800" dirty="0">
              <a:solidFill>
                <a:schemeClr val="accent6">
                  <a:lumMod val="50000"/>
                </a:schemeClr>
              </a:solidFill>
              <a:latin typeface="Bookman Old Style" pitchFamily="18" charset="0"/>
            </a:endParaRPr>
          </a:p>
          <a:p>
            <a:r>
              <a:rPr lang="ru-RU" sz="2800" dirty="0">
                <a:solidFill>
                  <a:schemeClr val="accent6">
                    <a:lumMod val="50000"/>
                  </a:schemeClr>
                </a:solidFill>
                <a:latin typeface="Bookman Old Style" pitchFamily="18" charset="0"/>
              </a:rPr>
              <a:t>Атмосферы слой живой.</a:t>
            </a:r>
          </a:p>
          <a:p>
            <a:r>
              <a:rPr lang="ru-RU" sz="2800" dirty="0">
                <a:solidFill>
                  <a:schemeClr val="accent6">
                    <a:lumMod val="50000"/>
                  </a:schemeClr>
                </a:solidFill>
                <a:latin typeface="Bookman Old Style" pitchFamily="18" charset="0"/>
              </a:rPr>
              <a:t>Восемнадцать километров</a:t>
            </a:r>
          </a:p>
          <a:p>
            <a:r>
              <a:rPr lang="ru-RU" sz="2800" dirty="0">
                <a:solidFill>
                  <a:schemeClr val="accent6">
                    <a:lumMod val="50000"/>
                  </a:schemeClr>
                </a:solidFill>
                <a:latin typeface="Bookman Old Style" pitchFamily="18" charset="0"/>
              </a:rPr>
              <a:t>Этот самый нижний слой.</a:t>
            </a:r>
          </a:p>
          <a:p>
            <a:r>
              <a:rPr lang="ru-RU" sz="2800" dirty="0">
                <a:solidFill>
                  <a:schemeClr val="accent6">
                    <a:lumMod val="50000"/>
                  </a:schemeClr>
                </a:solidFill>
                <a:latin typeface="Bookman Old Style" pitchFamily="18" charset="0"/>
              </a:rPr>
              <a:t>Есть здесь все, но в большей мере -</a:t>
            </a:r>
          </a:p>
          <a:p>
            <a:r>
              <a:rPr lang="ru-RU" sz="2800" dirty="0">
                <a:solidFill>
                  <a:schemeClr val="accent6">
                    <a:lumMod val="50000"/>
                  </a:schemeClr>
                </a:solidFill>
                <a:latin typeface="Bookman Old Style" pitchFamily="18" charset="0"/>
              </a:rPr>
              <a:t>Кислород, азот, озон,</a:t>
            </a:r>
          </a:p>
          <a:p>
            <a:r>
              <a:rPr lang="ru-RU" sz="2800" dirty="0">
                <a:solidFill>
                  <a:schemeClr val="accent6">
                    <a:lumMod val="50000"/>
                  </a:schemeClr>
                </a:solidFill>
                <a:latin typeface="Bookman Old Style" pitchFamily="18" charset="0"/>
              </a:rPr>
              <a:t>В малых долях йод и гелий,</a:t>
            </a:r>
          </a:p>
          <a:p>
            <a:r>
              <a:rPr lang="ru-RU" sz="2800" dirty="0">
                <a:solidFill>
                  <a:schemeClr val="accent6">
                    <a:lumMod val="50000"/>
                  </a:schemeClr>
                </a:solidFill>
                <a:latin typeface="Bookman Old Style" pitchFamily="18" charset="0"/>
              </a:rPr>
              <a:t>Водород, неон, радон.</a:t>
            </a:r>
          </a:p>
        </p:txBody>
      </p:sp>
      <p:sp>
        <p:nvSpPr>
          <p:cNvPr id="3" name="Заголовок 1"/>
          <p:cNvSpPr txBox="1">
            <a:spLocks/>
          </p:cNvSpPr>
          <p:nvPr/>
        </p:nvSpPr>
        <p:spPr>
          <a:xfrm>
            <a:off x="2627784" y="1125226"/>
            <a:ext cx="6264696" cy="576064"/>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2800" b="1" dirty="0" smtClean="0">
                <a:ln w="11430"/>
                <a:solidFill>
                  <a:srgbClr val="008080"/>
                </a:solidFill>
                <a:effectLst>
                  <a:outerShdw blurRad="50800" dist="39000" dir="9300000" algn="tl">
                    <a:srgbClr val="000000"/>
                  </a:outerShdw>
                </a:effectLst>
                <a:latin typeface="Century Schoolbook" panose="02040604050505020304" pitchFamily="18" charset="0"/>
              </a:rPr>
              <a:t>ГЕОГРАФИЧЕСКИЕ ЗАГАДКИ</a:t>
            </a:r>
            <a:endParaRPr lang="ru-RU" sz="28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pic>
        <p:nvPicPr>
          <p:cNvPr id="4" name="Рисунок 3"/>
          <p:cNvPicPr>
            <a:picLocks noChangeAspect="1"/>
          </p:cNvPicPr>
          <p:nvPr/>
        </p:nvPicPr>
        <p:blipFill rotWithShape="1">
          <a:blip r:embed="rId2"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pic>
        <p:nvPicPr>
          <p:cNvPr id="5" name="Picture 2" descr="http://3.bp.blogspot.com/-utEqUlzVngY/T2BSkuLoVII/AAAAAAAAC1s/dFZPb60A6Fs/s1600/11%25282%2529.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52536" y="4137168"/>
            <a:ext cx="2700808" cy="2700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73541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
        <p:nvSpPr>
          <p:cNvPr id="3" name="Заголовок 1"/>
          <p:cNvSpPr txBox="1">
            <a:spLocks/>
          </p:cNvSpPr>
          <p:nvPr/>
        </p:nvSpPr>
        <p:spPr>
          <a:xfrm>
            <a:off x="3851920" y="1124744"/>
            <a:ext cx="4968552" cy="720080"/>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5400" b="1" dirty="0" smtClean="0">
                <a:ln w="11430"/>
                <a:solidFill>
                  <a:srgbClr val="008080"/>
                </a:solidFill>
                <a:effectLst>
                  <a:outerShdw blurRad="50800" dist="39000" dir="9300000" algn="tl">
                    <a:srgbClr val="000000"/>
                  </a:outerShdw>
                </a:effectLst>
                <a:latin typeface="Century Schoolbook" panose="02040604050505020304" pitchFamily="18" charset="0"/>
              </a:rPr>
              <a:t>Барон Мюнхгаузен</a:t>
            </a:r>
            <a:endParaRPr lang="ru-RU" sz="54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pic>
        <p:nvPicPr>
          <p:cNvPr id="4" name="Рисунок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9710" y="2228982"/>
            <a:ext cx="3868878" cy="3409000"/>
          </a:xfrm>
          <a:prstGeom prst="ellipse">
            <a:avLst/>
          </a:prstGeom>
          <a:ln>
            <a:noFill/>
          </a:ln>
          <a:effectLst>
            <a:softEdge rad="112500"/>
          </a:effectLst>
        </p:spPr>
      </p:pic>
      <p:pic>
        <p:nvPicPr>
          <p:cNvPr id="7" name="Рисунок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4390644" y="3380938"/>
            <a:ext cx="4771013" cy="3469085"/>
          </a:xfrm>
          <a:prstGeom prst="rect">
            <a:avLst/>
          </a:prstGeom>
          <a:ln>
            <a:noFill/>
          </a:ln>
          <a:effectLst>
            <a:softEdge rad="112500"/>
          </a:effectLst>
        </p:spPr>
      </p:pic>
    </p:spTree>
    <p:extLst>
      <p:ext uri="{BB962C8B-B14F-4D97-AF65-F5344CB8AC3E}">
        <p14:creationId xmlns:p14="http://schemas.microsoft.com/office/powerpoint/2010/main" val="25858640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rotWithShape="1">
          <a:blip r:embed="rId2"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
        <p:nvSpPr>
          <p:cNvPr id="6" name="TextBox 5"/>
          <p:cNvSpPr txBox="1"/>
          <p:nvPr/>
        </p:nvSpPr>
        <p:spPr>
          <a:xfrm>
            <a:off x="251520" y="2060848"/>
            <a:ext cx="8640960" cy="4478149"/>
          </a:xfrm>
          <a:prstGeom prst="rect">
            <a:avLst/>
          </a:prstGeom>
          <a:noFill/>
        </p:spPr>
        <p:txBody>
          <a:bodyPr wrap="square" rtlCol="0">
            <a:spAutoFit/>
          </a:bodyPr>
          <a:lstStyle/>
          <a:p>
            <a:pPr algn="just"/>
            <a:r>
              <a:rPr lang="ru-RU" sz="1500" dirty="0">
                <a:solidFill>
                  <a:schemeClr val="accent6">
                    <a:lumMod val="50000"/>
                  </a:schemeClr>
                </a:solidFill>
                <a:latin typeface="Bookman Old Style" pitchFamily="18" charset="0"/>
                <a:ea typeface="Times New Roman"/>
              </a:rPr>
              <a:t>Где я только не бывал! И везде моя находчивость помогала мне. Невероятный случай произошёл со мной в Антарктиде. Мне давно хотелось побывать </a:t>
            </a:r>
            <a:r>
              <a:rPr lang="ru-RU" sz="1500" dirty="0" smtClean="0">
                <a:solidFill>
                  <a:schemeClr val="accent6">
                    <a:lumMod val="50000"/>
                  </a:schemeClr>
                </a:solidFill>
                <a:latin typeface="Bookman Old Style" pitchFamily="18" charset="0"/>
                <a:ea typeface="Times New Roman"/>
              </a:rPr>
              <a:t>на этом холодном северном материке.</a:t>
            </a:r>
            <a:endParaRPr lang="ru-RU" sz="1500" dirty="0">
              <a:solidFill>
                <a:schemeClr val="accent6">
                  <a:lumMod val="50000"/>
                </a:schemeClr>
              </a:solidFill>
              <a:latin typeface="Bookman Old Style" pitchFamily="18" charset="0"/>
              <a:ea typeface="Times New Roman"/>
            </a:endParaRPr>
          </a:p>
          <a:p>
            <a:pPr algn="just"/>
            <a:r>
              <a:rPr lang="ru-RU" sz="1500" dirty="0">
                <a:solidFill>
                  <a:schemeClr val="accent6">
                    <a:lumMod val="50000"/>
                  </a:schemeClr>
                </a:solidFill>
                <a:latin typeface="Bookman Old Style" pitchFamily="18" charset="0"/>
                <a:ea typeface="Times New Roman"/>
              </a:rPr>
              <a:t>Прибыл я туда в разгар лета, в июне. Солнца было много, воздух был чист и свеж. Сиди и наслаждайся райской антарктической жизнью. </a:t>
            </a:r>
            <a:r>
              <a:rPr lang="ru-RU" sz="1500" dirty="0" smtClean="0">
                <a:solidFill>
                  <a:schemeClr val="accent6">
                    <a:lumMod val="50000"/>
                  </a:schemeClr>
                </a:solidFill>
                <a:latin typeface="Bookman Old Style" pitchFamily="18" charset="0"/>
                <a:ea typeface="Times New Roman"/>
              </a:rPr>
              <a:t>Я увидел много </a:t>
            </a:r>
            <a:r>
              <a:rPr lang="ru-RU" sz="1500" dirty="0">
                <a:solidFill>
                  <a:schemeClr val="accent6">
                    <a:lumMod val="50000"/>
                  </a:schemeClr>
                </a:solidFill>
                <a:latin typeface="Bookman Old Style" pitchFamily="18" charset="0"/>
                <a:ea typeface="Times New Roman"/>
              </a:rPr>
              <a:t>цветущих растений, правда, они </a:t>
            </a:r>
            <a:r>
              <a:rPr lang="ru-RU" sz="1500" dirty="0" smtClean="0">
                <a:solidFill>
                  <a:schemeClr val="accent6">
                    <a:lumMod val="50000"/>
                  </a:schemeClr>
                </a:solidFill>
                <a:latin typeface="Bookman Old Style" pitchFamily="18" charset="0"/>
                <a:ea typeface="Times New Roman"/>
              </a:rPr>
              <a:t>были очень </a:t>
            </a:r>
            <a:r>
              <a:rPr lang="ru-RU" sz="1500" dirty="0">
                <a:solidFill>
                  <a:schemeClr val="accent6">
                    <a:lumMod val="50000"/>
                  </a:schemeClr>
                </a:solidFill>
                <a:latin typeface="Bookman Old Style" pitchFamily="18" charset="0"/>
                <a:ea typeface="Times New Roman"/>
              </a:rPr>
              <a:t>малы из-за низких температур. На скалах я собрал богатую коллекцию лишайников.</a:t>
            </a:r>
          </a:p>
          <a:p>
            <a:pPr algn="just"/>
            <a:r>
              <a:rPr lang="ru-RU" sz="1500" dirty="0">
                <a:solidFill>
                  <a:schemeClr val="accent6">
                    <a:lumMod val="50000"/>
                  </a:schemeClr>
                </a:solidFill>
                <a:latin typeface="Bookman Old Style" pitchFamily="18" charset="0"/>
                <a:ea typeface="Times New Roman"/>
              </a:rPr>
              <a:t>Однажды я отправился на рыбалку, чтоб наловить жирной трески, но приплывшие тюлени распугали всю </a:t>
            </a:r>
            <a:r>
              <a:rPr lang="ru-RU" sz="1500" dirty="0" smtClean="0">
                <a:solidFill>
                  <a:schemeClr val="accent6">
                    <a:lumMod val="50000"/>
                  </a:schemeClr>
                </a:solidFill>
                <a:latin typeface="Bookman Old Style" pitchFamily="18" charset="0"/>
                <a:ea typeface="Times New Roman"/>
              </a:rPr>
              <a:t>рыбу. Недалеко </a:t>
            </a:r>
            <a:r>
              <a:rPr lang="ru-RU" sz="1500" dirty="0">
                <a:solidFill>
                  <a:schemeClr val="accent6">
                    <a:lumMod val="50000"/>
                  </a:schemeClr>
                </a:solidFill>
                <a:latin typeface="Bookman Old Style" pitchFamily="18" charset="0"/>
                <a:ea typeface="Times New Roman"/>
              </a:rPr>
              <a:t>я заметил колонию императорских пингвинов, которые сидят в своих гнездах и высиживают птенцов. </a:t>
            </a:r>
          </a:p>
          <a:p>
            <a:pPr algn="just"/>
            <a:r>
              <a:rPr lang="ru-RU" sz="1500" dirty="0">
                <a:solidFill>
                  <a:schemeClr val="accent6">
                    <a:lumMod val="50000"/>
                  </a:schemeClr>
                </a:solidFill>
                <a:latin typeface="Bookman Old Style" pitchFamily="18" charset="0"/>
                <a:ea typeface="Times New Roman"/>
              </a:rPr>
              <a:t>Вдруг, на фоне белого снега, я увидел затаившегося белого медведя, высматривающего добычу, готовящегося напасть на беззащитных птиц. </a:t>
            </a:r>
          </a:p>
          <a:p>
            <a:pPr algn="just"/>
            <a:r>
              <a:rPr lang="ru-RU" sz="1500" dirty="0">
                <a:solidFill>
                  <a:schemeClr val="accent6">
                    <a:lumMod val="50000"/>
                  </a:schemeClr>
                </a:solidFill>
                <a:latin typeface="Bookman Old Style" pitchFamily="18" charset="0"/>
                <a:ea typeface="Times New Roman"/>
              </a:rPr>
              <a:t>Я вспомнил, что на мне надета та самая охотничья куртка, которая заменяет мне ружьё и собаку. Я приблизился к зверю на </a:t>
            </a:r>
            <a:r>
              <a:rPr lang="ru-RU" sz="1500" dirty="0" smtClean="0">
                <a:solidFill>
                  <a:schemeClr val="accent6">
                    <a:lumMod val="50000"/>
                  </a:schemeClr>
                </a:solidFill>
                <a:latin typeface="Bookman Old Style" pitchFamily="18" charset="0"/>
                <a:ea typeface="Times New Roman"/>
              </a:rPr>
              <a:t>расстояние </a:t>
            </a:r>
            <a:r>
              <a:rPr lang="ru-RU" sz="1500" dirty="0">
                <a:solidFill>
                  <a:schemeClr val="accent6">
                    <a:lumMod val="50000"/>
                  </a:schemeClr>
                </a:solidFill>
                <a:latin typeface="Bookman Old Style" pitchFamily="18" charset="0"/>
                <a:ea typeface="Times New Roman"/>
              </a:rPr>
              <a:t>выстрела, от куртки оторвалась пуговица и, как пуля, полетела прямо в медведя! Убитый зверь упал на месте.</a:t>
            </a:r>
          </a:p>
          <a:p>
            <a:pPr algn="just"/>
            <a:r>
              <a:rPr lang="ru-RU" sz="1500" dirty="0">
                <a:solidFill>
                  <a:schemeClr val="accent6">
                    <a:lumMod val="50000"/>
                  </a:schemeClr>
                </a:solidFill>
                <a:latin typeface="Bookman Old Style" pitchFamily="18" charset="0"/>
                <a:ea typeface="Times New Roman"/>
              </a:rPr>
              <a:t>Вы, кажется, не верите мне, вы улыбаетесь? Но посмотрите сюда, и вы убедитесь, что я рассказываю вам чистейшую правду: разве вы не видите своими глазами, что теперь на моей куртке осталось всего одна пуговица? Я обязательно пришью к ней не меньше трех дюжин пуговиц. Вот будут завидовать мне все охотники</a:t>
            </a:r>
            <a:r>
              <a:rPr lang="ru-RU" sz="1500" dirty="0" smtClean="0">
                <a:solidFill>
                  <a:schemeClr val="accent6">
                    <a:lumMod val="50000"/>
                  </a:schemeClr>
                </a:solidFill>
                <a:latin typeface="Bookman Old Style" pitchFamily="18" charset="0"/>
                <a:ea typeface="Times New Roman"/>
              </a:rPr>
              <a:t>!</a:t>
            </a:r>
            <a:endParaRPr lang="ru-RU" sz="1500" dirty="0">
              <a:solidFill>
                <a:schemeClr val="accent6">
                  <a:lumMod val="50000"/>
                </a:schemeClr>
              </a:solidFill>
              <a:latin typeface="Bookman Old Style" pitchFamily="18" charset="0"/>
              <a:ea typeface="Times New Roman"/>
            </a:endParaRPr>
          </a:p>
        </p:txBody>
      </p:sp>
      <p:sp>
        <p:nvSpPr>
          <p:cNvPr id="7" name="Заголовок 1"/>
          <p:cNvSpPr txBox="1">
            <a:spLocks/>
          </p:cNvSpPr>
          <p:nvPr/>
        </p:nvSpPr>
        <p:spPr>
          <a:xfrm>
            <a:off x="1979713" y="1186954"/>
            <a:ext cx="5832648" cy="720080"/>
          </a:xfrm>
          <a:prstGeom prst="rect">
            <a:avLst/>
          </a:prstGeom>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a:ln w="11430"/>
                <a:solidFill>
                  <a:srgbClr val="008080"/>
                </a:solidFill>
                <a:effectLst>
                  <a:outerShdw blurRad="50800" dist="39000" dir="9300000" algn="tl">
                    <a:srgbClr val="000000"/>
                  </a:outerShdw>
                </a:effectLst>
                <a:latin typeface="Century Schoolbook" panose="02040604050505020304" pitchFamily="18" charset="0"/>
              </a:rPr>
              <a:t>Барон Мюнхгаузен</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400548" y="54422"/>
            <a:ext cx="1725613" cy="1852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44388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3"/>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915816" y="2564904"/>
            <a:ext cx="4882211" cy="3293928"/>
          </a:xfrm>
          <a:prstGeom prst="rect">
            <a:avLst/>
          </a:prstGeom>
        </p:spPr>
      </p:pic>
      <p:pic>
        <p:nvPicPr>
          <p:cNvPr id="7" name="Рисунок 6"/>
          <p:cNvPicPr>
            <a:picLocks noChangeAspect="1"/>
          </p:cNvPicPr>
          <p:nvPr/>
        </p:nvPicPr>
        <p:blipFill rotWithShape="1">
          <a:blip r:embed="rId3"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
        <p:nvSpPr>
          <p:cNvPr id="8" name="Заголовок 1"/>
          <p:cNvSpPr txBox="1">
            <a:spLocks/>
          </p:cNvSpPr>
          <p:nvPr/>
        </p:nvSpPr>
        <p:spPr>
          <a:xfrm>
            <a:off x="2044553" y="1356539"/>
            <a:ext cx="6624736" cy="1143000"/>
          </a:xfrm>
          <a:prstGeom prst="rect">
            <a:avLst/>
          </a:prstGeom>
        </p:spPr>
        <p:txBody>
          <a:bodyPr>
            <a:normAutofit fontScale="92500" lnSpcReduction="20000"/>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b="1" dirty="0" smtClean="0">
                <a:ln w="11430"/>
                <a:solidFill>
                  <a:srgbClr val="008080"/>
                </a:solidFill>
                <a:effectLst>
                  <a:outerShdw blurRad="50800" dist="39000" dir="9300000" algn="tl">
                    <a:srgbClr val="000000"/>
                  </a:outerShdw>
                </a:effectLst>
                <a:latin typeface="Century Schoolbook" panose="02040604050505020304" pitchFamily="18" charset="0"/>
              </a:rPr>
              <a:t>ГЕОГРАФИЧЕСКИЙ АУКЦИОН</a:t>
            </a:r>
            <a:endParaRPr lang="ru-RU" b="1" dirty="0">
              <a:ln w="11430"/>
              <a:solidFill>
                <a:srgbClr val="008080"/>
              </a:solidFill>
              <a:effectLst>
                <a:outerShdw blurRad="50800" dist="39000" dir="9300000" algn="tl">
                  <a:srgbClr val="000000"/>
                </a:outerShdw>
              </a:effectLst>
              <a:latin typeface="Century Schoolbook" panose="020406040505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3837820736"/>
              </p:ext>
            </p:extLst>
          </p:nvPr>
        </p:nvGraphicFramePr>
        <p:xfrm>
          <a:off x="2011290" y="1988840"/>
          <a:ext cx="6783070" cy="3291840"/>
        </p:xfrm>
        <a:graphic>
          <a:graphicData uri="http://schemas.openxmlformats.org/drawingml/2006/table">
            <a:tbl>
              <a:tblPr firstRow="1" firstCol="1" bandRow="1"/>
              <a:tblGrid>
                <a:gridCol w="616585"/>
                <a:gridCol w="616585"/>
                <a:gridCol w="616585"/>
                <a:gridCol w="616585"/>
                <a:gridCol w="608318"/>
                <a:gridCol w="624852"/>
                <a:gridCol w="616585"/>
                <a:gridCol w="616585"/>
                <a:gridCol w="616585"/>
                <a:gridCol w="616585"/>
                <a:gridCol w="617220"/>
              </a:tblGrid>
              <a:tr h="548640">
                <a:tc>
                  <a:txBody>
                    <a:bodyPr/>
                    <a:lstStyle/>
                    <a:p>
                      <a:pPr algn="ctr">
                        <a:spcAft>
                          <a:spcPts val="0"/>
                        </a:spcAft>
                      </a:pPr>
                      <a:r>
                        <a:rPr lang="ru-RU" sz="3600" dirty="0">
                          <a:solidFill>
                            <a:schemeClr val="accent6">
                              <a:lumMod val="75000"/>
                            </a:schemeClr>
                          </a:solidFill>
                          <a:effectLst/>
                          <a:latin typeface="Times New Roman"/>
                          <a:ea typeface="Times New Roman"/>
                        </a:rPr>
                        <a:t>1</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2</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3</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4</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5</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6</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7</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8</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9</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10</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11</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ru-RU" sz="3600">
                          <a:solidFill>
                            <a:schemeClr val="accent6">
                              <a:lumMod val="75000"/>
                            </a:schemeClr>
                          </a:solidFill>
                          <a:effectLst/>
                          <a:latin typeface="Times New Roman"/>
                          <a:ea typeface="Times New Roman"/>
                        </a:rPr>
                        <a:t>12</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13</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14</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15</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16</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17</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18</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19</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20</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21</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22</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ru-RU" sz="3600">
                          <a:solidFill>
                            <a:schemeClr val="accent6">
                              <a:lumMod val="75000"/>
                            </a:schemeClr>
                          </a:solidFill>
                          <a:effectLst/>
                          <a:latin typeface="Times New Roman"/>
                          <a:ea typeface="Times New Roman"/>
                        </a:rPr>
                        <a:t>23</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24</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25</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26</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27</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28</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29</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30</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31</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32</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33</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ru-RU" sz="3600">
                          <a:solidFill>
                            <a:schemeClr val="accent6">
                              <a:lumMod val="75000"/>
                            </a:schemeClr>
                          </a:solidFill>
                          <a:effectLst/>
                          <a:latin typeface="Times New Roman"/>
                          <a:ea typeface="Times New Roman"/>
                        </a:rPr>
                        <a:t>34</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35</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36</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37</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38</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39</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40</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41</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42</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43</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44</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ru-RU" sz="3600">
                          <a:solidFill>
                            <a:schemeClr val="accent6">
                              <a:lumMod val="75000"/>
                            </a:schemeClr>
                          </a:solidFill>
                          <a:effectLst/>
                          <a:latin typeface="Times New Roman"/>
                          <a:ea typeface="Times New Roman"/>
                        </a:rPr>
                        <a:t>45</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46</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47</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48</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49</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50</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51</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52</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53</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54</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55</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ru-RU" sz="3600">
                          <a:solidFill>
                            <a:schemeClr val="accent6">
                              <a:lumMod val="75000"/>
                            </a:schemeClr>
                          </a:solidFill>
                          <a:effectLst/>
                          <a:latin typeface="Times New Roman"/>
                          <a:ea typeface="Times New Roman"/>
                        </a:rPr>
                        <a:t>56</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57</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58</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59</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60</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61</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62</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63</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64</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65</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66</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Заголовок 1"/>
          <p:cNvSpPr txBox="1">
            <a:spLocks/>
          </p:cNvSpPr>
          <p:nvPr/>
        </p:nvSpPr>
        <p:spPr>
          <a:xfrm>
            <a:off x="2200807" y="980728"/>
            <a:ext cx="5616624" cy="1143000"/>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b="1" dirty="0" smtClean="0">
                <a:ln w="11430"/>
                <a:solidFill>
                  <a:srgbClr val="008080"/>
                </a:solidFill>
                <a:effectLst>
                  <a:outerShdw blurRad="50800" dist="39000" dir="9300000" algn="tl">
                    <a:srgbClr val="000000"/>
                  </a:outerShdw>
                </a:effectLst>
                <a:latin typeface="Century Schoolbook" panose="02040604050505020304" pitchFamily="18" charset="0"/>
              </a:rPr>
              <a:t>Отборочный тур</a:t>
            </a:r>
            <a:endParaRPr lang="ru-RU" b="1" dirty="0">
              <a:ln w="11430"/>
              <a:solidFill>
                <a:srgbClr val="008080"/>
              </a:solidFill>
              <a:effectLst>
                <a:outerShdw blurRad="50800" dist="39000" dir="9300000" algn="tl">
                  <a:srgbClr val="000000"/>
                </a:outerShdw>
              </a:effectLst>
              <a:latin typeface="Century Schoolbook" panose="02040604050505020304" pitchFamily="18" charset="0"/>
            </a:endParaRPr>
          </a:p>
        </p:txBody>
      </p:sp>
      <p:pic>
        <p:nvPicPr>
          <p:cNvPr id="6" name="Рисунок 5"/>
          <p:cNvPicPr>
            <a:picLocks noChangeAspect="1"/>
          </p:cNvPicPr>
          <p:nvPr/>
        </p:nvPicPr>
        <p:blipFill rotWithShape="1">
          <a:blip r:embed="rId2"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52" y="4365104"/>
            <a:ext cx="1963737" cy="2090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84682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1587" y="1723398"/>
            <a:ext cx="8732656" cy="830997"/>
          </a:xfrm>
          <a:prstGeom prst="rect">
            <a:avLst/>
          </a:prstGeom>
          <a:noFill/>
        </p:spPr>
        <p:txBody>
          <a:bodyPr wrap="square" rtlCol="0">
            <a:spAutoFit/>
          </a:bodyPr>
          <a:lstStyle/>
          <a:p>
            <a:pPr lvl="0" algn="ctr">
              <a:spcAft>
                <a:spcPts val="0"/>
              </a:spcAft>
              <a:tabLst>
                <a:tab pos="180340" algn="l"/>
              </a:tabLst>
            </a:pPr>
            <a:r>
              <a:rPr lang="ru-RU" sz="2400" b="1" dirty="0">
                <a:solidFill>
                  <a:schemeClr val="accent6">
                    <a:lumMod val="50000"/>
                  </a:schemeClr>
                </a:solidFill>
                <a:latin typeface="Bookman Old Style" pitchFamily="18" charset="0"/>
                <a:ea typeface="Times New Roman"/>
              </a:rPr>
              <a:t>Вопрос о том, что три в одном. Начальная цена </a:t>
            </a:r>
            <a:endParaRPr lang="ru-RU" sz="2400" b="1" dirty="0" smtClean="0">
              <a:solidFill>
                <a:schemeClr val="accent6">
                  <a:lumMod val="50000"/>
                </a:schemeClr>
              </a:solidFill>
              <a:latin typeface="Bookman Old Style" pitchFamily="18" charset="0"/>
              <a:ea typeface="Times New Roman"/>
            </a:endParaRPr>
          </a:p>
          <a:p>
            <a:pPr lvl="0" algn="ctr">
              <a:spcAft>
                <a:spcPts val="0"/>
              </a:spcAft>
              <a:tabLst>
                <a:tab pos="180340" algn="l"/>
              </a:tabLst>
            </a:pPr>
            <a:r>
              <a:rPr lang="ru-RU" sz="2400" b="1" dirty="0" smtClean="0">
                <a:solidFill>
                  <a:schemeClr val="accent6">
                    <a:lumMod val="50000"/>
                  </a:schemeClr>
                </a:solidFill>
                <a:latin typeface="Bookman Old Style" pitchFamily="18" charset="0"/>
                <a:ea typeface="Times New Roman"/>
              </a:rPr>
              <a:t>2 </a:t>
            </a:r>
            <a:r>
              <a:rPr lang="ru-RU" sz="2400" b="1" dirty="0">
                <a:solidFill>
                  <a:schemeClr val="accent6">
                    <a:lumMod val="50000"/>
                  </a:schemeClr>
                </a:solidFill>
                <a:latin typeface="Bookman Old Style" pitchFamily="18" charset="0"/>
                <a:ea typeface="Times New Roman"/>
              </a:rPr>
              <a:t>умника.</a:t>
            </a:r>
            <a:endParaRPr lang="ru-RU" sz="2000" b="1" dirty="0">
              <a:solidFill>
                <a:schemeClr val="accent6">
                  <a:lumMod val="50000"/>
                </a:schemeClr>
              </a:solidFill>
              <a:effectLst/>
              <a:latin typeface="Bookman Old Style" pitchFamily="18" charset="0"/>
              <a:ea typeface="Times New Roman"/>
            </a:endParaRPr>
          </a:p>
        </p:txBody>
      </p:sp>
      <p:pic>
        <p:nvPicPr>
          <p:cNvPr id="3" name="Объект 3"/>
          <p:cNvPicPr>
            <a:picLocks noChangeAspect="1"/>
          </p:cNvPicPr>
          <p:nvPr/>
        </p:nvPicPr>
        <p:blipFill>
          <a:blip r:embed="rId2" cstate="print"/>
          <a:srcRect/>
          <a:stretch>
            <a:fillRect/>
          </a:stretch>
        </p:blipFill>
        <p:spPr>
          <a:xfrm>
            <a:off x="6543071" y="5085184"/>
            <a:ext cx="2441105" cy="1646964"/>
          </a:xfrm>
          <a:prstGeom prst="rect">
            <a:avLst/>
          </a:prstGeom>
        </p:spPr>
      </p:pic>
      <p:sp>
        <p:nvSpPr>
          <p:cNvPr id="4" name="Заголовок 1"/>
          <p:cNvSpPr txBox="1">
            <a:spLocks/>
          </p:cNvSpPr>
          <p:nvPr/>
        </p:nvSpPr>
        <p:spPr>
          <a:xfrm>
            <a:off x="2195736" y="1124744"/>
            <a:ext cx="6313433" cy="720080"/>
          </a:xfrm>
          <a:prstGeom prst="rect">
            <a:avLst/>
          </a:prstGeom>
        </p:spPr>
        <p:txBody>
          <a:bodyPr>
            <a:normAutofit fontScale="70000" lnSpcReduction="20000"/>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smtClean="0">
                <a:ln w="11430"/>
                <a:solidFill>
                  <a:srgbClr val="008080"/>
                </a:solidFill>
                <a:effectLst>
                  <a:outerShdw blurRad="50800" dist="39000" dir="9300000" algn="tl">
                    <a:srgbClr val="000000"/>
                  </a:outerShdw>
                </a:effectLst>
                <a:latin typeface="Century Schoolbook" panose="02040604050505020304" pitchFamily="18" charset="0"/>
              </a:rPr>
              <a:t>ГЕОГРАФИЧЕСКИЙ АУКЦИОН</a:t>
            </a:r>
            <a:endParaRPr lang="ru-RU" sz="36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pic>
        <p:nvPicPr>
          <p:cNvPr id="5" name="Рисунок 4"/>
          <p:cNvPicPr>
            <a:picLocks noChangeAspect="1"/>
          </p:cNvPicPr>
          <p:nvPr/>
        </p:nvPicPr>
        <p:blipFill rotWithShape="1">
          <a:blip r:embed="rId3"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
        <p:nvSpPr>
          <p:cNvPr id="6" name="TextBox 5"/>
          <p:cNvSpPr txBox="1"/>
          <p:nvPr/>
        </p:nvSpPr>
        <p:spPr>
          <a:xfrm>
            <a:off x="467544" y="2772560"/>
            <a:ext cx="8136904" cy="2308324"/>
          </a:xfrm>
          <a:prstGeom prst="rect">
            <a:avLst/>
          </a:prstGeom>
          <a:noFill/>
        </p:spPr>
        <p:txBody>
          <a:bodyPr wrap="square" rtlCol="0">
            <a:spAutoFit/>
          </a:bodyPr>
          <a:lstStyle/>
          <a:p>
            <a:pPr algn="just"/>
            <a:r>
              <a:rPr lang="ru-RU" sz="2400" dirty="0">
                <a:solidFill>
                  <a:schemeClr val="accent6">
                    <a:lumMod val="50000"/>
                  </a:schemeClr>
                </a:solidFill>
                <a:latin typeface="Bookman Old Style" pitchFamily="18" charset="0"/>
                <a:ea typeface="Times New Roman"/>
              </a:rPr>
              <a:t>Один может быть чисто белым или с различными оттенками из-за примесей, второй – серый, черный, красный, а третья – может быть прозрачной и черной. Собранные вместе, они образуют распространенный и всем известный строительный материал. Назовите его. </a:t>
            </a:r>
            <a:endParaRPr lang="ru-RU" sz="2400" dirty="0">
              <a:solidFill>
                <a:schemeClr val="accent6">
                  <a:lumMod val="50000"/>
                </a:schemeClr>
              </a:solidFill>
              <a:latin typeface="Bookman Old Style" pitchFamily="18" charset="0"/>
            </a:endParaRPr>
          </a:p>
        </p:txBody>
      </p:sp>
    </p:spTree>
    <p:extLst>
      <p:ext uri="{BB962C8B-B14F-4D97-AF65-F5344CB8AC3E}">
        <p14:creationId xmlns:p14="http://schemas.microsoft.com/office/powerpoint/2010/main" val="710507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1587" y="1723398"/>
            <a:ext cx="8732656" cy="830997"/>
          </a:xfrm>
          <a:prstGeom prst="rect">
            <a:avLst/>
          </a:prstGeom>
          <a:noFill/>
        </p:spPr>
        <p:txBody>
          <a:bodyPr wrap="square" rtlCol="0">
            <a:spAutoFit/>
          </a:bodyPr>
          <a:lstStyle/>
          <a:p>
            <a:pPr lvl="0" algn="ctr">
              <a:spcAft>
                <a:spcPts val="0"/>
              </a:spcAft>
              <a:tabLst>
                <a:tab pos="180340" algn="l"/>
              </a:tabLst>
            </a:pPr>
            <a:r>
              <a:rPr lang="ru-RU" sz="2400" b="1" dirty="0" smtClean="0">
                <a:solidFill>
                  <a:schemeClr val="accent6">
                    <a:lumMod val="50000"/>
                  </a:schemeClr>
                </a:solidFill>
                <a:latin typeface="Bookman Old Style" pitchFamily="18" charset="0"/>
                <a:ea typeface="Times New Roman"/>
              </a:rPr>
              <a:t>Вопрос </a:t>
            </a:r>
            <a:r>
              <a:rPr lang="ru-RU" sz="2400" b="1" dirty="0">
                <a:solidFill>
                  <a:schemeClr val="accent6">
                    <a:lumMod val="50000"/>
                  </a:schemeClr>
                </a:solidFill>
                <a:latin typeface="Bookman Old Style" pitchFamily="18" charset="0"/>
                <a:ea typeface="Times New Roman"/>
              </a:rPr>
              <a:t>о загадочной одежде. Начальная цена </a:t>
            </a:r>
            <a:endParaRPr lang="ru-RU" sz="2400" b="1" dirty="0" smtClean="0">
              <a:solidFill>
                <a:schemeClr val="accent6">
                  <a:lumMod val="50000"/>
                </a:schemeClr>
              </a:solidFill>
              <a:latin typeface="Bookman Old Style" pitchFamily="18" charset="0"/>
              <a:ea typeface="Times New Roman"/>
            </a:endParaRPr>
          </a:p>
          <a:p>
            <a:pPr lvl="0" algn="ctr">
              <a:spcAft>
                <a:spcPts val="0"/>
              </a:spcAft>
              <a:tabLst>
                <a:tab pos="180340" algn="l"/>
              </a:tabLst>
            </a:pPr>
            <a:r>
              <a:rPr lang="ru-RU" sz="2400" b="1" dirty="0" smtClean="0">
                <a:solidFill>
                  <a:schemeClr val="accent6">
                    <a:lumMod val="50000"/>
                  </a:schemeClr>
                </a:solidFill>
                <a:latin typeface="Bookman Old Style" pitchFamily="18" charset="0"/>
                <a:ea typeface="Times New Roman"/>
              </a:rPr>
              <a:t>2 </a:t>
            </a:r>
            <a:r>
              <a:rPr lang="ru-RU" sz="2400" b="1" dirty="0">
                <a:solidFill>
                  <a:schemeClr val="accent6">
                    <a:lumMod val="50000"/>
                  </a:schemeClr>
                </a:solidFill>
                <a:latin typeface="Bookman Old Style" pitchFamily="18" charset="0"/>
                <a:ea typeface="Times New Roman"/>
              </a:rPr>
              <a:t>умника</a:t>
            </a:r>
            <a:r>
              <a:rPr lang="ru-RU" sz="2400" b="1" dirty="0" smtClean="0">
                <a:solidFill>
                  <a:schemeClr val="accent6">
                    <a:lumMod val="50000"/>
                  </a:schemeClr>
                </a:solidFill>
                <a:latin typeface="Bookman Old Style" pitchFamily="18" charset="0"/>
                <a:ea typeface="Times New Roman"/>
              </a:rPr>
              <a:t>.</a:t>
            </a:r>
            <a:endParaRPr lang="ru-RU" sz="2000" b="1" dirty="0">
              <a:solidFill>
                <a:schemeClr val="accent6">
                  <a:lumMod val="50000"/>
                </a:schemeClr>
              </a:solidFill>
              <a:effectLst/>
              <a:latin typeface="Bookman Old Style" pitchFamily="18" charset="0"/>
              <a:ea typeface="Times New Roman"/>
            </a:endParaRPr>
          </a:p>
        </p:txBody>
      </p:sp>
      <p:pic>
        <p:nvPicPr>
          <p:cNvPr id="3" name="Объект 3"/>
          <p:cNvPicPr>
            <a:picLocks noChangeAspect="1"/>
          </p:cNvPicPr>
          <p:nvPr/>
        </p:nvPicPr>
        <p:blipFill>
          <a:blip r:embed="rId2" cstate="print"/>
          <a:srcRect/>
          <a:stretch>
            <a:fillRect/>
          </a:stretch>
        </p:blipFill>
        <p:spPr>
          <a:xfrm>
            <a:off x="6543071" y="5085184"/>
            <a:ext cx="2441105" cy="1646964"/>
          </a:xfrm>
          <a:prstGeom prst="rect">
            <a:avLst/>
          </a:prstGeom>
        </p:spPr>
      </p:pic>
      <p:pic>
        <p:nvPicPr>
          <p:cNvPr id="5" name="Рисунок 4"/>
          <p:cNvPicPr>
            <a:picLocks noChangeAspect="1"/>
          </p:cNvPicPr>
          <p:nvPr/>
        </p:nvPicPr>
        <p:blipFill rotWithShape="1">
          <a:blip r:embed="rId3"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
        <p:nvSpPr>
          <p:cNvPr id="6" name="TextBox 5"/>
          <p:cNvSpPr txBox="1"/>
          <p:nvPr/>
        </p:nvSpPr>
        <p:spPr>
          <a:xfrm>
            <a:off x="449400" y="2583755"/>
            <a:ext cx="8136904" cy="2677656"/>
          </a:xfrm>
          <a:prstGeom prst="rect">
            <a:avLst/>
          </a:prstGeom>
          <a:noFill/>
        </p:spPr>
        <p:txBody>
          <a:bodyPr wrap="square" rtlCol="0">
            <a:spAutoFit/>
          </a:bodyPr>
          <a:lstStyle/>
          <a:p>
            <a:pPr algn="just"/>
            <a:r>
              <a:rPr lang="ru-RU" sz="2400" dirty="0">
                <a:solidFill>
                  <a:schemeClr val="accent6">
                    <a:lumMod val="50000"/>
                  </a:schemeClr>
                </a:solidFill>
                <a:latin typeface="Bookman Old Style" pitchFamily="18" charset="0"/>
                <a:ea typeface="Times New Roman"/>
              </a:rPr>
              <a:t>Эта «одежда» сделана не из шелка, льна или хлопка. Она очень легка, удерживает и пропускает воду, пропускает солнечные лучи, но потом их не выпускает, благодаря чему и поддерживается определенная температура там, где есть эта «одежда». А где ее нет, там очень холодно. О какой одежде идет речь?</a:t>
            </a:r>
            <a:endParaRPr lang="ru-RU" sz="2400" dirty="0">
              <a:solidFill>
                <a:schemeClr val="accent6">
                  <a:lumMod val="50000"/>
                </a:schemeClr>
              </a:solidFill>
              <a:latin typeface="Bookman Old Style" pitchFamily="18" charset="0"/>
            </a:endParaRPr>
          </a:p>
        </p:txBody>
      </p:sp>
      <p:sp>
        <p:nvSpPr>
          <p:cNvPr id="7" name="Заголовок 1"/>
          <p:cNvSpPr txBox="1">
            <a:spLocks/>
          </p:cNvSpPr>
          <p:nvPr/>
        </p:nvSpPr>
        <p:spPr>
          <a:xfrm>
            <a:off x="2195736" y="1124744"/>
            <a:ext cx="6313433" cy="720080"/>
          </a:xfrm>
          <a:prstGeom prst="rect">
            <a:avLst/>
          </a:prstGeom>
        </p:spPr>
        <p:txBody>
          <a:bodyPr>
            <a:normAutofit fontScale="70000" lnSpcReduction="20000"/>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smtClean="0">
                <a:ln w="11430"/>
                <a:solidFill>
                  <a:srgbClr val="008080"/>
                </a:solidFill>
                <a:effectLst>
                  <a:outerShdw blurRad="50800" dist="39000" dir="9300000" algn="tl">
                    <a:srgbClr val="000000"/>
                  </a:outerShdw>
                </a:effectLst>
                <a:latin typeface="Century Schoolbook" panose="02040604050505020304" pitchFamily="18" charset="0"/>
              </a:rPr>
              <a:t>ГЕОГРАФИЧЕСКИЙ АУКЦИОН</a:t>
            </a:r>
            <a:endParaRPr lang="ru-RU" sz="36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spTree>
    <p:extLst>
      <p:ext uri="{BB962C8B-B14F-4D97-AF65-F5344CB8AC3E}">
        <p14:creationId xmlns:p14="http://schemas.microsoft.com/office/powerpoint/2010/main" val="3166489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1587" y="1723398"/>
            <a:ext cx="8732656" cy="830997"/>
          </a:xfrm>
          <a:prstGeom prst="rect">
            <a:avLst/>
          </a:prstGeom>
          <a:noFill/>
        </p:spPr>
        <p:txBody>
          <a:bodyPr wrap="square" rtlCol="0">
            <a:spAutoFit/>
          </a:bodyPr>
          <a:lstStyle/>
          <a:p>
            <a:pPr lvl="0" algn="ctr">
              <a:spcAft>
                <a:spcPts val="0"/>
              </a:spcAft>
              <a:tabLst>
                <a:tab pos="180340" algn="l"/>
              </a:tabLst>
            </a:pPr>
            <a:r>
              <a:rPr lang="ru-RU" sz="2400" b="1" dirty="0" smtClean="0">
                <a:solidFill>
                  <a:schemeClr val="accent6">
                    <a:lumMod val="50000"/>
                  </a:schemeClr>
                </a:solidFill>
                <a:latin typeface="Bookman Old Style" pitchFamily="18" charset="0"/>
                <a:ea typeface="Times New Roman"/>
              </a:rPr>
              <a:t>Вопрос </a:t>
            </a:r>
            <a:r>
              <a:rPr lang="ru-RU" sz="2400" b="1" dirty="0">
                <a:solidFill>
                  <a:schemeClr val="accent6">
                    <a:lumMod val="50000"/>
                  </a:schemeClr>
                </a:solidFill>
                <a:latin typeface="Bookman Old Style" pitchFamily="18" charset="0"/>
                <a:ea typeface="Times New Roman"/>
              </a:rPr>
              <a:t>о </a:t>
            </a:r>
            <a:r>
              <a:rPr lang="ru-RU" sz="2400" b="1" dirty="0" smtClean="0">
                <a:solidFill>
                  <a:schemeClr val="accent6">
                    <a:lumMod val="50000"/>
                  </a:schemeClr>
                </a:solidFill>
                <a:latin typeface="Bookman Old Style" pitchFamily="18" charset="0"/>
                <a:ea typeface="Times New Roman"/>
              </a:rPr>
              <a:t>водорослях и море, названном в честь этих водорослей. </a:t>
            </a:r>
            <a:r>
              <a:rPr lang="ru-RU" sz="2400" b="1" dirty="0">
                <a:solidFill>
                  <a:schemeClr val="accent6">
                    <a:lumMod val="50000"/>
                  </a:schemeClr>
                </a:solidFill>
                <a:latin typeface="Bookman Old Style" pitchFamily="18" charset="0"/>
                <a:ea typeface="Times New Roman"/>
              </a:rPr>
              <a:t>Начальная цена </a:t>
            </a:r>
            <a:r>
              <a:rPr lang="ru-RU" sz="2400" b="1" dirty="0" smtClean="0">
                <a:solidFill>
                  <a:schemeClr val="accent6">
                    <a:lumMod val="50000"/>
                  </a:schemeClr>
                </a:solidFill>
                <a:latin typeface="Bookman Old Style" pitchFamily="18" charset="0"/>
                <a:ea typeface="Times New Roman"/>
              </a:rPr>
              <a:t>3 </a:t>
            </a:r>
            <a:r>
              <a:rPr lang="ru-RU" sz="2400" b="1" dirty="0">
                <a:solidFill>
                  <a:schemeClr val="accent6">
                    <a:lumMod val="50000"/>
                  </a:schemeClr>
                </a:solidFill>
                <a:latin typeface="Bookman Old Style" pitchFamily="18" charset="0"/>
                <a:ea typeface="Times New Roman"/>
              </a:rPr>
              <a:t>умника</a:t>
            </a:r>
            <a:r>
              <a:rPr lang="ru-RU" sz="2400" b="1" dirty="0" smtClean="0">
                <a:solidFill>
                  <a:schemeClr val="accent6">
                    <a:lumMod val="50000"/>
                  </a:schemeClr>
                </a:solidFill>
                <a:latin typeface="Bookman Old Style" pitchFamily="18" charset="0"/>
                <a:ea typeface="Times New Roman"/>
              </a:rPr>
              <a:t>.</a:t>
            </a:r>
            <a:endParaRPr lang="ru-RU" sz="2000" b="1" dirty="0">
              <a:solidFill>
                <a:schemeClr val="accent6">
                  <a:lumMod val="50000"/>
                </a:schemeClr>
              </a:solidFill>
              <a:effectLst/>
              <a:latin typeface="Bookman Old Style" pitchFamily="18" charset="0"/>
              <a:ea typeface="Times New Roman"/>
            </a:endParaRPr>
          </a:p>
        </p:txBody>
      </p:sp>
      <p:pic>
        <p:nvPicPr>
          <p:cNvPr id="3" name="Объект 3"/>
          <p:cNvPicPr>
            <a:picLocks noChangeAspect="1"/>
          </p:cNvPicPr>
          <p:nvPr/>
        </p:nvPicPr>
        <p:blipFill>
          <a:blip r:embed="rId2" cstate="print"/>
          <a:srcRect/>
          <a:stretch>
            <a:fillRect/>
          </a:stretch>
        </p:blipFill>
        <p:spPr>
          <a:xfrm>
            <a:off x="6543071" y="5085184"/>
            <a:ext cx="2441105" cy="1646964"/>
          </a:xfrm>
          <a:prstGeom prst="rect">
            <a:avLst/>
          </a:prstGeom>
        </p:spPr>
      </p:pic>
      <p:pic>
        <p:nvPicPr>
          <p:cNvPr id="5" name="Рисунок 4"/>
          <p:cNvPicPr>
            <a:picLocks noChangeAspect="1"/>
          </p:cNvPicPr>
          <p:nvPr/>
        </p:nvPicPr>
        <p:blipFill rotWithShape="1">
          <a:blip r:embed="rId3"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
        <p:nvSpPr>
          <p:cNvPr id="6" name="TextBox 5"/>
          <p:cNvSpPr txBox="1"/>
          <p:nvPr/>
        </p:nvSpPr>
        <p:spPr>
          <a:xfrm>
            <a:off x="395536" y="2554395"/>
            <a:ext cx="8136904" cy="2554545"/>
          </a:xfrm>
          <a:prstGeom prst="rect">
            <a:avLst/>
          </a:prstGeom>
          <a:noFill/>
        </p:spPr>
        <p:txBody>
          <a:bodyPr wrap="square" rtlCol="0">
            <a:spAutoFit/>
          </a:bodyPr>
          <a:lstStyle/>
          <a:p>
            <a:pPr algn="just"/>
            <a:r>
              <a:rPr lang="ru-RU" sz="2000" dirty="0">
                <a:solidFill>
                  <a:schemeClr val="accent6">
                    <a:lumMod val="50000"/>
                  </a:schemeClr>
                </a:solidFill>
                <a:latin typeface="Bookman Old Style" pitchFamily="18" charset="0"/>
                <a:ea typeface="Times New Roman"/>
              </a:rPr>
              <a:t>Эта водоросль, родственница хорошо нам известной морской капусты растет у берегов Америки. Она не прикрепляется ко дну, а плавает на поверхности за счет воздушных пузырьков. Именно эти многочисленные пузырьки напомнили морякам Христофора Колумба гроздья мелкого винограда, называемого в Португалии «</a:t>
            </a:r>
            <a:r>
              <a:rPr lang="ru-RU" sz="2000" dirty="0" err="1">
                <a:solidFill>
                  <a:schemeClr val="accent6">
                    <a:lumMod val="50000"/>
                  </a:schemeClr>
                </a:solidFill>
                <a:latin typeface="Bookman Old Style" pitchFamily="18" charset="0"/>
                <a:ea typeface="Times New Roman"/>
              </a:rPr>
              <a:t>сальгацо</a:t>
            </a:r>
            <a:r>
              <a:rPr lang="ru-RU" sz="2000" dirty="0">
                <a:solidFill>
                  <a:schemeClr val="accent6">
                    <a:lumMod val="50000"/>
                  </a:schemeClr>
                </a:solidFill>
                <a:latin typeface="Bookman Old Style" pitchFamily="18" charset="0"/>
                <a:ea typeface="Times New Roman"/>
              </a:rPr>
              <a:t>». От этого слова и берет начало название известного вам моря. О каком море идет речь? </a:t>
            </a:r>
            <a:endParaRPr lang="ru-RU" sz="2000" dirty="0">
              <a:solidFill>
                <a:schemeClr val="accent6">
                  <a:lumMod val="50000"/>
                </a:schemeClr>
              </a:solidFill>
              <a:latin typeface="Bookman Old Style" pitchFamily="18" charset="0"/>
            </a:endParaRPr>
          </a:p>
        </p:txBody>
      </p:sp>
      <p:sp>
        <p:nvSpPr>
          <p:cNvPr id="7" name="Заголовок 1"/>
          <p:cNvSpPr txBox="1">
            <a:spLocks/>
          </p:cNvSpPr>
          <p:nvPr/>
        </p:nvSpPr>
        <p:spPr>
          <a:xfrm>
            <a:off x="2195736" y="1124744"/>
            <a:ext cx="6313433" cy="720080"/>
          </a:xfrm>
          <a:prstGeom prst="rect">
            <a:avLst/>
          </a:prstGeom>
        </p:spPr>
        <p:txBody>
          <a:bodyPr>
            <a:normAutofit fontScale="70000" lnSpcReduction="20000"/>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smtClean="0">
                <a:ln w="11430"/>
                <a:solidFill>
                  <a:srgbClr val="008080"/>
                </a:solidFill>
                <a:effectLst>
                  <a:outerShdw blurRad="50800" dist="39000" dir="9300000" algn="tl">
                    <a:srgbClr val="000000"/>
                  </a:outerShdw>
                </a:effectLst>
                <a:latin typeface="Century Schoolbook" panose="02040604050505020304" pitchFamily="18" charset="0"/>
              </a:rPr>
              <a:t>ГЕОГРАФИЧЕСКИЙ АУКЦИОН</a:t>
            </a:r>
            <a:endParaRPr lang="ru-RU" sz="36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spTree>
    <p:extLst>
      <p:ext uri="{BB962C8B-B14F-4D97-AF65-F5344CB8AC3E}">
        <p14:creationId xmlns:p14="http://schemas.microsoft.com/office/powerpoint/2010/main" val="2250279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1587" y="1723398"/>
            <a:ext cx="8732656" cy="830997"/>
          </a:xfrm>
          <a:prstGeom prst="rect">
            <a:avLst/>
          </a:prstGeom>
          <a:noFill/>
        </p:spPr>
        <p:txBody>
          <a:bodyPr wrap="square" rtlCol="0">
            <a:spAutoFit/>
          </a:bodyPr>
          <a:lstStyle/>
          <a:p>
            <a:pPr lvl="0" algn="ctr">
              <a:spcAft>
                <a:spcPts val="0"/>
              </a:spcAft>
              <a:tabLst>
                <a:tab pos="180340" algn="l"/>
              </a:tabLst>
            </a:pPr>
            <a:r>
              <a:rPr lang="ru-RU" sz="2400" b="1" dirty="0" smtClean="0">
                <a:solidFill>
                  <a:schemeClr val="accent6">
                    <a:lumMod val="50000"/>
                  </a:schemeClr>
                </a:solidFill>
                <a:latin typeface="Bookman Old Style" pitchFamily="18" charset="0"/>
                <a:ea typeface="Times New Roman"/>
              </a:rPr>
              <a:t>Вопрос </a:t>
            </a:r>
            <a:r>
              <a:rPr lang="ru-RU" sz="2400" b="1" dirty="0">
                <a:solidFill>
                  <a:schemeClr val="accent6">
                    <a:lumMod val="50000"/>
                  </a:schemeClr>
                </a:solidFill>
                <a:latin typeface="Bookman Old Style" pitchFamily="18" charset="0"/>
                <a:ea typeface="Times New Roman"/>
              </a:rPr>
              <a:t>о </a:t>
            </a:r>
            <a:r>
              <a:rPr lang="ru-RU" sz="2400" b="1" dirty="0" smtClean="0">
                <a:solidFill>
                  <a:schemeClr val="accent6">
                    <a:lumMod val="50000"/>
                  </a:schemeClr>
                </a:solidFill>
                <a:latin typeface="Bookman Old Style" pitchFamily="18" charset="0"/>
                <a:ea typeface="Times New Roman"/>
              </a:rPr>
              <a:t>необычной горной породе. </a:t>
            </a:r>
            <a:r>
              <a:rPr lang="ru-RU" sz="2400" b="1" dirty="0">
                <a:solidFill>
                  <a:schemeClr val="accent6">
                    <a:lumMod val="50000"/>
                  </a:schemeClr>
                </a:solidFill>
                <a:latin typeface="Bookman Old Style" pitchFamily="18" charset="0"/>
                <a:ea typeface="Times New Roman"/>
              </a:rPr>
              <a:t>Начальная цена </a:t>
            </a:r>
            <a:r>
              <a:rPr lang="ru-RU" sz="2400" b="1" dirty="0" smtClean="0">
                <a:solidFill>
                  <a:schemeClr val="accent6">
                    <a:lumMod val="50000"/>
                  </a:schemeClr>
                </a:solidFill>
                <a:latin typeface="Bookman Old Style" pitchFamily="18" charset="0"/>
                <a:ea typeface="Times New Roman"/>
              </a:rPr>
              <a:t>2 </a:t>
            </a:r>
            <a:r>
              <a:rPr lang="ru-RU" sz="2400" b="1" dirty="0">
                <a:solidFill>
                  <a:schemeClr val="accent6">
                    <a:lumMod val="50000"/>
                  </a:schemeClr>
                </a:solidFill>
                <a:latin typeface="Bookman Old Style" pitchFamily="18" charset="0"/>
                <a:ea typeface="Times New Roman"/>
              </a:rPr>
              <a:t>умника</a:t>
            </a:r>
            <a:r>
              <a:rPr lang="ru-RU" sz="2400" b="1" dirty="0" smtClean="0">
                <a:solidFill>
                  <a:schemeClr val="accent6">
                    <a:lumMod val="50000"/>
                  </a:schemeClr>
                </a:solidFill>
                <a:latin typeface="Bookman Old Style" pitchFamily="18" charset="0"/>
                <a:ea typeface="Times New Roman"/>
              </a:rPr>
              <a:t>.</a:t>
            </a:r>
            <a:endParaRPr lang="ru-RU" sz="2000" b="1" dirty="0">
              <a:solidFill>
                <a:schemeClr val="accent6">
                  <a:lumMod val="50000"/>
                </a:schemeClr>
              </a:solidFill>
              <a:effectLst/>
              <a:latin typeface="Bookman Old Style" pitchFamily="18" charset="0"/>
              <a:ea typeface="Times New Roman"/>
            </a:endParaRPr>
          </a:p>
        </p:txBody>
      </p:sp>
      <p:pic>
        <p:nvPicPr>
          <p:cNvPr id="3" name="Объект 3"/>
          <p:cNvPicPr>
            <a:picLocks noChangeAspect="1"/>
          </p:cNvPicPr>
          <p:nvPr/>
        </p:nvPicPr>
        <p:blipFill>
          <a:blip r:embed="rId2" cstate="print"/>
          <a:srcRect/>
          <a:stretch>
            <a:fillRect/>
          </a:stretch>
        </p:blipFill>
        <p:spPr>
          <a:xfrm>
            <a:off x="6543071" y="5085184"/>
            <a:ext cx="2441105" cy="1646964"/>
          </a:xfrm>
          <a:prstGeom prst="rect">
            <a:avLst/>
          </a:prstGeom>
        </p:spPr>
      </p:pic>
      <p:pic>
        <p:nvPicPr>
          <p:cNvPr id="5" name="Рисунок 4"/>
          <p:cNvPicPr>
            <a:picLocks noChangeAspect="1"/>
          </p:cNvPicPr>
          <p:nvPr/>
        </p:nvPicPr>
        <p:blipFill rotWithShape="1">
          <a:blip r:embed="rId3"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
        <p:nvSpPr>
          <p:cNvPr id="6" name="TextBox 5"/>
          <p:cNvSpPr txBox="1"/>
          <p:nvPr/>
        </p:nvSpPr>
        <p:spPr>
          <a:xfrm>
            <a:off x="241587" y="2579132"/>
            <a:ext cx="8136904" cy="2862322"/>
          </a:xfrm>
          <a:prstGeom prst="rect">
            <a:avLst/>
          </a:prstGeom>
          <a:noFill/>
        </p:spPr>
        <p:txBody>
          <a:bodyPr wrap="square" rtlCol="0">
            <a:spAutoFit/>
          </a:bodyPr>
          <a:lstStyle/>
          <a:p>
            <a:pPr algn="just"/>
            <a:r>
              <a:rPr lang="ru-RU" sz="2000" dirty="0">
                <a:solidFill>
                  <a:schemeClr val="accent6">
                    <a:lumMod val="50000"/>
                  </a:schemeClr>
                </a:solidFill>
                <a:latin typeface="Bookman Old Style" pitchFamily="18" charset="0"/>
                <a:ea typeface="Times New Roman"/>
              </a:rPr>
              <a:t>До изобретения мыла именно </a:t>
            </a:r>
            <a:r>
              <a:rPr lang="ru-RU" sz="2000" dirty="0" smtClean="0">
                <a:solidFill>
                  <a:schemeClr val="accent6">
                    <a:lumMod val="50000"/>
                  </a:schemeClr>
                </a:solidFill>
                <a:latin typeface="Bookman Old Style" pitchFamily="18" charset="0"/>
                <a:ea typeface="Times New Roman"/>
              </a:rPr>
              <a:t>эта горная порода </a:t>
            </a:r>
            <a:r>
              <a:rPr lang="ru-RU" sz="2000" dirty="0">
                <a:solidFill>
                  <a:schemeClr val="accent6">
                    <a:lumMod val="50000"/>
                  </a:schemeClr>
                </a:solidFill>
                <a:latin typeface="Bookman Old Style" pitchFamily="18" charset="0"/>
                <a:ea typeface="Times New Roman"/>
              </a:rPr>
              <a:t>служила главным средством оттирания загрязнений с человеческого тела. Без </a:t>
            </a:r>
            <a:r>
              <a:rPr lang="ru-RU" sz="2000" dirty="0" smtClean="0">
                <a:solidFill>
                  <a:schemeClr val="accent6">
                    <a:lumMod val="50000"/>
                  </a:schemeClr>
                </a:solidFill>
                <a:latin typeface="Bookman Old Style" pitchFamily="18" charset="0"/>
                <a:ea typeface="Times New Roman"/>
              </a:rPr>
              <a:t>неё не обходятся производители </a:t>
            </a:r>
            <a:r>
              <a:rPr lang="ru-RU" sz="2000" dirty="0">
                <a:solidFill>
                  <a:schemeClr val="accent6">
                    <a:lumMod val="50000"/>
                  </a:schemeClr>
                </a:solidFill>
                <a:latin typeface="Bookman Old Style" pitchFamily="18" charset="0"/>
                <a:ea typeface="Times New Roman"/>
              </a:rPr>
              <a:t>взрывчатки</a:t>
            </a:r>
            <a:r>
              <a:rPr lang="ru-RU" sz="2000" dirty="0" smtClean="0">
                <a:solidFill>
                  <a:schemeClr val="accent6">
                    <a:lumMod val="50000"/>
                  </a:schemeClr>
                </a:solidFill>
                <a:latin typeface="Bookman Old Style" pitchFamily="18" charset="0"/>
                <a:ea typeface="Times New Roman"/>
              </a:rPr>
              <a:t>. Как </a:t>
            </a:r>
            <a:r>
              <a:rPr lang="ru-RU" sz="2000" dirty="0">
                <a:solidFill>
                  <a:schemeClr val="accent6">
                    <a:lumMod val="50000"/>
                  </a:schemeClr>
                </a:solidFill>
                <a:latin typeface="Bookman Old Style" pitchFamily="18" charset="0"/>
                <a:ea typeface="Times New Roman"/>
              </a:rPr>
              <a:t>ни странно, но невзрачный пористый камень может послужить украшением для интерьера. </a:t>
            </a:r>
            <a:r>
              <a:rPr lang="ru-RU" sz="2000" dirty="0" smtClean="0">
                <a:solidFill>
                  <a:schemeClr val="accent6">
                    <a:lumMod val="50000"/>
                  </a:schemeClr>
                </a:solidFill>
                <a:latin typeface="Bookman Old Style" pitchFamily="18" charset="0"/>
                <a:ea typeface="Times New Roman"/>
              </a:rPr>
              <a:t>Для </a:t>
            </a:r>
            <a:r>
              <a:rPr lang="ru-RU" sz="2000" dirty="0">
                <a:solidFill>
                  <a:schemeClr val="accent6">
                    <a:lumMod val="50000"/>
                  </a:schemeClr>
                </a:solidFill>
                <a:latin typeface="Bookman Old Style" pitchFamily="18" charset="0"/>
                <a:ea typeface="Times New Roman"/>
              </a:rPr>
              <a:t>создания красивого уголка природы достаточно выдолбить в камне углубление для посадки традесканции, пропитать </a:t>
            </a:r>
            <a:r>
              <a:rPr lang="ru-RU" sz="2000" dirty="0" smtClean="0">
                <a:solidFill>
                  <a:schemeClr val="accent6">
                    <a:lumMod val="50000"/>
                  </a:schemeClr>
                </a:solidFill>
                <a:latin typeface="Bookman Old Style" pitchFamily="18" charset="0"/>
                <a:ea typeface="Times New Roman"/>
              </a:rPr>
              <a:t>его </a:t>
            </a:r>
            <a:r>
              <a:rPr lang="ru-RU" sz="2000" dirty="0">
                <a:solidFill>
                  <a:schemeClr val="accent6">
                    <a:lumMod val="50000"/>
                  </a:schemeClr>
                </a:solidFill>
                <a:latin typeface="Bookman Old Style" pitchFamily="18" charset="0"/>
                <a:ea typeface="Times New Roman"/>
              </a:rPr>
              <a:t>питательным </a:t>
            </a:r>
            <a:r>
              <a:rPr lang="ru-RU" sz="2000" dirty="0" smtClean="0">
                <a:solidFill>
                  <a:schemeClr val="accent6">
                    <a:lumMod val="50000"/>
                  </a:schemeClr>
                </a:solidFill>
                <a:latin typeface="Bookman Old Style" pitchFamily="18" charset="0"/>
                <a:ea typeface="Times New Roman"/>
              </a:rPr>
              <a:t>раствором и обложить </a:t>
            </a:r>
            <a:r>
              <a:rPr lang="ru-RU" sz="2000" dirty="0">
                <a:solidFill>
                  <a:schemeClr val="accent6">
                    <a:lumMod val="50000"/>
                  </a:schemeClr>
                </a:solidFill>
                <a:latin typeface="Bookman Old Style" pitchFamily="18" charset="0"/>
                <a:ea typeface="Times New Roman"/>
              </a:rPr>
              <a:t>мхом. </a:t>
            </a:r>
            <a:r>
              <a:rPr lang="ru-RU" sz="2000" dirty="0" smtClean="0">
                <a:solidFill>
                  <a:schemeClr val="accent6">
                    <a:lumMod val="50000"/>
                  </a:schemeClr>
                </a:solidFill>
                <a:latin typeface="Bookman Old Style" pitchFamily="18" charset="0"/>
                <a:ea typeface="Times New Roman"/>
              </a:rPr>
              <a:t> О какой горной породе идет речь?</a:t>
            </a:r>
            <a:endParaRPr lang="ru-RU" sz="2000" dirty="0">
              <a:solidFill>
                <a:schemeClr val="accent6">
                  <a:lumMod val="50000"/>
                </a:schemeClr>
              </a:solidFill>
              <a:latin typeface="Bookman Old Style" pitchFamily="18" charset="0"/>
              <a:ea typeface="Times New Roman"/>
            </a:endParaRPr>
          </a:p>
        </p:txBody>
      </p:sp>
      <p:sp>
        <p:nvSpPr>
          <p:cNvPr id="7" name="Заголовок 1"/>
          <p:cNvSpPr txBox="1">
            <a:spLocks/>
          </p:cNvSpPr>
          <p:nvPr/>
        </p:nvSpPr>
        <p:spPr>
          <a:xfrm>
            <a:off x="2195736" y="1124744"/>
            <a:ext cx="6313433" cy="720080"/>
          </a:xfrm>
          <a:prstGeom prst="rect">
            <a:avLst/>
          </a:prstGeom>
        </p:spPr>
        <p:txBody>
          <a:bodyPr>
            <a:normAutofit fontScale="70000" lnSpcReduction="20000"/>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smtClean="0">
                <a:ln w="11430"/>
                <a:solidFill>
                  <a:srgbClr val="008080"/>
                </a:solidFill>
                <a:effectLst>
                  <a:outerShdw blurRad="50800" dist="39000" dir="9300000" algn="tl">
                    <a:srgbClr val="000000"/>
                  </a:outerShdw>
                </a:effectLst>
                <a:latin typeface="Century Schoolbook" panose="02040604050505020304" pitchFamily="18" charset="0"/>
              </a:rPr>
              <a:t>ГЕОГРАФИЧЕСКИЙ АУКЦИОН</a:t>
            </a:r>
            <a:endParaRPr lang="ru-RU" sz="36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spTree>
    <p:extLst>
      <p:ext uri="{BB962C8B-B14F-4D97-AF65-F5344CB8AC3E}">
        <p14:creationId xmlns:p14="http://schemas.microsoft.com/office/powerpoint/2010/main" val="673729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1587" y="1723398"/>
            <a:ext cx="8732656" cy="830997"/>
          </a:xfrm>
          <a:prstGeom prst="rect">
            <a:avLst/>
          </a:prstGeom>
          <a:noFill/>
        </p:spPr>
        <p:txBody>
          <a:bodyPr wrap="square" rtlCol="0">
            <a:spAutoFit/>
          </a:bodyPr>
          <a:lstStyle/>
          <a:p>
            <a:pPr lvl="0" algn="ctr">
              <a:spcAft>
                <a:spcPts val="0"/>
              </a:spcAft>
              <a:tabLst>
                <a:tab pos="180340" algn="l"/>
              </a:tabLst>
            </a:pPr>
            <a:r>
              <a:rPr lang="ru-RU" sz="2400" b="1" dirty="0" smtClean="0">
                <a:solidFill>
                  <a:schemeClr val="accent6">
                    <a:lumMod val="50000"/>
                  </a:schemeClr>
                </a:solidFill>
                <a:latin typeface="Bookman Old Style" pitchFamily="18" charset="0"/>
                <a:ea typeface="Times New Roman"/>
              </a:rPr>
              <a:t>Вопрос </a:t>
            </a:r>
            <a:r>
              <a:rPr lang="ru-RU" sz="2400" b="1" dirty="0">
                <a:solidFill>
                  <a:schemeClr val="accent6">
                    <a:lumMod val="50000"/>
                  </a:schemeClr>
                </a:solidFill>
                <a:latin typeface="Bookman Old Style" pitchFamily="18" charset="0"/>
                <a:ea typeface="Times New Roman"/>
              </a:rPr>
              <a:t>о подсказке из атмосферы. Начальная цена </a:t>
            </a:r>
            <a:r>
              <a:rPr lang="ru-RU" sz="2400" b="1" dirty="0" smtClean="0">
                <a:solidFill>
                  <a:schemeClr val="accent6">
                    <a:lumMod val="50000"/>
                  </a:schemeClr>
                </a:solidFill>
                <a:latin typeface="Bookman Old Style" pitchFamily="18" charset="0"/>
                <a:ea typeface="Times New Roman"/>
              </a:rPr>
              <a:t>2 </a:t>
            </a:r>
            <a:r>
              <a:rPr lang="ru-RU" sz="2400" b="1" dirty="0">
                <a:solidFill>
                  <a:schemeClr val="accent6">
                    <a:lumMod val="50000"/>
                  </a:schemeClr>
                </a:solidFill>
                <a:latin typeface="Bookman Old Style" pitchFamily="18" charset="0"/>
                <a:ea typeface="Times New Roman"/>
              </a:rPr>
              <a:t>умника</a:t>
            </a:r>
            <a:r>
              <a:rPr lang="ru-RU" sz="2400" b="1" dirty="0" smtClean="0">
                <a:solidFill>
                  <a:schemeClr val="accent6">
                    <a:lumMod val="50000"/>
                  </a:schemeClr>
                </a:solidFill>
                <a:latin typeface="Bookman Old Style" pitchFamily="18" charset="0"/>
                <a:ea typeface="Times New Roman"/>
              </a:rPr>
              <a:t>.</a:t>
            </a:r>
            <a:endParaRPr lang="ru-RU" sz="2000" b="1" dirty="0">
              <a:solidFill>
                <a:schemeClr val="accent6">
                  <a:lumMod val="50000"/>
                </a:schemeClr>
              </a:solidFill>
              <a:effectLst/>
              <a:latin typeface="Bookman Old Style" pitchFamily="18" charset="0"/>
              <a:ea typeface="Times New Roman"/>
            </a:endParaRPr>
          </a:p>
        </p:txBody>
      </p:sp>
      <p:pic>
        <p:nvPicPr>
          <p:cNvPr id="3" name="Объект 3"/>
          <p:cNvPicPr>
            <a:picLocks noChangeAspect="1"/>
          </p:cNvPicPr>
          <p:nvPr/>
        </p:nvPicPr>
        <p:blipFill>
          <a:blip r:embed="rId2" cstate="print"/>
          <a:srcRect/>
          <a:stretch>
            <a:fillRect/>
          </a:stretch>
        </p:blipFill>
        <p:spPr>
          <a:xfrm>
            <a:off x="6543071" y="5085184"/>
            <a:ext cx="2441105" cy="1646964"/>
          </a:xfrm>
          <a:prstGeom prst="rect">
            <a:avLst/>
          </a:prstGeom>
        </p:spPr>
      </p:pic>
      <p:pic>
        <p:nvPicPr>
          <p:cNvPr id="5" name="Рисунок 4"/>
          <p:cNvPicPr>
            <a:picLocks noChangeAspect="1"/>
          </p:cNvPicPr>
          <p:nvPr/>
        </p:nvPicPr>
        <p:blipFill rotWithShape="1">
          <a:blip r:embed="rId3"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
        <p:nvSpPr>
          <p:cNvPr id="6" name="TextBox 5"/>
          <p:cNvSpPr txBox="1"/>
          <p:nvPr/>
        </p:nvSpPr>
        <p:spPr>
          <a:xfrm>
            <a:off x="395536" y="2767937"/>
            <a:ext cx="8136904" cy="2123658"/>
          </a:xfrm>
          <a:prstGeom prst="rect">
            <a:avLst/>
          </a:prstGeom>
          <a:noFill/>
        </p:spPr>
        <p:txBody>
          <a:bodyPr wrap="square" rtlCol="0">
            <a:spAutoFit/>
          </a:bodyPr>
          <a:lstStyle/>
          <a:p>
            <a:pPr algn="just"/>
            <a:r>
              <a:rPr lang="ru-RU" sz="2200" dirty="0">
                <a:solidFill>
                  <a:schemeClr val="accent6">
                    <a:lumMod val="50000"/>
                  </a:schemeClr>
                </a:solidFill>
                <a:latin typeface="Bookman Old Style" pitchFamily="18" charset="0"/>
                <a:ea typeface="Times New Roman"/>
              </a:rPr>
              <a:t>Внук Егор всегда подсказывал бабушке, когда погода будет меняться. И, как назло, накануне похода сломался барометр. Утром бабушка посоветовала внуку отменить его путешествие из-за приближающейся непогоды, хотя утро было ясным. Как же бабушка узнала о предстоящем ненастье?</a:t>
            </a:r>
          </a:p>
        </p:txBody>
      </p:sp>
      <p:sp>
        <p:nvSpPr>
          <p:cNvPr id="7" name="Заголовок 1"/>
          <p:cNvSpPr txBox="1">
            <a:spLocks/>
          </p:cNvSpPr>
          <p:nvPr/>
        </p:nvSpPr>
        <p:spPr>
          <a:xfrm>
            <a:off x="2195736" y="1124744"/>
            <a:ext cx="6313433" cy="720080"/>
          </a:xfrm>
          <a:prstGeom prst="rect">
            <a:avLst/>
          </a:prstGeom>
        </p:spPr>
        <p:txBody>
          <a:bodyPr>
            <a:normAutofit fontScale="70000" lnSpcReduction="20000"/>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smtClean="0">
                <a:ln w="11430"/>
                <a:solidFill>
                  <a:srgbClr val="008080"/>
                </a:solidFill>
                <a:effectLst>
                  <a:outerShdw blurRad="50800" dist="39000" dir="9300000" algn="tl">
                    <a:srgbClr val="000000"/>
                  </a:outerShdw>
                </a:effectLst>
                <a:latin typeface="Century Schoolbook" panose="02040604050505020304" pitchFamily="18" charset="0"/>
              </a:rPr>
              <a:t>ГЕОГРАФИЧЕСКИЙ АУКЦИОН</a:t>
            </a:r>
            <a:endParaRPr lang="ru-RU" sz="36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spTree>
    <p:extLst>
      <p:ext uri="{BB962C8B-B14F-4D97-AF65-F5344CB8AC3E}">
        <p14:creationId xmlns:p14="http://schemas.microsoft.com/office/powerpoint/2010/main" val="2720052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1587" y="1723398"/>
            <a:ext cx="8732656" cy="830997"/>
          </a:xfrm>
          <a:prstGeom prst="rect">
            <a:avLst/>
          </a:prstGeom>
          <a:noFill/>
        </p:spPr>
        <p:txBody>
          <a:bodyPr wrap="square" rtlCol="0">
            <a:spAutoFit/>
          </a:bodyPr>
          <a:lstStyle/>
          <a:p>
            <a:pPr lvl="0" algn="ctr">
              <a:spcAft>
                <a:spcPts val="0"/>
              </a:spcAft>
              <a:tabLst>
                <a:tab pos="180340" algn="l"/>
              </a:tabLst>
            </a:pPr>
            <a:r>
              <a:rPr lang="ru-RU" sz="2400" b="1" dirty="0" smtClean="0">
                <a:solidFill>
                  <a:schemeClr val="accent6">
                    <a:lumMod val="50000"/>
                  </a:schemeClr>
                </a:solidFill>
                <a:latin typeface="Bookman Old Style" pitchFamily="18" charset="0"/>
                <a:ea typeface="Times New Roman"/>
              </a:rPr>
              <a:t>Вопрос </a:t>
            </a:r>
            <a:r>
              <a:rPr lang="ru-RU" sz="2400" b="1" dirty="0">
                <a:solidFill>
                  <a:schemeClr val="accent6">
                    <a:lumMod val="50000"/>
                  </a:schemeClr>
                </a:solidFill>
                <a:latin typeface="Bookman Old Style" pitchFamily="18" charset="0"/>
                <a:ea typeface="Times New Roman"/>
              </a:rPr>
              <a:t>о </a:t>
            </a:r>
            <a:r>
              <a:rPr lang="ru-RU" sz="2400" b="1" dirty="0" smtClean="0">
                <a:solidFill>
                  <a:schemeClr val="accent6">
                    <a:lumMod val="50000"/>
                  </a:schemeClr>
                </a:solidFill>
                <a:latin typeface="Bookman Old Style" pitchFamily="18" charset="0"/>
                <a:ea typeface="Times New Roman"/>
              </a:rPr>
              <a:t>необычной точке Земли. </a:t>
            </a:r>
            <a:r>
              <a:rPr lang="ru-RU" sz="2400" b="1" dirty="0">
                <a:solidFill>
                  <a:schemeClr val="accent6">
                    <a:lumMod val="50000"/>
                  </a:schemeClr>
                </a:solidFill>
                <a:latin typeface="Bookman Old Style" pitchFamily="18" charset="0"/>
                <a:ea typeface="Times New Roman"/>
              </a:rPr>
              <a:t>Начальная цена 2</a:t>
            </a:r>
            <a:r>
              <a:rPr lang="ru-RU" sz="2400" b="1" dirty="0" smtClean="0">
                <a:solidFill>
                  <a:schemeClr val="accent6">
                    <a:lumMod val="50000"/>
                  </a:schemeClr>
                </a:solidFill>
                <a:latin typeface="Bookman Old Style" pitchFamily="18" charset="0"/>
                <a:ea typeface="Times New Roman"/>
              </a:rPr>
              <a:t> </a:t>
            </a:r>
            <a:r>
              <a:rPr lang="ru-RU" sz="2400" b="1" dirty="0">
                <a:solidFill>
                  <a:schemeClr val="accent6">
                    <a:lumMod val="50000"/>
                  </a:schemeClr>
                </a:solidFill>
                <a:latin typeface="Bookman Old Style" pitchFamily="18" charset="0"/>
                <a:ea typeface="Times New Roman"/>
              </a:rPr>
              <a:t>умника</a:t>
            </a:r>
            <a:r>
              <a:rPr lang="ru-RU" sz="2400" b="1" dirty="0" smtClean="0">
                <a:solidFill>
                  <a:schemeClr val="accent6">
                    <a:lumMod val="50000"/>
                  </a:schemeClr>
                </a:solidFill>
                <a:latin typeface="Bookman Old Style" pitchFamily="18" charset="0"/>
                <a:ea typeface="Times New Roman"/>
              </a:rPr>
              <a:t>.</a:t>
            </a:r>
            <a:endParaRPr lang="ru-RU" sz="2000" b="1" dirty="0">
              <a:solidFill>
                <a:schemeClr val="accent6">
                  <a:lumMod val="50000"/>
                </a:schemeClr>
              </a:solidFill>
              <a:effectLst/>
              <a:latin typeface="Bookman Old Style" pitchFamily="18" charset="0"/>
              <a:ea typeface="Times New Roman"/>
            </a:endParaRPr>
          </a:p>
        </p:txBody>
      </p:sp>
      <p:pic>
        <p:nvPicPr>
          <p:cNvPr id="3" name="Объект 3"/>
          <p:cNvPicPr>
            <a:picLocks noChangeAspect="1"/>
          </p:cNvPicPr>
          <p:nvPr/>
        </p:nvPicPr>
        <p:blipFill>
          <a:blip r:embed="rId2" cstate="print"/>
          <a:srcRect/>
          <a:stretch>
            <a:fillRect/>
          </a:stretch>
        </p:blipFill>
        <p:spPr>
          <a:xfrm>
            <a:off x="6543071" y="5085184"/>
            <a:ext cx="2441105" cy="1646964"/>
          </a:xfrm>
          <a:prstGeom prst="rect">
            <a:avLst/>
          </a:prstGeom>
        </p:spPr>
      </p:pic>
      <p:pic>
        <p:nvPicPr>
          <p:cNvPr id="5" name="Рисунок 4"/>
          <p:cNvPicPr>
            <a:picLocks noChangeAspect="1"/>
          </p:cNvPicPr>
          <p:nvPr/>
        </p:nvPicPr>
        <p:blipFill rotWithShape="1">
          <a:blip r:embed="rId3"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
        <p:nvSpPr>
          <p:cNvPr id="6" name="TextBox 5"/>
          <p:cNvSpPr txBox="1"/>
          <p:nvPr/>
        </p:nvSpPr>
        <p:spPr>
          <a:xfrm>
            <a:off x="395536" y="2622971"/>
            <a:ext cx="8136904" cy="2462213"/>
          </a:xfrm>
          <a:prstGeom prst="rect">
            <a:avLst/>
          </a:prstGeom>
          <a:noFill/>
        </p:spPr>
        <p:txBody>
          <a:bodyPr wrap="square" rtlCol="0">
            <a:spAutoFit/>
          </a:bodyPr>
          <a:lstStyle/>
          <a:p>
            <a:pPr algn="just"/>
            <a:r>
              <a:rPr lang="ru-RU" sz="2200" dirty="0">
                <a:solidFill>
                  <a:schemeClr val="accent6">
                    <a:lumMod val="50000"/>
                  </a:schemeClr>
                </a:solidFill>
                <a:latin typeface="Bookman Old Style" pitchFamily="18" charset="0"/>
                <a:ea typeface="Times New Roman"/>
              </a:rPr>
              <a:t>Эта единственная точка северного полушария не участвует в суточном вращении Земли вокруг оси. Здесь нет смены дня и ночи, нет долготы, нет восточного, западного и северного направления, а любая точка поверхности Земли расположена по отношению к ней только в одном направлении. Внимание, вопрос: Что это за точка?</a:t>
            </a:r>
            <a:r>
              <a:rPr lang="ru-RU" sz="2200" b="1" dirty="0">
                <a:solidFill>
                  <a:schemeClr val="accent6">
                    <a:lumMod val="50000"/>
                  </a:schemeClr>
                </a:solidFill>
                <a:latin typeface="Bookman Old Style" pitchFamily="18" charset="0"/>
                <a:ea typeface="Times New Roman"/>
              </a:rPr>
              <a:t> </a:t>
            </a:r>
          </a:p>
        </p:txBody>
      </p:sp>
      <p:sp>
        <p:nvSpPr>
          <p:cNvPr id="7" name="Заголовок 1"/>
          <p:cNvSpPr txBox="1">
            <a:spLocks/>
          </p:cNvSpPr>
          <p:nvPr/>
        </p:nvSpPr>
        <p:spPr>
          <a:xfrm>
            <a:off x="2195736" y="1124744"/>
            <a:ext cx="6313433" cy="720080"/>
          </a:xfrm>
          <a:prstGeom prst="rect">
            <a:avLst/>
          </a:prstGeom>
        </p:spPr>
        <p:txBody>
          <a:bodyPr>
            <a:normAutofit fontScale="70000" lnSpcReduction="20000"/>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smtClean="0">
                <a:ln w="11430"/>
                <a:solidFill>
                  <a:srgbClr val="008080"/>
                </a:solidFill>
                <a:effectLst>
                  <a:outerShdw blurRad="50800" dist="39000" dir="9300000" algn="tl">
                    <a:srgbClr val="000000"/>
                  </a:outerShdw>
                </a:effectLst>
                <a:latin typeface="Century Schoolbook" panose="02040604050505020304" pitchFamily="18" charset="0"/>
              </a:rPr>
              <a:t>ГЕОГРАФИЧЕСКИЙ АУКЦИОН</a:t>
            </a:r>
            <a:endParaRPr lang="ru-RU" sz="36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spTree>
    <p:extLst>
      <p:ext uri="{BB962C8B-B14F-4D97-AF65-F5344CB8AC3E}">
        <p14:creationId xmlns:p14="http://schemas.microsoft.com/office/powerpoint/2010/main" val="2861143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3911592239"/>
              </p:ext>
            </p:extLst>
          </p:nvPr>
        </p:nvGraphicFramePr>
        <p:xfrm>
          <a:off x="134976" y="2636912"/>
          <a:ext cx="8569692" cy="2560320"/>
        </p:xfrm>
        <a:graphic>
          <a:graphicData uri="http://schemas.openxmlformats.org/drawingml/2006/table">
            <a:tbl>
              <a:tblPr firstRow="1" firstCol="1" bandRow="1"/>
              <a:tblGrid>
                <a:gridCol w="4865419"/>
                <a:gridCol w="1815454"/>
                <a:gridCol w="1888819"/>
              </a:tblGrid>
              <a:tr h="0">
                <a:tc>
                  <a:txBody>
                    <a:bodyPr/>
                    <a:lstStyle/>
                    <a:p>
                      <a:pPr algn="l">
                        <a:spcAft>
                          <a:spcPts val="0"/>
                        </a:spcAft>
                      </a:pPr>
                      <a:r>
                        <a:rPr lang="ru-RU" sz="2400" dirty="0">
                          <a:solidFill>
                            <a:schemeClr val="accent6">
                              <a:lumMod val="75000"/>
                            </a:schemeClr>
                          </a:solidFill>
                          <a:effectLst/>
                          <a:latin typeface="Bookman Old Style" pitchFamily="18" charset="0"/>
                          <a:ea typeface="Times New Roman"/>
                        </a:rPr>
                        <a:t>Во время игры я работал</a:t>
                      </a:r>
                      <a:endParaRPr lang="ru-RU" sz="2000" dirty="0">
                        <a:solidFill>
                          <a:schemeClr val="accent6">
                            <a:lumMod val="75000"/>
                          </a:schemeClr>
                        </a:solidFill>
                        <a:effectLst/>
                        <a:latin typeface="Bookman Old Style" pitchFamily="18"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dirty="0">
                          <a:solidFill>
                            <a:srgbClr val="FF0000"/>
                          </a:solidFill>
                          <a:effectLst/>
                          <a:latin typeface="Bookman Old Style" pitchFamily="18" charset="0"/>
                          <a:ea typeface="Times New Roman"/>
                        </a:rPr>
                        <a:t>активно</a:t>
                      </a:r>
                      <a:endParaRPr lang="ru-RU" sz="2000" dirty="0">
                        <a:solidFill>
                          <a:srgbClr val="FF0000"/>
                        </a:solidFill>
                        <a:effectLst/>
                        <a:latin typeface="Bookman Old Style" pitchFamily="18" charset="0"/>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dirty="0">
                          <a:solidFill>
                            <a:srgbClr val="3333FF"/>
                          </a:solidFill>
                          <a:effectLst/>
                          <a:latin typeface="Bookman Old Style" pitchFamily="18" charset="0"/>
                          <a:ea typeface="Times New Roman"/>
                        </a:rPr>
                        <a:t>пассивно</a:t>
                      </a:r>
                      <a:endParaRPr lang="ru-RU" sz="2000" dirty="0">
                        <a:solidFill>
                          <a:srgbClr val="3333FF"/>
                        </a:solidFill>
                        <a:effectLst/>
                        <a:latin typeface="Bookman Old Style" pitchFamily="18" charset="0"/>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l">
                        <a:spcAft>
                          <a:spcPts val="0"/>
                        </a:spcAft>
                      </a:pPr>
                      <a:r>
                        <a:rPr lang="ru-RU" sz="2400" dirty="0">
                          <a:solidFill>
                            <a:schemeClr val="accent6">
                              <a:lumMod val="75000"/>
                            </a:schemeClr>
                          </a:solidFill>
                          <a:effectLst/>
                          <a:latin typeface="Bookman Old Style" pitchFamily="18" charset="0"/>
                          <a:ea typeface="Times New Roman"/>
                        </a:rPr>
                        <a:t>Своей работой во время игры </a:t>
                      </a:r>
                      <a:endParaRPr lang="ru-RU" sz="2000" dirty="0">
                        <a:solidFill>
                          <a:schemeClr val="accent6">
                            <a:lumMod val="75000"/>
                          </a:schemeClr>
                        </a:solidFill>
                        <a:effectLst/>
                        <a:latin typeface="Bookman Old Style" pitchFamily="18"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dirty="0">
                          <a:solidFill>
                            <a:srgbClr val="FF0000"/>
                          </a:solidFill>
                          <a:effectLst/>
                          <a:latin typeface="Bookman Old Style" pitchFamily="18" charset="0"/>
                          <a:ea typeface="Times New Roman"/>
                        </a:rPr>
                        <a:t>доволен</a:t>
                      </a:r>
                      <a:endParaRPr lang="ru-RU" sz="2000" dirty="0">
                        <a:solidFill>
                          <a:srgbClr val="FF0000"/>
                        </a:solidFill>
                        <a:effectLst/>
                        <a:latin typeface="Bookman Old Style" pitchFamily="18" charset="0"/>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dirty="0">
                          <a:solidFill>
                            <a:srgbClr val="3333FF"/>
                          </a:solidFill>
                          <a:effectLst/>
                          <a:latin typeface="Bookman Old Style" pitchFamily="18" charset="0"/>
                          <a:ea typeface="Times New Roman"/>
                        </a:rPr>
                        <a:t>не доволен</a:t>
                      </a:r>
                      <a:endParaRPr lang="ru-RU" sz="2000" dirty="0">
                        <a:solidFill>
                          <a:srgbClr val="3333FF"/>
                        </a:solidFill>
                        <a:effectLst/>
                        <a:latin typeface="Bookman Old Style" pitchFamily="18" charset="0"/>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l">
                        <a:spcAft>
                          <a:spcPts val="0"/>
                        </a:spcAft>
                      </a:pPr>
                      <a:r>
                        <a:rPr lang="ru-RU" sz="2400" dirty="0">
                          <a:solidFill>
                            <a:schemeClr val="accent6">
                              <a:lumMod val="75000"/>
                            </a:schemeClr>
                          </a:solidFill>
                          <a:effectLst/>
                          <a:latin typeface="Bookman Old Style" pitchFamily="18" charset="0"/>
                          <a:ea typeface="Times New Roman"/>
                        </a:rPr>
                        <a:t>Игра для меня показалась</a:t>
                      </a:r>
                      <a:endParaRPr lang="ru-RU" sz="2000" dirty="0">
                        <a:solidFill>
                          <a:schemeClr val="accent6">
                            <a:lumMod val="75000"/>
                          </a:schemeClr>
                        </a:solidFill>
                        <a:effectLst/>
                        <a:latin typeface="Bookman Old Style" pitchFamily="18"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dirty="0">
                          <a:solidFill>
                            <a:srgbClr val="FF0000"/>
                          </a:solidFill>
                          <a:effectLst/>
                          <a:latin typeface="Bookman Old Style" pitchFamily="18" charset="0"/>
                          <a:ea typeface="Times New Roman"/>
                        </a:rPr>
                        <a:t>короткой</a:t>
                      </a:r>
                      <a:endParaRPr lang="ru-RU" sz="2000" dirty="0">
                        <a:solidFill>
                          <a:srgbClr val="FF0000"/>
                        </a:solidFill>
                        <a:effectLst/>
                        <a:latin typeface="Bookman Old Style" pitchFamily="18" charset="0"/>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dirty="0">
                          <a:solidFill>
                            <a:srgbClr val="3333FF"/>
                          </a:solidFill>
                          <a:effectLst/>
                          <a:latin typeface="Bookman Old Style" pitchFamily="18" charset="0"/>
                          <a:ea typeface="Times New Roman"/>
                        </a:rPr>
                        <a:t>длинной</a:t>
                      </a:r>
                      <a:endParaRPr lang="ru-RU" sz="2000" dirty="0">
                        <a:solidFill>
                          <a:srgbClr val="3333FF"/>
                        </a:solidFill>
                        <a:effectLst/>
                        <a:latin typeface="Bookman Old Style" pitchFamily="18" charset="0"/>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l">
                        <a:spcAft>
                          <a:spcPts val="0"/>
                        </a:spcAft>
                      </a:pPr>
                      <a:r>
                        <a:rPr lang="ru-RU" sz="2400" dirty="0">
                          <a:solidFill>
                            <a:schemeClr val="accent6">
                              <a:lumMod val="75000"/>
                            </a:schemeClr>
                          </a:solidFill>
                          <a:effectLst/>
                          <a:latin typeface="Bookman Old Style" pitchFamily="18" charset="0"/>
                          <a:ea typeface="Times New Roman"/>
                        </a:rPr>
                        <a:t>За игру я</a:t>
                      </a:r>
                      <a:endParaRPr lang="ru-RU" sz="2000" dirty="0">
                        <a:solidFill>
                          <a:schemeClr val="accent6">
                            <a:lumMod val="75000"/>
                          </a:schemeClr>
                        </a:solidFill>
                        <a:effectLst/>
                        <a:latin typeface="Bookman Old Style" pitchFamily="18"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dirty="0">
                          <a:solidFill>
                            <a:srgbClr val="FF0000"/>
                          </a:solidFill>
                          <a:effectLst/>
                          <a:latin typeface="Bookman Old Style" pitchFamily="18" charset="0"/>
                          <a:ea typeface="Times New Roman"/>
                        </a:rPr>
                        <a:t>не устал</a:t>
                      </a:r>
                      <a:endParaRPr lang="ru-RU" sz="2000" dirty="0">
                        <a:solidFill>
                          <a:srgbClr val="FF0000"/>
                        </a:solidFill>
                        <a:effectLst/>
                        <a:latin typeface="Bookman Old Style" pitchFamily="18" charset="0"/>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dirty="0">
                          <a:solidFill>
                            <a:srgbClr val="3333FF"/>
                          </a:solidFill>
                          <a:effectLst/>
                          <a:latin typeface="Bookman Old Style" pitchFamily="18" charset="0"/>
                          <a:ea typeface="Times New Roman"/>
                        </a:rPr>
                        <a:t>устал</a:t>
                      </a:r>
                      <a:endParaRPr lang="ru-RU" sz="2000" dirty="0">
                        <a:solidFill>
                          <a:srgbClr val="3333FF"/>
                        </a:solidFill>
                        <a:effectLst/>
                        <a:latin typeface="Bookman Old Style" pitchFamily="18" charset="0"/>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3">
                  <a:txBody>
                    <a:bodyPr/>
                    <a:lstStyle/>
                    <a:p>
                      <a:pPr algn="l">
                        <a:spcAft>
                          <a:spcPts val="0"/>
                        </a:spcAft>
                      </a:pPr>
                      <a:r>
                        <a:rPr lang="ru-RU" sz="2400" dirty="0">
                          <a:solidFill>
                            <a:schemeClr val="accent6">
                              <a:lumMod val="75000"/>
                            </a:schemeClr>
                          </a:solidFill>
                          <a:effectLst/>
                          <a:latin typeface="Bookman Old Style" pitchFamily="18" charset="0"/>
                          <a:ea typeface="Times New Roman"/>
                        </a:rPr>
                        <a:t>Материал игры мне был</a:t>
                      </a:r>
                      <a:endParaRPr lang="ru-RU" sz="2000" dirty="0">
                        <a:solidFill>
                          <a:schemeClr val="accent6">
                            <a:lumMod val="75000"/>
                          </a:schemeClr>
                        </a:solidFill>
                        <a:effectLst/>
                        <a:latin typeface="Bookman Old Style" pitchFamily="18" charset="0"/>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dirty="0">
                          <a:solidFill>
                            <a:srgbClr val="FF0000"/>
                          </a:solidFill>
                          <a:effectLst/>
                          <a:latin typeface="Bookman Old Style" pitchFamily="18" charset="0"/>
                          <a:ea typeface="Times New Roman"/>
                        </a:rPr>
                        <a:t>полезен</a:t>
                      </a:r>
                      <a:endParaRPr lang="ru-RU" sz="2000" dirty="0">
                        <a:solidFill>
                          <a:srgbClr val="FF0000"/>
                        </a:solidFill>
                        <a:effectLst/>
                        <a:latin typeface="Bookman Old Style" pitchFamily="18" charset="0"/>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dirty="0">
                          <a:solidFill>
                            <a:srgbClr val="3333FF"/>
                          </a:solidFill>
                          <a:effectLst/>
                          <a:latin typeface="Bookman Old Style" pitchFamily="18" charset="0"/>
                          <a:ea typeface="Times New Roman"/>
                        </a:rPr>
                        <a:t>полезен</a:t>
                      </a:r>
                      <a:endParaRPr lang="ru-RU" sz="2000" dirty="0">
                        <a:solidFill>
                          <a:srgbClr val="3333FF"/>
                        </a:solidFill>
                        <a:effectLst/>
                        <a:latin typeface="Bookman Old Style" pitchFamily="18" charset="0"/>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ru-RU"/>
                    </a:p>
                  </a:txBody>
                  <a:tcPr/>
                </a:tc>
                <a:tc>
                  <a:txBody>
                    <a:bodyPr/>
                    <a:lstStyle/>
                    <a:p>
                      <a:pPr algn="ctr">
                        <a:spcAft>
                          <a:spcPts val="0"/>
                        </a:spcAft>
                      </a:pPr>
                      <a:r>
                        <a:rPr lang="ru-RU" sz="2400" dirty="0">
                          <a:solidFill>
                            <a:srgbClr val="FF0000"/>
                          </a:solidFill>
                          <a:effectLst/>
                          <a:latin typeface="Bookman Old Style" pitchFamily="18" charset="0"/>
                          <a:ea typeface="Times New Roman"/>
                        </a:rPr>
                        <a:t>интересен</a:t>
                      </a:r>
                      <a:endParaRPr lang="ru-RU" sz="2000" dirty="0">
                        <a:solidFill>
                          <a:srgbClr val="FF0000"/>
                        </a:solidFill>
                        <a:effectLst/>
                        <a:latin typeface="Bookman Old Style" pitchFamily="18" charset="0"/>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dirty="0">
                          <a:solidFill>
                            <a:srgbClr val="3333FF"/>
                          </a:solidFill>
                          <a:effectLst/>
                          <a:latin typeface="Bookman Old Style" pitchFamily="18" charset="0"/>
                          <a:ea typeface="Times New Roman"/>
                        </a:rPr>
                        <a:t>скучен</a:t>
                      </a:r>
                      <a:endParaRPr lang="ru-RU" sz="2000" dirty="0">
                        <a:solidFill>
                          <a:srgbClr val="3333FF"/>
                        </a:solidFill>
                        <a:effectLst/>
                        <a:latin typeface="Bookman Old Style" pitchFamily="18" charset="0"/>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ru-RU"/>
                    </a:p>
                  </a:txBody>
                  <a:tcPr/>
                </a:tc>
                <a:tc>
                  <a:txBody>
                    <a:bodyPr/>
                    <a:lstStyle/>
                    <a:p>
                      <a:pPr algn="ctr">
                        <a:spcAft>
                          <a:spcPts val="0"/>
                        </a:spcAft>
                      </a:pPr>
                      <a:r>
                        <a:rPr lang="ru-RU" sz="2400" dirty="0">
                          <a:solidFill>
                            <a:srgbClr val="FF0000"/>
                          </a:solidFill>
                          <a:effectLst/>
                          <a:latin typeface="Bookman Old Style" pitchFamily="18" charset="0"/>
                          <a:ea typeface="Times New Roman"/>
                        </a:rPr>
                        <a:t>легким</a:t>
                      </a:r>
                      <a:endParaRPr lang="ru-RU" sz="2000" dirty="0">
                        <a:solidFill>
                          <a:srgbClr val="FF0000"/>
                        </a:solidFill>
                        <a:effectLst/>
                        <a:latin typeface="Bookman Old Style" pitchFamily="18" charset="0"/>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dirty="0">
                          <a:solidFill>
                            <a:srgbClr val="3333FF"/>
                          </a:solidFill>
                          <a:effectLst/>
                          <a:latin typeface="Bookman Old Style" pitchFamily="18" charset="0"/>
                          <a:ea typeface="Times New Roman"/>
                        </a:rPr>
                        <a:t>трудным</a:t>
                      </a:r>
                      <a:endParaRPr lang="ru-RU" sz="2000" dirty="0">
                        <a:solidFill>
                          <a:srgbClr val="3333FF"/>
                        </a:solidFill>
                        <a:effectLst/>
                        <a:latin typeface="Bookman Old Style" pitchFamily="18" charset="0"/>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Заголовок 1"/>
          <p:cNvSpPr txBox="1">
            <a:spLocks/>
          </p:cNvSpPr>
          <p:nvPr/>
        </p:nvSpPr>
        <p:spPr>
          <a:xfrm>
            <a:off x="1259632" y="1412776"/>
            <a:ext cx="6840761" cy="720080"/>
          </a:xfrm>
          <a:prstGeom prst="rect">
            <a:avLst/>
          </a:prstGeom>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smtClean="0">
                <a:ln w="11430"/>
                <a:solidFill>
                  <a:srgbClr val="008080"/>
                </a:solidFill>
                <a:effectLst>
                  <a:outerShdw blurRad="50800" dist="39000" dir="9300000" algn="tl">
                    <a:srgbClr val="000000"/>
                  </a:outerShdw>
                </a:effectLst>
                <a:latin typeface="Century Schoolbook" panose="02040604050505020304" pitchFamily="18" charset="0"/>
              </a:rPr>
              <a:t>РЕФЛЕКСИЯ</a:t>
            </a:r>
            <a:endParaRPr lang="ru-RU" sz="36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pic>
        <p:nvPicPr>
          <p:cNvPr id="5" name="Рисунок 4"/>
          <p:cNvPicPr>
            <a:picLocks noChangeAspect="1"/>
          </p:cNvPicPr>
          <p:nvPr/>
        </p:nvPicPr>
        <p:blipFill rotWithShape="1">
          <a:blip r:embed="rId2"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18824657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dshikm.muzkult.ru/img/upload/2716/image_image_1089006.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620689"/>
            <a:ext cx="9144000" cy="6380200"/>
          </a:xfrm>
          <a:prstGeom prst="rect">
            <a:avLst/>
          </a:prstGeom>
          <a:noFill/>
          <a:extLst>
            <a:ext uri="{909E8E84-426E-40DD-AFC4-6F175D3DCCD1}">
              <a14:hiddenFill xmlns:a14="http://schemas.microsoft.com/office/drawing/2010/main">
                <a:solidFill>
                  <a:srgbClr val="FFFFFF"/>
                </a:solidFill>
              </a14:hiddenFill>
            </a:ext>
          </a:extLst>
        </p:spPr>
      </p:pic>
      <p:sp>
        <p:nvSpPr>
          <p:cNvPr id="5" name="Заголовок 1"/>
          <p:cNvSpPr txBox="1">
            <a:spLocks/>
          </p:cNvSpPr>
          <p:nvPr/>
        </p:nvSpPr>
        <p:spPr>
          <a:xfrm rot="923025">
            <a:off x="2670023" y="1838891"/>
            <a:ext cx="6105117" cy="1143000"/>
          </a:xfrm>
          <a:prstGeom prst="rect">
            <a:avLst/>
          </a:prstGeom>
        </p:spPr>
        <p:txBody>
          <a:bodyPr>
            <a:prstTxWarp prst="textArchDown">
              <a:avLst>
                <a:gd name="adj" fmla="val 38678"/>
              </a:avLst>
            </a:prstTxWarp>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smtClean="0">
                <a:ln w="11430"/>
                <a:solidFill>
                  <a:srgbClr val="800000"/>
                </a:solidFill>
                <a:effectLst>
                  <a:outerShdw blurRad="50800" dist="39000" dir="9300000" algn="tl">
                    <a:srgbClr val="000000"/>
                  </a:outerShdw>
                </a:effectLst>
                <a:latin typeface="Bookman Old Style" pitchFamily="18" charset="0"/>
              </a:rPr>
              <a:t>«Кто думает, что </a:t>
            </a:r>
          </a:p>
          <a:p>
            <a:pPr fontAlgn="auto">
              <a:spcAft>
                <a:spcPts val="0"/>
              </a:spcAft>
              <a:defRPr/>
            </a:pPr>
            <a:r>
              <a:rPr lang="ru-RU" sz="3600" b="1" dirty="0" smtClean="0">
                <a:ln w="11430"/>
                <a:solidFill>
                  <a:srgbClr val="800000"/>
                </a:solidFill>
                <a:effectLst>
                  <a:outerShdw blurRad="50800" dist="39000" dir="9300000" algn="tl">
                    <a:srgbClr val="000000"/>
                  </a:outerShdw>
                </a:effectLst>
                <a:latin typeface="Bookman Old Style" pitchFamily="18" charset="0"/>
              </a:rPr>
              <a:t>постиг все, </a:t>
            </a:r>
          </a:p>
          <a:p>
            <a:pPr fontAlgn="auto">
              <a:spcAft>
                <a:spcPts val="0"/>
              </a:spcAft>
              <a:defRPr/>
            </a:pPr>
            <a:r>
              <a:rPr lang="ru-RU" sz="3600" b="1" dirty="0" smtClean="0">
                <a:ln w="11430"/>
                <a:solidFill>
                  <a:srgbClr val="800000"/>
                </a:solidFill>
                <a:effectLst>
                  <a:outerShdw blurRad="50800" dist="39000" dir="9300000" algn="tl">
                    <a:srgbClr val="000000"/>
                  </a:outerShdw>
                </a:effectLst>
                <a:latin typeface="Bookman Old Style" pitchFamily="18" charset="0"/>
              </a:rPr>
              <a:t>тот ничего </a:t>
            </a:r>
          </a:p>
          <a:p>
            <a:pPr fontAlgn="auto">
              <a:spcAft>
                <a:spcPts val="0"/>
              </a:spcAft>
              <a:defRPr/>
            </a:pPr>
            <a:r>
              <a:rPr lang="ru-RU" sz="3600" b="1" dirty="0" smtClean="0">
                <a:ln w="11430"/>
                <a:solidFill>
                  <a:srgbClr val="800000"/>
                </a:solidFill>
                <a:effectLst>
                  <a:outerShdw blurRad="50800" dist="39000" dir="9300000" algn="tl">
                    <a:srgbClr val="000000"/>
                  </a:outerShdw>
                </a:effectLst>
                <a:latin typeface="Bookman Old Style" pitchFamily="18" charset="0"/>
              </a:rPr>
              <a:t>не знает»</a:t>
            </a:r>
          </a:p>
          <a:p>
            <a:pPr fontAlgn="auto">
              <a:spcAft>
                <a:spcPts val="0"/>
              </a:spcAft>
              <a:defRPr/>
            </a:pPr>
            <a:r>
              <a:rPr lang="ru-RU" sz="3200" b="1" smtClean="0">
                <a:ln w="11430"/>
                <a:solidFill>
                  <a:srgbClr val="800000"/>
                </a:solidFill>
                <a:effectLst>
                  <a:outerShdw blurRad="50800" dist="39000" dir="9300000" algn="tl">
                    <a:srgbClr val="000000"/>
                  </a:outerShdw>
                </a:effectLst>
                <a:latin typeface="Bookman Old Style" pitchFamily="18" charset="0"/>
              </a:rPr>
              <a:t>          Лао-Цзы</a:t>
            </a:r>
            <a:endParaRPr lang="ru-RU" sz="3200" b="1" dirty="0">
              <a:ln w="11430"/>
              <a:solidFill>
                <a:srgbClr val="800000"/>
              </a:solidFill>
              <a:effectLst>
                <a:outerShdw blurRad="50800" dist="39000" dir="9300000" algn="tl">
                  <a:srgbClr val="000000"/>
                </a:outerShdw>
              </a:effectLst>
              <a:latin typeface="Bookman Old Style" pitchFamily="18" charset="0"/>
            </a:endParaRPr>
          </a:p>
        </p:txBody>
      </p:sp>
      <p:sp>
        <p:nvSpPr>
          <p:cNvPr id="6" name="TextBox 5"/>
          <p:cNvSpPr txBox="1"/>
          <p:nvPr/>
        </p:nvSpPr>
        <p:spPr>
          <a:xfrm>
            <a:off x="3347864" y="3573016"/>
            <a:ext cx="184731" cy="369332"/>
          </a:xfrm>
          <a:prstGeom prst="rect">
            <a:avLst/>
          </a:prstGeom>
          <a:noFill/>
        </p:spPr>
        <p:txBody>
          <a:bodyPr wrap="none" rtlCol="0">
            <a:spAutoFit/>
          </a:bodyPr>
          <a:lstStyle/>
          <a:p>
            <a:endParaRPr lang="ru-RU" dirty="0"/>
          </a:p>
        </p:txBody>
      </p:sp>
    </p:spTree>
    <p:extLst>
      <p:ext uri="{BB962C8B-B14F-4D97-AF65-F5344CB8AC3E}">
        <p14:creationId xmlns:p14="http://schemas.microsoft.com/office/powerpoint/2010/main" val="41639996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srcRect/>
          <a:stretch>
            <a:fillRect/>
          </a:stretch>
        </p:blipFill>
        <p:spPr>
          <a:xfrm>
            <a:off x="5993080" y="2636912"/>
            <a:ext cx="3123322" cy="3519629"/>
          </a:xfrm>
          <a:prstGeom prst="rect">
            <a:avLst/>
          </a:prstGeom>
        </p:spPr>
      </p:pic>
      <p:sp>
        <p:nvSpPr>
          <p:cNvPr id="4" name="Заголовок 1"/>
          <p:cNvSpPr txBox="1">
            <a:spLocks/>
          </p:cNvSpPr>
          <p:nvPr/>
        </p:nvSpPr>
        <p:spPr>
          <a:xfrm>
            <a:off x="1763688" y="1772816"/>
            <a:ext cx="5616624" cy="1143000"/>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b="1" dirty="0" smtClean="0">
                <a:ln w="11430"/>
                <a:solidFill>
                  <a:srgbClr val="008080"/>
                </a:solidFill>
                <a:effectLst>
                  <a:outerShdw blurRad="50800" dist="39000" dir="9300000" algn="tl">
                    <a:srgbClr val="000000"/>
                  </a:outerShdw>
                </a:effectLst>
                <a:latin typeface="Century Schoolbook" panose="02040604050505020304" pitchFamily="18" charset="0"/>
              </a:rPr>
              <a:t>КОНКУРС </a:t>
            </a:r>
            <a:br>
              <a:rPr lang="ru-RU" b="1" dirty="0" smtClean="0">
                <a:ln w="11430"/>
                <a:solidFill>
                  <a:srgbClr val="008080"/>
                </a:solidFill>
                <a:effectLst>
                  <a:outerShdw blurRad="50800" dist="39000" dir="9300000" algn="tl">
                    <a:srgbClr val="000000"/>
                  </a:outerShdw>
                </a:effectLst>
                <a:latin typeface="Century Schoolbook" panose="02040604050505020304" pitchFamily="18" charset="0"/>
              </a:rPr>
            </a:br>
            <a:r>
              <a:rPr lang="ru-RU" b="1" dirty="0" smtClean="0">
                <a:ln w="11430"/>
                <a:solidFill>
                  <a:srgbClr val="008080"/>
                </a:solidFill>
                <a:effectLst>
                  <a:outerShdw blurRad="50800" dist="39000" dir="9300000" algn="tl">
                    <a:srgbClr val="000000"/>
                  </a:outerShdw>
                </a:effectLst>
                <a:latin typeface="Century Schoolbook" panose="02040604050505020304" pitchFamily="18" charset="0"/>
              </a:rPr>
              <a:t>КАПИТАНОВ</a:t>
            </a:r>
            <a:endParaRPr lang="ru-RU" b="1" dirty="0">
              <a:ln w="11430"/>
              <a:solidFill>
                <a:srgbClr val="008080"/>
              </a:solidFill>
              <a:effectLst>
                <a:outerShdw blurRad="50800" dist="39000" dir="9300000" algn="tl">
                  <a:srgbClr val="000000"/>
                </a:outerShdw>
              </a:effectLst>
              <a:latin typeface="Century Schoolbook" panose="02040604050505020304" pitchFamily="18" charset="0"/>
            </a:endParaRPr>
          </a:p>
        </p:txBody>
      </p:sp>
      <p:pic>
        <p:nvPicPr>
          <p:cNvPr id="5" name="Рисунок 4"/>
          <p:cNvPicPr>
            <a:picLocks noChangeAspect="1"/>
          </p:cNvPicPr>
          <p:nvPr/>
        </p:nvPicPr>
        <p:blipFill rotWithShape="1">
          <a:blip r:embed="rId3"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18791738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Z:\Documents\m.umnova\Сова.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061622" y="476672"/>
            <a:ext cx="1758850" cy="1872208"/>
          </a:xfrm>
          <a:prstGeom prst="rect">
            <a:avLst/>
          </a:prstGeom>
          <a:noFill/>
        </p:spPr>
      </p:pic>
      <p:sp>
        <p:nvSpPr>
          <p:cNvPr id="2" name="TextBox 1"/>
          <p:cNvSpPr txBox="1"/>
          <p:nvPr/>
        </p:nvSpPr>
        <p:spPr>
          <a:xfrm>
            <a:off x="683568" y="2420888"/>
            <a:ext cx="7920880" cy="3046988"/>
          </a:xfrm>
          <a:prstGeom prst="rect">
            <a:avLst/>
          </a:prstGeom>
          <a:noFill/>
        </p:spPr>
        <p:txBody>
          <a:bodyPr wrap="square" rtlCol="0">
            <a:spAutoFit/>
          </a:bodyPr>
          <a:lstStyle/>
          <a:p>
            <a:pPr algn="just"/>
            <a:r>
              <a:rPr lang="ru-RU" sz="2400" dirty="0">
                <a:solidFill>
                  <a:schemeClr val="accent6">
                    <a:lumMod val="50000"/>
                  </a:schemeClr>
                </a:solidFill>
                <a:latin typeface="Bookman Old Style" pitchFamily="18" charset="0"/>
              </a:rPr>
              <a:t>Русский академик </a:t>
            </a:r>
            <a:r>
              <a:rPr lang="ru-RU" sz="2400" dirty="0" smtClean="0">
                <a:solidFill>
                  <a:schemeClr val="accent6">
                    <a:lumMod val="50000"/>
                  </a:schemeClr>
                </a:solidFill>
                <a:latin typeface="Bookman Old Style" pitchFamily="18" charset="0"/>
              </a:rPr>
              <a:t>Василий Михайлович Севергин </a:t>
            </a:r>
            <a:r>
              <a:rPr lang="ru-RU" sz="2400" dirty="0">
                <a:solidFill>
                  <a:schemeClr val="accent6">
                    <a:lumMod val="50000"/>
                  </a:schemeClr>
                </a:solidFill>
                <a:latin typeface="Bookman Old Style" pitchFamily="18" charset="0"/>
              </a:rPr>
              <a:t>ещё в 1794 </a:t>
            </a:r>
            <a:r>
              <a:rPr lang="ru-RU" sz="2400" dirty="0" smtClean="0">
                <a:solidFill>
                  <a:schemeClr val="accent6">
                    <a:lumMod val="50000"/>
                  </a:schemeClr>
                </a:solidFill>
                <a:latin typeface="Bookman Old Style" pitchFamily="18" charset="0"/>
              </a:rPr>
              <a:t>году в книге «Царство произрастания» </a:t>
            </a:r>
            <a:r>
              <a:rPr lang="ru-RU" sz="2400" dirty="0">
                <a:solidFill>
                  <a:schemeClr val="accent6">
                    <a:lumMod val="50000"/>
                  </a:schemeClr>
                </a:solidFill>
                <a:latin typeface="Bookman Old Style" pitchFamily="18" charset="0"/>
              </a:rPr>
              <a:t>писал: </a:t>
            </a:r>
            <a:r>
              <a:rPr lang="ru-RU" sz="2400" dirty="0" smtClean="0">
                <a:solidFill>
                  <a:schemeClr val="accent6">
                    <a:lumMod val="50000"/>
                  </a:schemeClr>
                </a:solidFill>
                <a:latin typeface="Bookman Old Style" pitchFamily="18" charset="0"/>
              </a:rPr>
              <a:t>«Сие </a:t>
            </a:r>
            <a:r>
              <a:rPr lang="ru-RU" sz="2400" dirty="0">
                <a:solidFill>
                  <a:schemeClr val="accent6">
                    <a:lumMod val="50000"/>
                  </a:schemeClr>
                </a:solidFill>
                <a:latin typeface="Bookman Old Style" pitchFamily="18" charset="0"/>
              </a:rPr>
              <a:t>растение почитается исцелять раны. Наиболее употребление семени есть в пищу попугаям, можно получать на него масло. Пережженные семена имеют запах кофея и производят наливку почти столь же </a:t>
            </a:r>
            <a:r>
              <a:rPr lang="ru-RU" sz="2400" dirty="0" smtClean="0">
                <a:solidFill>
                  <a:schemeClr val="accent6">
                    <a:lumMod val="50000"/>
                  </a:schemeClr>
                </a:solidFill>
                <a:latin typeface="Bookman Old Style" pitchFamily="18" charset="0"/>
              </a:rPr>
              <a:t>приятную». </a:t>
            </a:r>
            <a:r>
              <a:rPr lang="ru-RU" sz="2400" dirty="0">
                <a:solidFill>
                  <a:schemeClr val="accent6">
                    <a:lumMod val="50000"/>
                  </a:schemeClr>
                </a:solidFill>
                <a:latin typeface="Bookman Old Style" pitchFamily="18" charset="0"/>
              </a:rPr>
              <a:t>Что в черном ящике?</a:t>
            </a:r>
          </a:p>
        </p:txBody>
      </p:sp>
      <p:pic>
        <p:nvPicPr>
          <p:cNvPr id="5" name="Рисунок 4"/>
          <p:cNvPicPr>
            <a:picLocks noChangeAspect="1"/>
          </p:cNvPicPr>
          <p:nvPr/>
        </p:nvPicPr>
        <p:blipFill rotWithShape="1">
          <a:blip r:embed="rId3"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
        <p:nvSpPr>
          <p:cNvPr id="7" name="Заголовок 1"/>
          <p:cNvSpPr txBox="1">
            <a:spLocks/>
          </p:cNvSpPr>
          <p:nvPr/>
        </p:nvSpPr>
        <p:spPr>
          <a:xfrm>
            <a:off x="1554628" y="1124744"/>
            <a:ext cx="5996724" cy="792088"/>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smtClean="0">
                <a:ln w="11430"/>
                <a:solidFill>
                  <a:srgbClr val="008080"/>
                </a:solidFill>
                <a:effectLst>
                  <a:outerShdw blurRad="50800" dist="39000" dir="9300000" algn="tl">
                    <a:srgbClr val="000000"/>
                  </a:outerShdw>
                </a:effectLst>
                <a:latin typeface="Century Schoolbook" panose="02040604050505020304" pitchFamily="18" charset="0"/>
              </a:rPr>
              <a:t>«Чёрный ящик»</a:t>
            </a:r>
            <a:endParaRPr lang="ru-RU" sz="36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Z:\Documents\m.umnova\Сова.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061622" y="476672"/>
            <a:ext cx="1758850" cy="1872208"/>
          </a:xfrm>
          <a:prstGeom prst="rect">
            <a:avLst/>
          </a:prstGeom>
          <a:noFill/>
        </p:spPr>
      </p:pic>
      <p:sp>
        <p:nvSpPr>
          <p:cNvPr id="2" name="TextBox 1"/>
          <p:cNvSpPr txBox="1"/>
          <p:nvPr/>
        </p:nvSpPr>
        <p:spPr>
          <a:xfrm>
            <a:off x="683568" y="2420888"/>
            <a:ext cx="7920880" cy="3108543"/>
          </a:xfrm>
          <a:prstGeom prst="rect">
            <a:avLst/>
          </a:prstGeom>
          <a:noFill/>
        </p:spPr>
        <p:txBody>
          <a:bodyPr wrap="square" rtlCol="0">
            <a:spAutoFit/>
          </a:bodyPr>
          <a:lstStyle/>
          <a:p>
            <a:pPr algn="just"/>
            <a:r>
              <a:rPr lang="ru-RU" sz="2800" dirty="0" smtClean="0">
                <a:solidFill>
                  <a:schemeClr val="accent6">
                    <a:lumMod val="50000"/>
                  </a:schemeClr>
                </a:solidFill>
                <a:latin typeface="Bookman Old Style" pitchFamily="18" charset="0"/>
              </a:rPr>
              <a:t>Греки </a:t>
            </a:r>
            <a:r>
              <a:rPr lang="ru-RU" sz="2800" dirty="0">
                <a:solidFill>
                  <a:schemeClr val="accent6">
                    <a:lumMod val="50000"/>
                  </a:schemeClr>
                </a:solidFill>
                <a:latin typeface="Bookman Old Style" pitchFamily="18" charset="0"/>
              </a:rPr>
              <a:t>и славяне в древние и средние века считали его незаменимым средством против укусов ядовитых змей. Поэтому они называли его </a:t>
            </a:r>
            <a:r>
              <a:rPr lang="ru-RU" sz="2800" dirty="0" smtClean="0">
                <a:solidFill>
                  <a:schemeClr val="accent6">
                    <a:lumMod val="50000"/>
                  </a:schemeClr>
                </a:solidFill>
                <a:latin typeface="Bookman Old Style" pitchFamily="18" charset="0"/>
              </a:rPr>
              <a:t>«змеиной травой». </a:t>
            </a:r>
            <a:r>
              <a:rPr lang="ru-RU" sz="2800" dirty="0">
                <a:solidFill>
                  <a:schemeClr val="accent6">
                    <a:lumMod val="50000"/>
                  </a:schemeClr>
                </a:solidFill>
                <a:latin typeface="Bookman Old Style" pitchFamily="18" charset="0"/>
              </a:rPr>
              <a:t>Это растение ежедневно давали тысячам рабам  в Египте при строительстве пирамид </a:t>
            </a:r>
          </a:p>
        </p:txBody>
      </p:sp>
      <p:pic>
        <p:nvPicPr>
          <p:cNvPr id="5" name="Рисунок 4"/>
          <p:cNvPicPr>
            <a:picLocks noChangeAspect="1"/>
          </p:cNvPicPr>
          <p:nvPr/>
        </p:nvPicPr>
        <p:blipFill rotWithShape="1">
          <a:blip r:embed="rId3"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
        <p:nvSpPr>
          <p:cNvPr id="7" name="Заголовок 1"/>
          <p:cNvSpPr txBox="1">
            <a:spLocks/>
          </p:cNvSpPr>
          <p:nvPr/>
        </p:nvSpPr>
        <p:spPr>
          <a:xfrm>
            <a:off x="1554628" y="1124744"/>
            <a:ext cx="5996724" cy="792088"/>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smtClean="0">
                <a:ln w="11430"/>
                <a:solidFill>
                  <a:srgbClr val="008080"/>
                </a:solidFill>
                <a:effectLst>
                  <a:outerShdw blurRad="50800" dist="39000" dir="9300000" algn="tl">
                    <a:srgbClr val="000000"/>
                  </a:outerShdw>
                </a:effectLst>
                <a:latin typeface="Century Schoolbook" panose="02040604050505020304" pitchFamily="18" charset="0"/>
              </a:rPr>
              <a:t>«Чёрный ящик»</a:t>
            </a:r>
            <a:endParaRPr lang="ru-RU" sz="36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spTree>
    <p:extLst>
      <p:ext uri="{BB962C8B-B14F-4D97-AF65-F5344CB8AC3E}">
        <p14:creationId xmlns:p14="http://schemas.microsoft.com/office/powerpoint/2010/main" val="20208886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Z:\Documents\m.umnova\Сова.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061622" y="476672"/>
            <a:ext cx="1758850" cy="1872208"/>
          </a:xfrm>
          <a:prstGeom prst="rect">
            <a:avLst/>
          </a:prstGeom>
          <a:noFill/>
        </p:spPr>
      </p:pic>
      <p:sp>
        <p:nvSpPr>
          <p:cNvPr id="2" name="TextBox 1"/>
          <p:cNvSpPr txBox="1"/>
          <p:nvPr/>
        </p:nvSpPr>
        <p:spPr>
          <a:xfrm>
            <a:off x="683568" y="2344304"/>
            <a:ext cx="7920880" cy="3785652"/>
          </a:xfrm>
          <a:prstGeom prst="rect">
            <a:avLst/>
          </a:prstGeom>
          <a:noFill/>
        </p:spPr>
        <p:txBody>
          <a:bodyPr wrap="square" rtlCol="0">
            <a:spAutoFit/>
          </a:bodyPr>
          <a:lstStyle/>
          <a:p>
            <a:pPr algn="just"/>
            <a:r>
              <a:rPr lang="ru-RU" sz="2000" dirty="0" smtClean="0">
                <a:solidFill>
                  <a:schemeClr val="accent6">
                    <a:lumMod val="50000"/>
                  </a:schemeClr>
                </a:solidFill>
                <a:latin typeface="Bookman Old Style" pitchFamily="18" charset="0"/>
              </a:rPr>
              <a:t>В </a:t>
            </a:r>
            <a:r>
              <a:rPr lang="ru-RU" sz="2000" dirty="0">
                <a:solidFill>
                  <a:schemeClr val="accent6">
                    <a:lumMod val="50000"/>
                  </a:schemeClr>
                </a:solidFill>
                <a:latin typeface="Bookman Old Style" pitchFamily="18" charset="0"/>
              </a:rPr>
              <a:t>«черном ящике» лежит талисман, который носили на груди средневековые рыцари. Ему приписывали чудесное свойство: якобы он способен предохранить воина от стрелы, ударов мечей. Философы древности, разрезая этот загадочный объект поперек, объясняли своим ученикам строение Вселенной, т.е. он был наглядным пособием для изучения астрономии. Во все времена и у всех народов ему приписывали лечебные свойства, а в средние века утверждали, что даже его запах предохраняет от заболевания. И в наше время его используют при профилактике простудных заболеваний, а его соком даже мажут голову, чтобы волосы росли гуще. </a:t>
            </a:r>
          </a:p>
        </p:txBody>
      </p:sp>
      <p:pic>
        <p:nvPicPr>
          <p:cNvPr id="5" name="Рисунок 4"/>
          <p:cNvPicPr>
            <a:picLocks noChangeAspect="1"/>
          </p:cNvPicPr>
          <p:nvPr/>
        </p:nvPicPr>
        <p:blipFill rotWithShape="1">
          <a:blip r:embed="rId3"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
        <p:nvSpPr>
          <p:cNvPr id="7" name="Заголовок 1"/>
          <p:cNvSpPr txBox="1">
            <a:spLocks/>
          </p:cNvSpPr>
          <p:nvPr/>
        </p:nvSpPr>
        <p:spPr>
          <a:xfrm>
            <a:off x="1554628" y="1124744"/>
            <a:ext cx="5996724" cy="792088"/>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smtClean="0">
                <a:ln w="11430"/>
                <a:solidFill>
                  <a:srgbClr val="008080"/>
                </a:solidFill>
                <a:effectLst>
                  <a:outerShdw blurRad="50800" dist="39000" dir="9300000" algn="tl">
                    <a:srgbClr val="000000"/>
                  </a:outerShdw>
                </a:effectLst>
                <a:latin typeface="Century Schoolbook" panose="02040604050505020304" pitchFamily="18" charset="0"/>
              </a:rPr>
              <a:t>«Чёрный ящик»</a:t>
            </a:r>
            <a:endParaRPr lang="ru-RU" sz="36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spTree>
    <p:extLst>
      <p:ext uri="{BB962C8B-B14F-4D97-AF65-F5344CB8AC3E}">
        <p14:creationId xmlns:p14="http://schemas.microsoft.com/office/powerpoint/2010/main" val="40208475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03848" y="2348880"/>
            <a:ext cx="5572206" cy="4154984"/>
          </a:xfrm>
          <a:prstGeom prst="rect">
            <a:avLst/>
          </a:prstGeom>
          <a:noFill/>
        </p:spPr>
        <p:txBody>
          <a:bodyPr wrap="square" rtlCol="0">
            <a:spAutoFit/>
          </a:bodyPr>
          <a:lstStyle/>
          <a:p>
            <a:pPr algn="just"/>
            <a:r>
              <a:rPr lang="ru-RU" sz="2400" dirty="0">
                <a:solidFill>
                  <a:schemeClr val="accent6">
                    <a:lumMod val="50000"/>
                  </a:schemeClr>
                </a:solidFill>
                <a:latin typeface="Bookman Old Style" pitchFamily="18" charset="0"/>
              </a:rPr>
              <a:t>Перед вами уникальный архитектурный памятник древнерусского зодчества, который находится в России, в Карелии, на острове Кижи. </a:t>
            </a:r>
            <a:r>
              <a:rPr lang="ru-RU" sz="2400" dirty="0" smtClean="0">
                <a:solidFill>
                  <a:schemeClr val="accent6">
                    <a:lumMod val="50000"/>
                  </a:schemeClr>
                </a:solidFill>
                <a:latin typeface="Bookman Old Style" pitchFamily="18" charset="0"/>
              </a:rPr>
              <a:t>Назовите </a:t>
            </a:r>
            <a:r>
              <a:rPr lang="ru-RU" sz="2400" dirty="0">
                <a:solidFill>
                  <a:schemeClr val="accent6">
                    <a:lumMod val="50000"/>
                  </a:schemeClr>
                </a:solidFill>
                <a:latin typeface="Bookman Old Style" pitchFamily="18" charset="0"/>
              </a:rPr>
              <a:t>предмет, который необходим при строительстве таких сооружений, но которое не использовалось при строительстве данного архитектурного памятника</a:t>
            </a:r>
          </a:p>
        </p:txBody>
      </p:sp>
      <p:pic>
        <p:nvPicPr>
          <p:cNvPr id="4" name="Picture 2" descr="Z:\Documents\m.umnova\Сова.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061622" y="476672"/>
            <a:ext cx="1758850" cy="1872208"/>
          </a:xfrm>
          <a:prstGeom prst="rect">
            <a:avLst/>
          </a:prstGeom>
          <a:noFill/>
        </p:spPr>
      </p:pic>
      <p:sp>
        <p:nvSpPr>
          <p:cNvPr id="5" name="Заголовок 1"/>
          <p:cNvSpPr txBox="1">
            <a:spLocks/>
          </p:cNvSpPr>
          <p:nvPr/>
        </p:nvSpPr>
        <p:spPr>
          <a:xfrm>
            <a:off x="2051720" y="980728"/>
            <a:ext cx="5996724" cy="1143000"/>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endParaRPr lang="ru-RU" sz="36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sp>
        <p:nvSpPr>
          <p:cNvPr id="6" name="Заголовок 1"/>
          <p:cNvSpPr txBox="1">
            <a:spLocks/>
          </p:cNvSpPr>
          <p:nvPr/>
        </p:nvSpPr>
        <p:spPr>
          <a:xfrm>
            <a:off x="1691680" y="1156184"/>
            <a:ext cx="5996724" cy="792088"/>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smtClean="0">
                <a:ln w="11430"/>
                <a:solidFill>
                  <a:srgbClr val="008080"/>
                </a:solidFill>
                <a:effectLst>
                  <a:outerShdw blurRad="50800" dist="39000" dir="9300000" algn="tl">
                    <a:srgbClr val="000000"/>
                  </a:outerShdw>
                </a:effectLst>
                <a:latin typeface="Century Schoolbook" panose="02040604050505020304" pitchFamily="18" charset="0"/>
              </a:rPr>
              <a:t>«Чёрный ящик»</a:t>
            </a:r>
            <a:endParaRPr lang="ru-RU" sz="36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47189" y="2142237"/>
            <a:ext cx="2688981" cy="41406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Рисунок 7"/>
          <p:cNvPicPr>
            <a:picLocks noChangeAspect="1"/>
          </p:cNvPicPr>
          <p:nvPr/>
        </p:nvPicPr>
        <p:blipFill rotWithShape="1">
          <a:blip r:embed="rId4"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34435105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9883" y="2708920"/>
            <a:ext cx="8691816" cy="3046988"/>
          </a:xfrm>
          <a:prstGeom prst="rect">
            <a:avLst/>
          </a:prstGeom>
          <a:noFill/>
        </p:spPr>
        <p:txBody>
          <a:bodyPr wrap="square" rtlCol="0">
            <a:spAutoFit/>
          </a:bodyPr>
          <a:lstStyle/>
          <a:p>
            <a:pPr algn="just"/>
            <a:r>
              <a:rPr lang="ru-RU" sz="2400" dirty="0">
                <a:solidFill>
                  <a:schemeClr val="accent6">
                    <a:lumMod val="50000"/>
                  </a:schemeClr>
                </a:solidFill>
                <a:latin typeface="Bookman Old Style" pitchFamily="18" charset="0"/>
              </a:rPr>
              <a:t>Этот прибор еще в древности был изобретен китайцами. Он имел вид разливательной ложки с тонким черенком и шарообразной, тщательно отполированной выпуклой </a:t>
            </a:r>
            <a:r>
              <a:rPr lang="ru-RU" sz="2400" dirty="0" smtClean="0">
                <a:solidFill>
                  <a:schemeClr val="accent6">
                    <a:lumMod val="50000"/>
                  </a:schemeClr>
                </a:solidFill>
                <a:latin typeface="Bookman Old Style" pitchFamily="18" charset="0"/>
              </a:rPr>
              <a:t>частью.</a:t>
            </a:r>
          </a:p>
          <a:p>
            <a:pPr algn="just"/>
            <a:r>
              <a:rPr lang="ru-RU" sz="2400" dirty="0" smtClean="0">
                <a:solidFill>
                  <a:schemeClr val="accent6">
                    <a:lumMod val="50000"/>
                  </a:schemeClr>
                </a:solidFill>
                <a:latin typeface="Bookman Old Style" pitchFamily="18" charset="0"/>
              </a:rPr>
              <a:t>Устанавливался </a:t>
            </a:r>
            <a:r>
              <a:rPr lang="ru-RU" sz="2400" dirty="0">
                <a:solidFill>
                  <a:schemeClr val="accent6">
                    <a:lumMod val="50000"/>
                  </a:schemeClr>
                </a:solidFill>
                <a:latin typeface="Bookman Old Style" pitchFamily="18" charset="0"/>
              </a:rPr>
              <a:t>прибор на отполированную пластину, ложка легко вращалась вокруг оси своего выпуклого основания. В начале XIII века прибор стал известен европейцам и произвёл переворот в мореплавании.</a:t>
            </a:r>
          </a:p>
        </p:txBody>
      </p:sp>
      <p:pic>
        <p:nvPicPr>
          <p:cNvPr id="4" name="Picture 2" descr="Z:\Documents\m.umnova\Сова.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061622" y="476672"/>
            <a:ext cx="1758850" cy="1872208"/>
          </a:xfrm>
          <a:prstGeom prst="rect">
            <a:avLst/>
          </a:prstGeom>
          <a:noFill/>
        </p:spPr>
      </p:pic>
      <p:pic>
        <p:nvPicPr>
          <p:cNvPr id="5" name="Рисунок 4"/>
          <p:cNvPicPr>
            <a:picLocks noChangeAspect="1"/>
          </p:cNvPicPr>
          <p:nvPr/>
        </p:nvPicPr>
        <p:blipFill rotWithShape="1">
          <a:blip r:embed="rId3"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
        <p:nvSpPr>
          <p:cNvPr id="7" name="Заголовок 1"/>
          <p:cNvSpPr txBox="1">
            <a:spLocks/>
          </p:cNvSpPr>
          <p:nvPr/>
        </p:nvSpPr>
        <p:spPr>
          <a:xfrm>
            <a:off x="1554628" y="1124744"/>
            <a:ext cx="5996724" cy="792088"/>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smtClean="0">
                <a:ln w="11430"/>
                <a:solidFill>
                  <a:srgbClr val="008080"/>
                </a:solidFill>
                <a:effectLst>
                  <a:outerShdw blurRad="50800" dist="39000" dir="9300000" algn="tl">
                    <a:srgbClr val="000000"/>
                  </a:outerShdw>
                </a:effectLst>
                <a:latin typeface="Century Schoolbook" panose="02040604050505020304" pitchFamily="18" charset="0"/>
              </a:rPr>
              <a:t>«Чёрный ящик»</a:t>
            </a:r>
            <a:endParaRPr lang="ru-RU" sz="36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spTree>
    <p:extLst>
      <p:ext uri="{BB962C8B-B14F-4D97-AF65-F5344CB8AC3E}">
        <p14:creationId xmlns:p14="http://schemas.microsoft.com/office/powerpoint/2010/main" val="15116008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9552" y="2384975"/>
            <a:ext cx="7704857" cy="3046988"/>
          </a:xfrm>
          <a:prstGeom prst="rect">
            <a:avLst/>
          </a:prstGeom>
          <a:noFill/>
        </p:spPr>
        <p:txBody>
          <a:bodyPr wrap="square" rtlCol="0">
            <a:spAutoFit/>
          </a:bodyPr>
          <a:lstStyle/>
          <a:p>
            <a:pPr algn="just"/>
            <a:r>
              <a:rPr lang="ru-RU" sz="2400" dirty="0" smtClean="0">
                <a:solidFill>
                  <a:schemeClr val="accent6">
                    <a:lumMod val="50000"/>
                  </a:schemeClr>
                </a:solidFill>
                <a:latin typeface="Bookman Old Style" pitchFamily="18" charset="0"/>
              </a:rPr>
              <a:t>Название </a:t>
            </a:r>
            <a:r>
              <a:rPr lang="ru-RU" sz="2400" dirty="0">
                <a:solidFill>
                  <a:schemeClr val="accent6">
                    <a:lumMod val="50000"/>
                  </a:schemeClr>
                </a:solidFill>
                <a:latin typeface="Bookman Old Style" pitchFamily="18" charset="0"/>
              </a:rPr>
              <a:t>этого культурного растения в переводе означает «основа питания». Необычно выглядят поля с этим растением. Люди возделывают это растение уже несколько лет. Народы Азии с древнейших времён обожествляют и воспевают его, называя «сыном воды и </a:t>
            </a:r>
            <a:r>
              <a:rPr lang="ru-RU" sz="2400" dirty="0" smtClean="0">
                <a:solidFill>
                  <a:schemeClr val="accent6">
                    <a:lumMod val="50000"/>
                  </a:schemeClr>
                </a:solidFill>
                <a:latin typeface="Bookman Old Style" pitchFamily="18" charset="0"/>
              </a:rPr>
              <a:t>солнца» </a:t>
            </a:r>
            <a:r>
              <a:rPr lang="ru-RU" sz="2400" dirty="0">
                <a:solidFill>
                  <a:schemeClr val="accent6">
                    <a:lumMod val="50000"/>
                  </a:schemeClr>
                </a:solidFill>
                <a:latin typeface="Bookman Old Style" pitchFamily="18" charset="0"/>
              </a:rPr>
              <a:t>и «пищей богов». Несомненно, вы все знаете, его на вкус. </a:t>
            </a:r>
          </a:p>
        </p:txBody>
      </p:sp>
      <p:pic>
        <p:nvPicPr>
          <p:cNvPr id="4" name="Picture 2" descr="Z:\Documents\m.umnova\Сова.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061622" y="476672"/>
            <a:ext cx="1758850" cy="1872208"/>
          </a:xfrm>
          <a:prstGeom prst="rect">
            <a:avLst/>
          </a:prstGeom>
          <a:noFill/>
        </p:spPr>
      </p:pic>
      <p:sp>
        <p:nvSpPr>
          <p:cNvPr id="6" name="Заголовок 1"/>
          <p:cNvSpPr txBox="1">
            <a:spLocks/>
          </p:cNvSpPr>
          <p:nvPr/>
        </p:nvSpPr>
        <p:spPr>
          <a:xfrm>
            <a:off x="1554628" y="1124744"/>
            <a:ext cx="5996724" cy="792088"/>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smtClean="0">
                <a:ln w="11430"/>
                <a:solidFill>
                  <a:srgbClr val="008080"/>
                </a:solidFill>
                <a:effectLst>
                  <a:outerShdw blurRad="50800" dist="39000" dir="9300000" algn="tl">
                    <a:srgbClr val="000000"/>
                  </a:outerShdw>
                </a:effectLst>
                <a:latin typeface="Century Schoolbook" panose="02040604050505020304" pitchFamily="18" charset="0"/>
              </a:rPr>
              <a:t>«Чёрный ящик»</a:t>
            </a:r>
            <a:endParaRPr lang="ru-RU" sz="36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pic>
        <p:nvPicPr>
          <p:cNvPr id="5" name="Рисунок 4"/>
          <p:cNvPicPr>
            <a:picLocks noChangeAspect="1"/>
          </p:cNvPicPr>
          <p:nvPr/>
        </p:nvPicPr>
        <p:blipFill rotWithShape="1">
          <a:blip r:embed="rId3"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2883147774"/>
      </p:ext>
    </p:extLst>
  </p:cSld>
  <p:clrMapOvr>
    <a:masterClrMapping/>
  </p:clrMapOvr>
  <p:timing>
    <p:tnLst>
      <p:par>
        <p:cTn id="1" dur="indefinite" restart="never" nodeType="tmRoot"/>
      </p:par>
    </p:tnLst>
  </p:timing>
</p:sld>
</file>

<file path=ppt/theme/theme1.xml><?xml version="1.0" encoding="utf-8"?>
<a:theme xmlns:a="http://schemas.openxmlformats.org/drawingml/2006/main" name="Биология">
  <a:themeElements>
    <a:clrScheme name="Биология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Биология">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Биология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Биология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Биология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Биология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Биология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Биология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Биология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Биология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Биология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Биология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Биология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Биология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Биология</Template>
  <TotalTime>993</TotalTime>
  <Words>1418</Words>
  <Application>Microsoft Office PowerPoint</Application>
  <PresentationFormat>Экран (4:3)</PresentationFormat>
  <Paragraphs>175</Paragraphs>
  <Slides>27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27</vt:i4>
      </vt:variant>
    </vt:vector>
  </HeadingPairs>
  <TitlesOfParts>
    <vt:vector size="28" baseType="lpstr">
      <vt:lpstr>Биология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 Windows</dc:creator>
  <cp:lastModifiedBy>Пользователь Windows</cp:lastModifiedBy>
  <cp:revision>92</cp:revision>
  <dcterms:created xsi:type="dcterms:W3CDTF">2016-04-05T17:50:57Z</dcterms:created>
  <dcterms:modified xsi:type="dcterms:W3CDTF">2022-03-27T20:12:09Z</dcterms:modified>
</cp:coreProperties>
</file>