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64" r:id="rId2"/>
    <p:sldId id="266" r:id="rId3"/>
    <p:sldId id="265" r:id="rId4"/>
    <p:sldId id="282" r:id="rId5"/>
    <p:sldId id="289" r:id="rId6"/>
    <p:sldId id="287" r:id="rId7"/>
    <p:sldId id="288" r:id="rId8"/>
    <p:sldId id="261" r:id="rId9"/>
    <p:sldId id="291" r:id="rId10"/>
    <p:sldId id="292" r:id="rId11"/>
    <p:sldId id="293" r:id="rId12"/>
    <p:sldId id="290" r:id="rId13"/>
    <p:sldId id="284" r:id="rId14"/>
    <p:sldId id="285" r:id="rId15"/>
    <p:sldId id="286" r:id="rId16"/>
    <p:sldId id="276" r:id="rId17"/>
    <p:sldId id="278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B382E00-EB97-45C6-9FA6-68B9E6E7F66A}">
          <p14:sldIdLst>
            <p14:sldId id="264"/>
            <p14:sldId id="266"/>
            <p14:sldId id="265"/>
            <p14:sldId id="282"/>
            <p14:sldId id="289"/>
            <p14:sldId id="287"/>
            <p14:sldId id="288"/>
            <p14:sldId id="261"/>
            <p14:sldId id="291"/>
            <p14:sldId id="292"/>
            <p14:sldId id="293"/>
            <p14:sldId id="290"/>
          </p14:sldIdLst>
        </p14:section>
        <p14:section name="Раздел без заголовка" id="{231737A8-1000-4DCE-8EB2-C47EC2E7BF7F}">
          <p14:sldIdLst>
            <p14:sldId id="284"/>
            <p14:sldId id="285"/>
            <p14:sldId id="286"/>
            <p14:sldId id="276"/>
            <p14:sldId id="278"/>
            <p14:sldId id="2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468E-255D-4B9D-8990-2FFAE276004F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891-8062-4363-A0A0-4FF93417C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041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468E-255D-4B9D-8990-2FFAE276004F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891-8062-4363-A0A0-4FF93417C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60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468E-255D-4B9D-8990-2FFAE276004F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891-8062-4363-A0A0-4FF93417C8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10593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468E-255D-4B9D-8990-2FFAE276004F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891-8062-4363-A0A0-4FF93417C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638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468E-255D-4B9D-8990-2FFAE276004F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891-8062-4363-A0A0-4FF93417C8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72088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468E-255D-4B9D-8990-2FFAE276004F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891-8062-4363-A0A0-4FF93417C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281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468E-255D-4B9D-8990-2FFAE276004F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891-8062-4363-A0A0-4FF93417C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1641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468E-255D-4B9D-8990-2FFAE276004F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891-8062-4363-A0A0-4FF93417C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69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468E-255D-4B9D-8990-2FFAE276004F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891-8062-4363-A0A0-4FF93417C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014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468E-255D-4B9D-8990-2FFAE276004F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891-8062-4363-A0A0-4FF93417C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824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468E-255D-4B9D-8990-2FFAE276004F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891-8062-4363-A0A0-4FF93417C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178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468E-255D-4B9D-8990-2FFAE276004F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891-8062-4363-A0A0-4FF93417C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708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468E-255D-4B9D-8990-2FFAE276004F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891-8062-4363-A0A0-4FF93417C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336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468E-255D-4B9D-8990-2FFAE276004F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891-8062-4363-A0A0-4FF93417C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29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468E-255D-4B9D-8990-2FFAE276004F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891-8062-4363-A0A0-4FF93417C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623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468E-255D-4B9D-8990-2FFAE276004F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891-8062-4363-A0A0-4FF93417C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451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4468E-255D-4B9D-8990-2FFAE276004F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2AD891-8062-4363-A0A0-4FF93417C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428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21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546376"/>
            <a:ext cx="3361184" cy="3312368"/>
          </a:xfrm>
          <a:prstGeom prst="rect">
            <a:avLst/>
          </a:prstGeom>
        </p:spPr>
      </p:pic>
      <p:sp>
        <p:nvSpPr>
          <p:cNvPr id="3075" name="AutoShape 2"/>
          <p:cNvSpPr>
            <a:spLocks noGrp="1" noChangeArrowheads="1"/>
          </p:cNvSpPr>
          <p:nvPr>
            <p:ph type="ctrTitle"/>
          </p:nvPr>
        </p:nvSpPr>
        <p:spPr>
          <a:xfrm>
            <a:off x="210135" y="116632"/>
            <a:ext cx="8754353" cy="3938786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4000" b="1" dirty="0" smtClean="0">
                <a:latin typeface="Monotype Corsiva" panose="03010101010201010101" pitchFamily="66" charset="0"/>
              </a:rPr>
              <a:t>МОУ СОШ №1 </a:t>
            </a:r>
            <a:r>
              <a:rPr lang="ru-RU" altLang="ru-RU" sz="4000" b="1" dirty="0" err="1" smtClean="0">
                <a:latin typeface="Monotype Corsiva" panose="03010101010201010101" pitchFamily="66" charset="0"/>
              </a:rPr>
              <a:t>п.Селижарово</a:t>
            </a:r>
            <a:r>
              <a:rPr lang="ru-RU" altLang="ru-RU" sz="4000" b="1" dirty="0" smtClean="0">
                <a:latin typeface="Monotype Corsiva" panose="03010101010201010101" pitchFamily="66" charset="0"/>
              </a:rPr>
              <a:t/>
            </a:r>
            <a:br>
              <a:rPr lang="ru-RU" altLang="ru-RU" sz="4000" b="1" dirty="0" smtClean="0">
                <a:latin typeface="Monotype Corsiva" panose="03010101010201010101" pitchFamily="66" charset="0"/>
              </a:rPr>
            </a:br>
            <a:r>
              <a:rPr lang="ru-RU" altLang="ru-RU" sz="4000" b="1" dirty="0" smtClean="0">
                <a:latin typeface="Monotype Corsiva" panose="03010101010201010101" pitchFamily="66" charset="0"/>
              </a:rPr>
              <a:t/>
            </a:r>
            <a:br>
              <a:rPr lang="ru-RU" altLang="ru-RU" sz="4000" b="1" dirty="0" smtClean="0">
                <a:latin typeface="Monotype Corsiva" panose="03010101010201010101" pitchFamily="66" charset="0"/>
              </a:rPr>
            </a:br>
            <a:r>
              <a:rPr lang="ru-RU" altLang="ru-RU" sz="4000" dirty="0" smtClean="0"/>
              <a:t>Встреча в родительском клубе</a:t>
            </a:r>
            <a:br>
              <a:rPr lang="ru-RU" altLang="ru-RU" sz="4000" dirty="0" smtClean="0"/>
            </a:br>
            <a:r>
              <a:rPr lang="ru-RU" altLang="ru-RU" sz="4000" dirty="0" smtClean="0"/>
              <a:t> «Шаг навстречу»</a:t>
            </a:r>
            <a:br>
              <a:rPr lang="ru-RU" altLang="ru-RU" sz="4000" dirty="0" smtClean="0"/>
            </a:br>
            <a:r>
              <a:rPr lang="ru-RU" altLang="ru-RU" sz="4000" dirty="0" smtClean="0"/>
              <a:t>Тема: </a:t>
            </a:r>
            <a:r>
              <a:rPr lang="ru-RU" altLang="ru-RU" sz="4000" dirty="0" smtClean="0">
                <a:latin typeface="Monotype Corsiva" panose="03010101010201010101" pitchFamily="66" charset="0"/>
              </a:rPr>
              <a:t>Как помочь подростку правильно выбрать профессию</a:t>
            </a:r>
            <a:r>
              <a:rPr lang="ru-RU" altLang="ru-RU" sz="4800" dirty="0" smtClean="0"/>
              <a:t/>
            </a:r>
            <a:br>
              <a:rPr lang="ru-RU" altLang="ru-RU" sz="4800" dirty="0" smtClean="0"/>
            </a:br>
            <a:r>
              <a:rPr lang="ru-RU" altLang="ru-RU" sz="4800" dirty="0" smtClean="0"/>
              <a:t>				</a:t>
            </a:r>
            <a:endParaRPr lang="ru-RU" altLang="ru-RU" sz="3200" b="0" dirty="0" smtClean="0"/>
          </a:p>
        </p:txBody>
      </p:sp>
      <p:sp>
        <p:nvSpPr>
          <p:cNvPr id="3074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851920" y="5085184"/>
            <a:ext cx="4911080" cy="686916"/>
          </a:xfrm>
        </p:spPr>
        <p:txBody>
          <a:bodyPr>
            <a:normAutofit fontScale="92500" lnSpcReduction="20000"/>
          </a:bodyPr>
          <a:lstStyle/>
          <a:p>
            <a:pPr algn="ctr">
              <a:spcBef>
                <a:spcPts val="0"/>
              </a:spcBef>
            </a:pPr>
            <a:r>
              <a:rPr lang="ru-RU" altLang="ru-RU" sz="2500" dirty="0" smtClean="0">
                <a:solidFill>
                  <a:srgbClr val="FF0000"/>
                </a:solidFill>
              </a:rPr>
              <a:t>Педагог-психолог:</a:t>
            </a:r>
          </a:p>
          <a:p>
            <a:pPr algn="ctr">
              <a:spcBef>
                <a:spcPts val="0"/>
              </a:spcBef>
            </a:pPr>
            <a:r>
              <a:rPr lang="ru-RU" altLang="ru-RU" sz="2500" dirty="0" smtClean="0">
                <a:solidFill>
                  <a:srgbClr val="FF0000"/>
                </a:solidFill>
              </a:rPr>
              <a:t> Елисеева О.В. </a:t>
            </a:r>
          </a:p>
        </p:txBody>
      </p:sp>
    </p:spTree>
    <p:extLst>
      <p:ext uri="{BB962C8B-B14F-4D97-AF65-F5344CB8AC3E}">
        <p14:creationId xmlns:p14="http://schemas.microsoft.com/office/powerpoint/2010/main" val="11163284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307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96943" cy="128089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«Цель» — это громкое страшное слово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7" y="1469530"/>
            <a:ext cx="8064895" cy="4695774"/>
          </a:xfrm>
        </p:spPr>
        <p:txBody>
          <a:bodyPr>
            <a:normAutofit/>
          </a:bodyPr>
          <a:lstStyle/>
          <a:p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— это устойчивое и обобщенное намерение достичь чего-то, что имеет значение как для самого индивида, так и для мира вокруг него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только молодой человек начинает поиски цели, его личность преображается. Вынужденно он приобретает такие способности, как находчивость, настойчивость, терпимость к рискам и временным неудачам… </a:t>
            </a:r>
            <a:endParaRPr lang="ru-RU" sz="24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родители сейчас думают: «Отлично, как мне это использовать, чтобы ребенок поступил на юридический факультет?»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826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0369" y="404664"/>
            <a:ext cx="6930023" cy="128089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детям найти призвание в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жизни?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7" y="2133600"/>
            <a:ext cx="8138864" cy="3777622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Разжигайте пламя</a:t>
            </a:r>
          </a:p>
          <a:p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Расскажите, насколько важна для вас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</a:p>
          <a:p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им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наставников</a:t>
            </a:r>
          </a:p>
          <a:p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Поощряйте предпринимательское отношение</a:t>
            </a:r>
          </a:p>
        </p:txBody>
      </p:sp>
    </p:spTree>
    <p:extLst>
      <p:ext uri="{BB962C8B-B14F-4D97-AF65-F5344CB8AC3E}">
        <p14:creationId xmlns:p14="http://schemas.microsoft.com/office/powerpoint/2010/main" val="223225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4452" y="3645024"/>
            <a:ext cx="5504779" cy="1280890"/>
          </a:xfrm>
        </p:spPr>
        <p:txBody>
          <a:bodyPr>
            <a:normAutofit/>
          </a:bodyPr>
          <a:lstStyle/>
          <a:p>
            <a:r>
              <a:rPr lang="ru-RU" i="1" dirty="0"/>
              <a:t>Василий Александрович </a:t>
            </a:r>
            <a:r>
              <a:rPr lang="ru-RU" i="1" dirty="0" smtClean="0"/>
              <a:t>Сухомлинский</a:t>
            </a:r>
            <a:endParaRPr lang="ru-RU" dirty="0"/>
          </a:p>
        </p:txBody>
      </p:sp>
      <p:pic>
        <p:nvPicPr>
          <p:cNvPr id="4" name="image14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103" y="2433632"/>
            <a:ext cx="3096344" cy="3456384"/>
          </a:xfrm>
          <a:prstGeom prst="rect">
            <a:avLst/>
          </a:prstGeom>
        </p:spPr>
      </p:pic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395536" y="614132"/>
            <a:ext cx="8604955" cy="2555379"/>
            <a:chOff x="1953" y="338"/>
            <a:chExt cx="15720" cy="3178"/>
          </a:xfrm>
        </p:grpSpPr>
        <p:sp>
          <p:nvSpPr>
            <p:cNvPr id="6" name="Freeform 3"/>
            <p:cNvSpPr>
              <a:spLocks/>
            </p:cNvSpPr>
            <p:nvPr/>
          </p:nvSpPr>
          <p:spPr bwMode="auto">
            <a:xfrm>
              <a:off x="1960" y="345"/>
              <a:ext cx="7832" cy="1880"/>
            </a:xfrm>
            <a:custGeom>
              <a:avLst/>
              <a:gdLst>
                <a:gd name="T0" fmla="+- 0 9672 1961"/>
                <a:gd name="T1" fmla="*/ T0 w 7832"/>
                <a:gd name="T2" fmla="+- 0 354 346"/>
                <a:gd name="T3" fmla="*/ 354 h 1880"/>
                <a:gd name="T4" fmla="+- 0 9433 1961"/>
                <a:gd name="T5" fmla="*/ T4 w 7832"/>
                <a:gd name="T6" fmla="+- 0 373 346"/>
                <a:gd name="T7" fmla="*/ 373 h 1880"/>
                <a:gd name="T8" fmla="+- 0 9196 1961"/>
                <a:gd name="T9" fmla="*/ T8 w 7832"/>
                <a:gd name="T10" fmla="+- 0 393 346"/>
                <a:gd name="T11" fmla="*/ 393 h 1880"/>
                <a:gd name="T12" fmla="+- 0 8960 1961"/>
                <a:gd name="T13" fmla="*/ T12 w 7832"/>
                <a:gd name="T14" fmla="+- 0 413 346"/>
                <a:gd name="T15" fmla="*/ 413 h 1880"/>
                <a:gd name="T16" fmla="+- 0 8727 1961"/>
                <a:gd name="T17" fmla="*/ T16 w 7832"/>
                <a:gd name="T18" fmla="+- 0 435 346"/>
                <a:gd name="T19" fmla="*/ 435 h 1880"/>
                <a:gd name="T20" fmla="+- 0 8496 1961"/>
                <a:gd name="T21" fmla="*/ T20 w 7832"/>
                <a:gd name="T22" fmla="+- 0 457 346"/>
                <a:gd name="T23" fmla="*/ 457 h 1880"/>
                <a:gd name="T24" fmla="+- 0 8268 1961"/>
                <a:gd name="T25" fmla="*/ T24 w 7832"/>
                <a:gd name="T26" fmla="+- 0 481 346"/>
                <a:gd name="T27" fmla="*/ 481 h 1880"/>
                <a:gd name="T28" fmla="+- 0 8042 1961"/>
                <a:gd name="T29" fmla="*/ T28 w 7832"/>
                <a:gd name="T30" fmla="+- 0 505 346"/>
                <a:gd name="T31" fmla="*/ 505 h 1880"/>
                <a:gd name="T32" fmla="+- 0 7818 1961"/>
                <a:gd name="T33" fmla="*/ T32 w 7832"/>
                <a:gd name="T34" fmla="+- 0 530 346"/>
                <a:gd name="T35" fmla="*/ 530 h 1880"/>
                <a:gd name="T36" fmla="+- 0 7597 1961"/>
                <a:gd name="T37" fmla="*/ T36 w 7832"/>
                <a:gd name="T38" fmla="+- 0 556 346"/>
                <a:gd name="T39" fmla="*/ 556 h 1880"/>
                <a:gd name="T40" fmla="+- 0 7379 1961"/>
                <a:gd name="T41" fmla="*/ T40 w 7832"/>
                <a:gd name="T42" fmla="+- 0 583 346"/>
                <a:gd name="T43" fmla="*/ 583 h 1880"/>
                <a:gd name="T44" fmla="+- 0 7163 1961"/>
                <a:gd name="T45" fmla="*/ T44 w 7832"/>
                <a:gd name="T46" fmla="+- 0 611 346"/>
                <a:gd name="T47" fmla="*/ 611 h 1880"/>
                <a:gd name="T48" fmla="+- 0 6950 1961"/>
                <a:gd name="T49" fmla="*/ T48 w 7832"/>
                <a:gd name="T50" fmla="+- 0 639 346"/>
                <a:gd name="T51" fmla="*/ 639 h 1880"/>
                <a:gd name="T52" fmla="+- 0 6741 1961"/>
                <a:gd name="T53" fmla="*/ T52 w 7832"/>
                <a:gd name="T54" fmla="+- 0 668 346"/>
                <a:gd name="T55" fmla="*/ 668 h 1880"/>
                <a:gd name="T56" fmla="+- 0 6534 1961"/>
                <a:gd name="T57" fmla="*/ T56 w 7832"/>
                <a:gd name="T58" fmla="+- 0 698 346"/>
                <a:gd name="T59" fmla="*/ 698 h 1880"/>
                <a:gd name="T60" fmla="+- 0 6331 1961"/>
                <a:gd name="T61" fmla="*/ T60 w 7832"/>
                <a:gd name="T62" fmla="+- 0 729 346"/>
                <a:gd name="T63" fmla="*/ 729 h 1880"/>
                <a:gd name="T64" fmla="+- 0 6131 1961"/>
                <a:gd name="T65" fmla="*/ T64 w 7832"/>
                <a:gd name="T66" fmla="+- 0 760 346"/>
                <a:gd name="T67" fmla="*/ 760 h 1880"/>
                <a:gd name="T68" fmla="+- 0 5934 1961"/>
                <a:gd name="T69" fmla="*/ T68 w 7832"/>
                <a:gd name="T70" fmla="+- 0 792 346"/>
                <a:gd name="T71" fmla="*/ 792 h 1880"/>
                <a:gd name="T72" fmla="+- 0 5741 1961"/>
                <a:gd name="T73" fmla="*/ T72 w 7832"/>
                <a:gd name="T74" fmla="+- 0 825 346"/>
                <a:gd name="T75" fmla="*/ 825 h 1880"/>
                <a:gd name="T76" fmla="+- 0 5552 1961"/>
                <a:gd name="T77" fmla="*/ T76 w 7832"/>
                <a:gd name="T78" fmla="+- 0 858 346"/>
                <a:gd name="T79" fmla="*/ 858 h 1880"/>
                <a:gd name="T80" fmla="+- 0 5366 1961"/>
                <a:gd name="T81" fmla="*/ T80 w 7832"/>
                <a:gd name="T82" fmla="+- 0 892 346"/>
                <a:gd name="T83" fmla="*/ 892 h 1880"/>
                <a:gd name="T84" fmla="+- 0 5184 1961"/>
                <a:gd name="T85" fmla="*/ T84 w 7832"/>
                <a:gd name="T86" fmla="+- 0 927 346"/>
                <a:gd name="T87" fmla="*/ 927 h 1880"/>
                <a:gd name="T88" fmla="+- 0 5006 1961"/>
                <a:gd name="T89" fmla="*/ T88 w 7832"/>
                <a:gd name="T90" fmla="+- 0 962 346"/>
                <a:gd name="T91" fmla="*/ 962 h 1880"/>
                <a:gd name="T92" fmla="+- 0 4831 1961"/>
                <a:gd name="T93" fmla="*/ T92 w 7832"/>
                <a:gd name="T94" fmla="+- 0 997 346"/>
                <a:gd name="T95" fmla="*/ 997 h 1880"/>
                <a:gd name="T96" fmla="+- 0 4661 1961"/>
                <a:gd name="T97" fmla="*/ T96 w 7832"/>
                <a:gd name="T98" fmla="+- 0 1033 346"/>
                <a:gd name="T99" fmla="*/ 1033 h 1880"/>
                <a:gd name="T100" fmla="+- 0 4496 1961"/>
                <a:gd name="T101" fmla="*/ T100 w 7832"/>
                <a:gd name="T102" fmla="+- 0 1070 346"/>
                <a:gd name="T103" fmla="*/ 1070 h 1880"/>
                <a:gd name="T104" fmla="+- 0 4334 1961"/>
                <a:gd name="T105" fmla="*/ T104 w 7832"/>
                <a:gd name="T106" fmla="+- 0 1107 346"/>
                <a:gd name="T107" fmla="*/ 1107 h 1880"/>
                <a:gd name="T108" fmla="+- 0 4177 1961"/>
                <a:gd name="T109" fmla="*/ T108 w 7832"/>
                <a:gd name="T110" fmla="+- 0 1144 346"/>
                <a:gd name="T111" fmla="*/ 1144 h 1880"/>
                <a:gd name="T112" fmla="+- 0 4024 1961"/>
                <a:gd name="T113" fmla="*/ T112 w 7832"/>
                <a:gd name="T114" fmla="+- 0 1182 346"/>
                <a:gd name="T115" fmla="*/ 1182 h 1880"/>
                <a:gd name="T116" fmla="+- 0 3876 1961"/>
                <a:gd name="T117" fmla="*/ T116 w 7832"/>
                <a:gd name="T118" fmla="+- 0 1220 346"/>
                <a:gd name="T119" fmla="*/ 1220 h 1880"/>
                <a:gd name="T120" fmla="+- 0 3733 1961"/>
                <a:gd name="T121" fmla="*/ T120 w 7832"/>
                <a:gd name="T122" fmla="+- 0 1258 346"/>
                <a:gd name="T123" fmla="*/ 1258 h 1880"/>
                <a:gd name="T124" fmla="+- 0 3594 1961"/>
                <a:gd name="T125" fmla="*/ T124 w 7832"/>
                <a:gd name="T126" fmla="+- 0 1297 346"/>
                <a:gd name="T127" fmla="*/ 1297 h 1880"/>
                <a:gd name="T128" fmla="+- 0 3461 1961"/>
                <a:gd name="T129" fmla="*/ T128 w 7832"/>
                <a:gd name="T130" fmla="+- 0 1336 346"/>
                <a:gd name="T131" fmla="*/ 1336 h 1880"/>
                <a:gd name="T132" fmla="+- 0 3332 1961"/>
                <a:gd name="T133" fmla="*/ T132 w 7832"/>
                <a:gd name="T134" fmla="+- 0 1375 346"/>
                <a:gd name="T135" fmla="*/ 1375 h 1880"/>
                <a:gd name="T136" fmla="+- 0 3209 1961"/>
                <a:gd name="T137" fmla="*/ T136 w 7832"/>
                <a:gd name="T138" fmla="+- 0 1415 346"/>
                <a:gd name="T139" fmla="*/ 1415 h 1880"/>
                <a:gd name="T140" fmla="+- 0 3090 1961"/>
                <a:gd name="T141" fmla="*/ T140 w 7832"/>
                <a:gd name="T142" fmla="+- 0 1455 346"/>
                <a:gd name="T143" fmla="*/ 1455 h 1880"/>
                <a:gd name="T144" fmla="+- 0 2923 1961"/>
                <a:gd name="T145" fmla="*/ T144 w 7832"/>
                <a:gd name="T146" fmla="+- 0 1515 346"/>
                <a:gd name="T147" fmla="*/ 1515 h 1880"/>
                <a:gd name="T148" fmla="+- 0 2718 1961"/>
                <a:gd name="T149" fmla="*/ T148 w 7832"/>
                <a:gd name="T150" fmla="+- 0 1596 346"/>
                <a:gd name="T151" fmla="*/ 1596 h 1880"/>
                <a:gd name="T152" fmla="+- 0 2537 1961"/>
                <a:gd name="T153" fmla="*/ T152 w 7832"/>
                <a:gd name="T154" fmla="+- 0 1677 346"/>
                <a:gd name="T155" fmla="*/ 1677 h 1880"/>
                <a:gd name="T156" fmla="+- 0 2378 1961"/>
                <a:gd name="T157" fmla="*/ T156 w 7832"/>
                <a:gd name="T158" fmla="+- 0 1759 346"/>
                <a:gd name="T159" fmla="*/ 1759 h 1880"/>
                <a:gd name="T160" fmla="+- 0 2244 1961"/>
                <a:gd name="T161" fmla="*/ T160 w 7832"/>
                <a:gd name="T162" fmla="+- 0 1841 346"/>
                <a:gd name="T163" fmla="*/ 1841 h 1880"/>
                <a:gd name="T164" fmla="+- 0 2135 1961"/>
                <a:gd name="T165" fmla="*/ T164 w 7832"/>
                <a:gd name="T166" fmla="+- 0 1922 346"/>
                <a:gd name="T167" fmla="*/ 1922 h 1880"/>
                <a:gd name="T168" fmla="+- 0 2035 1961"/>
                <a:gd name="T169" fmla="*/ T168 w 7832"/>
                <a:gd name="T170" fmla="+- 0 2024 346"/>
                <a:gd name="T171" fmla="*/ 2024 h 1880"/>
                <a:gd name="T172" fmla="+- 0 1970 1961"/>
                <a:gd name="T173" fmla="*/ T172 w 7832"/>
                <a:gd name="T174" fmla="+- 0 2145 346"/>
                <a:gd name="T175" fmla="*/ 2145 h 1880"/>
                <a:gd name="T176" fmla="+- 0 1961 1961"/>
                <a:gd name="T177" fmla="*/ T176 w 7832"/>
                <a:gd name="T178" fmla="+- 0 2225 346"/>
                <a:gd name="T179" fmla="*/ 2225 h 188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  <a:cxn ang="0">
                  <a:pos x="T121" y="T123"/>
                </a:cxn>
                <a:cxn ang="0">
                  <a:pos x="T125" y="T127"/>
                </a:cxn>
                <a:cxn ang="0">
                  <a:pos x="T129" y="T131"/>
                </a:cxn>
                <a:cxn ang="0">
                  <a:pos x="T133" y="T135"/>
                </a:cxn>
                <a:cxn ang="0">
                  <a:pos x="T137" y="T139"/>
                </a:cxn>
                <a:cxn ang="0">
                  <a:pos x="T141" y="T143"/>
                </a:cxn>
                <a:cxn ang="0">
                  <a:pos x="T145" y="T147"/>
                </a:cxn>
                <a:cxn ang="0">
                  <a:pos x="T149" y="T151"/>
                </a:cxn>
                <a:cxn ang="0">
                  <a:pos x="T153" y="T155"/>
                </a:cxn>
                <a:cxn ang="0">
                  <a:pos x="T157" y="T159"/>
                </a:cxn>
                <a:cxn ang="0">
                  <a:pos x="T161" y="T163"/>
                </a:cxn>
                <a:cxn ang="0">
                  <a:pos x="T165" y="T167"/>
                </a:cxn>
                <a:cxn ang="0">
                  <a:pos x="T169" y="T171"/>
                </a:cxn>
                <a:cxn ang="0">
                  <a:pos x="T173" y="T175"/>
                </a:cxn>
                <a:cxn ang="0">
                  <a:pos x="T177" y="T179"/>
                </a:cxn>
              </a:cxnLst>
              <a:rect l="0" t="0" r="r" b="b"/>
              <a:pathLst>
                <a:path w="7832" h="1880">
                  <a:moveTo>
                    <a:pt x="7831" y="0"/>
                  </a:moveTo>
                  <a:lnTo>
                    <a:pt x="7711" y="8"/>
                  </a:lnTo>
                  <a:lnTo>
                    <a:pt x="7591" y="18"/>
                  </a:lnTo>
                  <a:lnTo>
                    <a:pt x="7472" y="27"/>
                  </a:lnTo>
                  <a:lnTo>
                    <a:pt x="7353" y="37"/>
                  </a:lnTo>
                  <a:lnTo>
                    <a:pt x="7235" y="47"/>
                  </a:lnTo>
                  <a:lnTo>
                    <a:pt x="7117" y="57"/>
                  </a:lnTo>
                  <a:lnTo>
                    <a:pt x="6999" y="67"/>
                  </a:lnTo>
                  <a:lnTo>
                    <a:pt x="6883" y="78"/>
                  </a:lnTo>
                  <a:lnTo>
                    <a:pt x="6766" y="89"/>
                  </a:lnTo>
                  <a:lnTo>
                    <a:pt x="6651" y="100"/>
                  </a:lnTo>
                  <a:lnTo>
                    <a:pt x="6535" y="111"/>
                  </a:lnTo>
                  <a:lnTo>
                    <a:pt x="6421" y="123"/>
                  </a:lnTo>
                  <a:lnTo>
                    <a:pt x="6307" y="135"/>
                  </a:lnTo>
                  <a:lnTo>
                    <a:pt x="6193" y="147"/>
                  </a:lnTo>
                  <a:lnTo>
                    <a:pt x="6081" y="159"/>
                  </a:lnTo>
                  <a:lnTo>
                    <a:pt x="5969" y="171"/>
                  </a:lnTo>
                  <a:lnTo>
                    <a:pt x="5857" y="184"/>
                  </a:lnTo>
                  <a:lnTo>
                    <a:pt x="5746" y="197"/>
                  </a:lnTo>
                  <a:lnTo>
                    <a:pt x="5636" y="210"/>
                  </a:lnTo>
                  <a:lnTo>
                    <a:pt x="5526" y="224"/>
                  </a:lnTo>
                  <a:lnTo>
                    <a:pt x="5418" y="237"/>
                  </a:lnTo>
                  <a:lnTo>
                    <a:pt x="5309" y="251"/>
                  </a:lnTo>
                  <a:lnTo>
                    <a:pt x="5202" y="265"/>
                  </a:lnTo>
                  <a:lnTo>
                    <a:pt x="5095" y="279"/>
                  </a:lnTo>
                  <a:lnTo>
                    <a:pt x="4989" y="293"/>
                  </a:lnTo>
                  <a:lnTo>
                    <a:pt x="4884" y="308"/>
                  </a:lnTo>
                  <a:lnTo>
                    <a:pt x="4780" y="322"/>
                  </a:lnTo>
                  <a:lnTo>
                    <a:pt x="4676" y="337"/>
                  </a:lnTo>
                  <a:lnTo>
                    <a:pt x="4573" y="352"/>
                  </a:lnTo>
                  <a:lnTo>
                    <a:pt x="4471" y="368"/>
                  </a:lnTo>
                  <a:lnTo>
                    <a:pt x="4370" y="383"/>
                  </a:lnTo>
                  <a:lnTo>
                    <a:pt x="4269" y="399"/>
                  </a:lnTo>
                  <a:lnTo>
                    <a:pt x="4170" y="414"/>
                  </a:lnTo>
                  <a:lnTo>
                    <a:pt x="4071" y="430"/>
                  </a:lnTo>
                  <a:lnTo>
                    <a:pt x="3973" y="446"/>
                  </a:lnTo>
                  <a:lnTo>
                    <a:pt x="3876" y="463"/>
                  </a:lnTo>
                  <a:lnTo>
                    <a:pt x="3780" y="479"/>
                  </a:lnTo>
                  <a:lnTo>
                    <a:pt x="3685" y="496"/>
                  </a:lnTo>
                  <a:lnTo>
                    <a:pt x="3591" y="512"/>
                  </a:lnTo>
                  <a:lnTo>
                    <a:pt x="3497" y="529"/>
                  </a:lnTo>
                  <a:lnTo>
                    <a:pt x="3405" y="546"/>
                  </a:lnTo>
                  <a:lnTo>
                    <a:pt x="3313" y="563"/>
                  </a:lnTo>
                  <a:lnTo>
                    <a:pt x="3223" y="581"/>
                  </a:lnTo>
                  <a:lnTo>
                    <a:pt x="3133" y="598"/>
                  </a:lnTo>
                  <a:lnTo>
                    <a:pt x="3045" y="616"/>
                  </a:lnTo>
                  <a:lnTo>
                    <a:pt x="2957" y="633"/>
                  </a:lnTo>
                  <a:lnTo>
                    <a:pt x="2870" y="651"/>
                  </a:lnTo>
                  <a:lnTo>
                    <a:pt x="2785" y="669"/>
                  </a:lnTo>
                  <a:lnTo>
                    <a:pt x="2700" y="687"/>
                  </a:lnTo>
                  <a:lnTo>
                    <a:pt x="2617" y="705"/>
                  </a:lnTo>
                  <a:lnTo>
                    <a:pt x="2535" y="724"/>
                  </a:lnTo>
                  <a:lnTo>
                    <a:pt x="2453" y="742"/>
                  </a:lnTo>
                  <a:lnTo>
                    <a:pt x="2373" y="761"/>
                  </a:lnTo>
                  <a:lnTo>
                    <a:pt x="2294" y="779"/>
                  </a:lnTo>
                  <a:lnTo>
                    <a:pt x="2216" y="798"/>
                  </a:lnTo>
                  <a:lnTo>
                    <a:pt x="2139" y="817"/>
                  </a:lnTo>
                  <a:lnTo>
                    <a:pt x="2063" y="836"/>
                  </a:lnTo>
                  <a:lnTo>
                    <a:pt x="1989" y="855"/>
                  </a:lnTo>
                  <a:lnTo>
                    <a:pt x="1915" y="874"/>
                  </a:lnTo>
                  <a:lnTo>
                    <a:pt x="1843" y="893"/>
                  </a:lnTo>
                  <a:lnTo>
                    <a:pt x="1772" y="912"/>
                  </a:lnTo>
                  <a:lnTo>
                    <a:pt x="1702" y="932"/>
                  </a:lnTo>
                  <a:lnTo>
                    <a:pt x="1633" y="951"/>
                  </a:lnTo>
                  <a:lnTo>
                    <a:pt x="1566" y="971"/>
                  </a:lnTo>
                  <a:lnTo>
                    <a:pt x="1500" y="990"/>
                  </a:lnTo>
                  <a:lnTo>
                    <a:pt x="1435" y="1010"/>
                  </a:lnTo>
                  <a:lnTo>
                    <a:pt x="1371" y="1029"/>
                  </a:lnTo>
                  <a:lnTo>
                    <a:pt x="1309" y="1049"/>
                  </a:lnTo>
                  <a:lnTo>
                    <a:pt x="1248" y="1069"/>
                  </a:lnTo>
                  <a:lnTo>
                    <a:pt x="1188" y="1089"/>
                  </a:lnTo>
                  <a:lnTo>
                    <a:pt x="1129" y="1109"/>
                  </a:lnTo>
                  <a:lnTo>
                    <a:pt x="1072" y="1129"/>
                  </a:lnTo>
                  <a:lnTo>
                    <a:pt x="962" y="1169"/>
                  </a:lnTo>
                  <a:lnTo>
                    <a:pt x="857" y="1210"/>
                  </a:lnTo>
                  <a:lnTo>
                    <a:pt x="757" y="1250"/>
                  </a:lnTo>
                  <a:lnTo>
                    <a:pt x="664" y="1291"/>
                  </a:lnTo>
                  <a:lnTo>
                    <a:pt x="576" y="1331"/>
                  </a:lnTo>
                  <a:lnTo>
                    <a:pt x="494" y="1372"/>
                  </a:lnTo>
                  <a:lnTo>
                    <a:pt x="417" y="1413"/>
                  </a:lnTo>
                  <a:lnTo>
                    <a:pt x="347" y="1454"/>
                  </a:lnTo>
                  <a:lnTo>
                    <a:pt x="283" y="1495"/>
                  </a:lnTo>
                  <a:lnTo>
                    <a:pt x="225" y="1536"/>
                  </a:lnTo>
                  <a:lnTo>
                    <a:pt x="174" y="1576"/>
                  </a:lnTo>
                  <a:lnTo>
                    <a:pt x="129" y="1617"/>
                  </a:lnTo>
                  <a:lnTo>
                    <a:pt x="74" y="1678"/>
                  </a:lnTo>
                  <a:lnTo>
                    <a:pt x="34" y="1739"/>
                  </a:lnTo>
                  <a:lnTo>
                    <a:pt x="9" y="1799"/>
                  </a:lnTo>
                  <a:lnTo>
                    <a:pt x="0" y="1859"/>
                  </a:lnTo>
                  <a:lnTo>
                    <a:pt x="0" y="1879"/>
                  </a:lnTo>
                </a:path>
              </a:pathLst>
            </a:custGeom>
            <a:noFill/>
            <a:ln w="9525">
              <a:solidFill>
                <a:srgbClr val="9D2C0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717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85" y="691"/>
              <a:ext cx="6287" cy="2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2198" y="661"/>
              <a:ext cx="15197" cy="2659"/>
            </a:xfrm>
            <a:custGeom>
              <a:avLst/>
              <a:gdLst>
                <a:gd name="T0" fmla="+- 0 17140 2199"/>
                <a:gd name="T1" fmla="*/ T0 w 15197"/>
                <a:gd name="T2" fmla="+- 0 980 662"/>
                <a:gd name="T3" fmla="*/ 980 h 2659"/>
                <a:gd name="T4" fmla="+- 0 16746 2199"/>
                <a:gd name="T5" fmla="*/ T4 w 15197"/>
                <a:gd name="T6" fmla="+- 0 898 662"/>
                <a:gd name="T7" fmla="*/ 898 h 2659"/>
                <a:gd name="T8" fmla="+- 0 16296 2199"/>
                <a:gd name="T9" fmla="*/ T8 w 15197"/>
                <a:gd name="T10" fmla="+- 0 828 662"/>
                <a:gd name="T11" fmla="*/ 828 h 2659"/>
                <a:gd name="T12" fmla="+- 0 16052 2199"/>
                <a:gd name="T13" fmla="*/ T12 w 15197"/>
                <a:gd name="T14" fmla="+- 0 797 662"/>
                <a:gd name="T15" fmla="*/ 797 h 2659"/>
                <a:gd name="T16" fmla="+- 0 15795 2199"/>
                <a:gd name="T17" fmla="*/ T16 w 15197"/>
                <a:gd name="T18" fmla="+- 0 770 662"/>
                <a:gd name="T19" fmla="*/ 770 h 2659"/>
                <a:gd name="T20" fmla="+- 0 15526 2199"/>
                <a:gd name="T21" fmla="*/ T20 w 15197"/>
                <a:gd name="T22" fmla="+- 0 745 662"/>
                <a:gd name="T23" fmla="*/ 745 h 2659"/>
                <a:gd name="T24" fmla="+- 0 15247 2199"/>
                <a:gd name="T25" fmla="*/ T24 w 15197"/>
                <a:gd name="T26" fmla="+- 0 724 662"/>
                <a:gd name="T27" fmla="*/ 724 h 2659"/>
                <a:gd name="T28" fmla="+- 0 14957 2199"/>
                <a:gd name="T29" fmla="*/ T28 w 15197"/>
                <a:gd name="T30" fmla="+- 0 706 662"/>
                <a:gd name="T31" fmla="*/ 706 h 2659"/>
                <a:gd name="T32" fmla="+- 0 14657 2199"/>
                <a:gd name="T33" fmla="*/ T32 w 15197"/>
                <a:gd name="T34" fmla="+- 0 691 662"/>
                <a:gd name="T35" fmla="*/ 691 h 2659"/>
                <a:gd name="T36" fmla="+- 0 14349 2199"/>
                <a:gd name="T37" fmla="*/ T36 w 15197"/>
                <a:gd name="T38" fmla="+- 0 679 662"/>
                <a:gd name="T39" fmla="*/ 679 h 2659"/>
                <a:gd name="T40" fmla="+- 0 14031 2199"/>
                <a:gd name="T41" fmla="*/ T40 w 15197"/>
                <a:gd name="T42" fmla="+- 0 670 662"/>
                <a:gd name="T43" fmla="*/ 670 h 2659"/>
                <a:gd name="T44" fmla="+- 0 13705 2199"/>
                <a:gd name="T45" fmla="*/ T44 w 15197"/>
                <a:gd name="T46" fmla="+- 0 665 662"/>
                <a:gd name="T47" fmla="*/ 665 h 2659"/>
                <a:gd name="T48" fmla="+- 0 13372 2199"/>
                <a:gd name="T49" fmla="*/ T48 w 15197"/>
                <a:gd name="T50" fmla="+- 0 662 662"/>
                <a:gd name="T51" fmla="*/ 662 h 2659"/>
                <a:gd name="T52" fmla="+- 0 13032 2199"/>
                <a:gd name="T53" fmla="*/ T52 w 15197"/>
                <a:gd name="T54" fmla="+- 0 662 662"/>
                <a:gd name="T55" fmla="*/ 662 h 2659"/>
                <a:gd name="T56" fmla="+- 0 12686 2199"/>
                <a:gd name="T57" fmla="*/ T56 w 15197"/>
                <a:gd name="T58" fmla="+- 0 666 662"/>
                <a:gd name="T59" fmla="*/ 666 h 2659"/>
                <a:gd name="T60" fmla="+- 0 12334 2199"/>
                <a:gd name="T61" fmla="*/ T60 w 15197"/>
                <a:gd name="T62" fmla="+- 0 672 662"/>
                <a:gd name="T63" fmla="*/ 672 h 2659"/>
                <a:gd name="T64" fmla="+- 0 11977 2199"/>
                <a:gd name="T65" fmla="*/ T64 w 15197"/>
                <a:gd name="T66" fmla="+- 0 682 662"/>
                <a:gd name="T67" fmla="*/ 682 h 2659"/>
                <a:gd name="T68" fmla="+- 0 11616 2199"/>
                <a:gd name="T69" fmla="*/ T68 w 15197"/>
                <a:gd name="T70" fmla="+- 0 694 662"/>
                <a:gd name="T71" fmla="*/ 694 h 2659"/>
                <a:gd name="T72" fmla="+- 0 11251 2199"/>
                <a:gd name="T73" fmla="*/ T72 w 15197"/>
                <a:gd name="T74" fmla="+- 0 710 662"/>
                <a:gd name="T75" fmla="*/ 710 h 2659"/>
                <a:gd name="T76" fmla="+- 0 10883 2199"/>
                <a:gd name="T77" fmla="*/ T76 w 15197"/>
                <a:gd name="T78" fmla="+- 0 729 662"/>
                <a:gd name="T79" fmla="*/ 729 h 2659"/>
                <a:gd name="T80" fmla="+- 0 10511 2199"/>
                <a:gd name="T81" fmla="*/ T80 w 15197"/>
                <a:gd name="T82" fmla="+- 0 751 662"/>
                <a:gd name="T83" fmla="*/ 751 h 2659"/>
                <a:gd name="T84" fmla="+- 0 10138 2199"/>
                <a:gd name="T85" fmla="*/ T84 w 15197"/>
                <a:gd name="T86" fmla="+- 0 775 662"/>
                <a:gd name="T87" fmla="*/ 775 h 2659"/>
                <a:gd name="T88" fmla="+- 0 9764 2199"/>
                <a:gd name="T89" fmla="*/ T88 w 15197"/>
                <a:gd name="T90" fmla="+- 0 803 662"/>
                <a:gd name="T91" fmla="*/ 803 h 2659"/>
                <a:gd name="T92" fmla="+- 0 9388 2199"/>
                <a:gd name="T93" fmla="*/ T92 w 15197"/>
                <a:gd name="T94" fmla="+- 0 834 662"/>
                <a:gd name="T95" fmla="*/ 834 h 2659"/>
                <a:gd name="T96" fmla="+- 0 9012 2199"/>
                <a:gd name="T97" fmla="*/ T96 w 15197"/>
                <a:gd name="T98" fmla="+- 0 868 662"/>
                <a:gd name="T99" fmla="*/ 868 h 2659"/>
                <a:gd name="T100" fmla="+- 0 8637 2199"/>
                <a:gd name="T101" fmla="*/ T100 w 15197"/>
                <a:gd name="T102" fmla="+- 0 905 662"/>
                <a:gd name="T103" fmla="*/ 905 h 2659"/>
                <a:gd name="T104" fmla="+- 0 8262 2199"/>
                <a:gd name="T105" fmla="*/ T104 w 15197"/>
                <a:gd name="T106" fmla="+- 0 945 662"/>
                <a:gd name="T107" fmla="*/ 945 h 2659"/>
                <a:gd name="T108" fmla="+- 0 7889 2199"/>
                <a:gd name="T109" fmla="*/ T108 w 15197"/>
                <a:gd name="T110" fmla="+- 0 988 662"/>
                <a:gd name="T111" fmla="*/ 988 h 2659"/>
                <a:gd name="T112" fmla="+- 0 7518 2199"/>
                <a:gd name="T113" fmla="*/ T112 w 15197"/>
                <a:gd name="T114" fmla="+- 0 1034 662"/>
                <a:gd name="T115" fmla="*/ 1034 h 2659"/>
                <a:gd name="T116" fmla="+- 0 7150 2199"/>
                <a:gd name="T117" fmla="*/ T116 w 15197"/>
                <a:gd name="T118" fmla="+- 0 1083 662"/>
                <a:gd name="T119" fmla="*/ 1083 h 2659"/>
                <a:gd name="T120" fmla="+- 0 6726 2199"/>
                <a:gd name="T121" fmla="*/ T120 w 15197"/>
                <a:gd name="T122" fmla="+- 0 1143 662"/>
                <a:gd name="T123" fmla="*/ 1143 h 2659"/>
                <a:gd name="T124" fmla="+- 0 6261 2199"/>
                <a:gd name="T125" fmla="*/ T124 w 15197"/>
                <a:gd name="T126" fmla="+- 0 1216 662"/>
                <a:gd name="T127" fmla="*/ 1216 h 2659"/>
                <a:gd name="T128" fmla="+- 0 5818 2199"/>
                <a:gd name="T129" fmla="*/ T128 w 15197"/>
                <a:gd name="T130" fmla="+- 0 1291 662"/>
                <a:gd name="T131" fmla="*/ 1291 h 2659"/>
                <a:gd name="T132" fmla="+- 0 5398 2199"/>
                <a:gd name="T133" fmla="*/ T132 w 15197"/>
                <a:gd name="T134" fmla="+- 0 1369 662"/>
                <a:gd name="T135" fmla="*/ 1369 h 2659"/>
                <a:gd name="T136" fmla="+- 0 5001 2199"/>
                <a:gd name="T137" fmla="*/ T136 w 15197"/>
                <a:gd name="T138" fmla="+- 0 1449 662"/>
                <a:gd name="T139" fmla="*/ 1449 h 2659"/>
                <a:gd name="T140" fmla="+- 0 4628 2199"/>
                <a:gd name="T141" fmla="*/ T140 w 15197"/>
                <a:gd name="T142" fmla="+- 0 1531 662"/>
                <a:gd name="T143" fmla="*/ 1531 h 2659"/>
                <a:gd name="T144" fmla="+- 0 4280 2199"/>
                <a:gd name="T145" fmla="*/ T144 w 15197"/>
                <a:gd name="T146" fmla="+- 0 1615 662"/>
                <a:gd name="T147" fmla="*/ 1615 h 2659"/>
                <a:gd name="T148" fmla="+- 0 3956 2199"/>
                <a:gd name="T149" fmla="*/ T148 w 15197"/>
                <a:gd name="T150" fmla="+- 0 1700 662"/>
                <a:gd name="T151" fmla="*/ 1700 h 2659"/>
                <a:gd name="T152" fmla="+- 0 3657 2199"/>
                <a:gd name="T153" fmla="*/ T152 w 15197"/>
                <a:gd name="T154" fmla="+- 0 1787 662"/>
                <a:gd name="T155" fmla="*/ 1787 h 2659"/>
                <a:gd name="T156" fmla="+- 0 3385 2199"/>
                <a:gd name="T157" fmla="*/ T156 w 15197"/>
                <a:gd name="T158" fmla="+- 0 1874 662"/>
                <a:gd name="T159" fmla="*/ 1874 h 2659"/>
                <a:gd name="T160" fmla="+- 0 3140 2199"/>
                <a:gd name="T161" fmla="*/ T160 w 15197"/>
                <a:gd name="T162" fmla="+- 0 1962 662"/>
                <a:gd name="T163" fmla="*/ 1962 h 2659"/>
                <a:gd name="T164" fmla="+- 0 2775 2199"/>
                <a:gd name="T165" fmla="*/ T164 w 15197"/>
                <a:gd name="T166" fmla="+- 0 2116 662"/>
                <a:gd name="T167" fmla="*/ 2116 h 2659"/>
                <a:gd name="T168" fmla="+- 0 2465 2199"/>
                <a:gd name="T169" fmla="*/ T168 w 15197"/>
                <a:gd name="T170" fmla="+- 0 2293 662"/>
                <a:gd name="T171" fmla="*/ 2293 h 2659"/>
                <a:gd name="T172" fmla="+- 0 2256 2199"/>
                <a:gd name="T173" fmla="*/ T172 w 15197"/>
                <a:gd name="T174" fmla="+- 0 2488 662"/>
                <a:gd name="T175" fmla="*/ 2488 h 2659"/>
                <a:gd name="T176" fmla="+- 0 2201 2199"/>
                <a:gd name="T177" fmla="*/ T176 w 15197"/>
                <a:gd name="T178" fmla="+- 0 2676 662"/>
                <a:gd name="T179" fmla="*/ 2676 h 2659"/>
                <a:gd name="T180" fmla="+- 0 2379 2199"/>
                <a:gd name="T181" fmla="*/ T180 w 15197"/>
                <a:gd name="T182" fmla="+- 0 2912 662"/>
                <a:gd name="T183" fmla="*/ 2912 h 2659"/>
                <a:gd name="T184" fmla="+- 0 2664 2199"/>
                <a:gd name="T185" fmla="*/ T184 w 15197"/>
                <a:gd name="T186" fmla="+- 0 3055 662"/>
                <a:gd name="T187" fmla="*/ 3055 h 2659"/>
                <a:gd name="T188" fmla="+- 0 2986 2199"/>
                <a:gd name="T189" fmla="*/ T188 w 15197"/>
                <a:gd name="T190" fmla="+- 0 3160 662"/>
                <a:gd name="T191" fmla="*/ 3160 h 2659"/>
                <a:gd name="T192" fmla="+- 0 3274 2199"/>
                <a:gd name="T193" fmla="*/ T192 w 15197"/>
                <a:gd name="T194" fmla="+- 0 3229 662"/>
                <a:gd name="T195" fmla="*/ 3229 h 2659"/>
                <a:gd name="T196" fmla="+- 0 3604 2199"/>
                <a:gd name="T197" fmla="*/ T196 w 15197"/>
                <a:gd name="T198" fmla="+- 0 3292 662"/>
                <a:gd name="T199" fmla="*/ 3292 h 26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  <a:cxn ang="0">
                  <a:pos x="T121" y="T123"/>
                </a:cxn>
                <a:cxn ang="0">
                  <a:pos x="T125" y="T127"/>
                </a:cxn>
                <a:cxn ang="0">
                  <a:pos x="T129" y="T131"/>
                </a:cxn>
                <a:cxn ang="0">
                  <a:pos x="T133" y="T135"/>
                </a:cxn>
                <a:cxn ang="0">
                  <a:pos x="T137" y="T139"/>
                </a:cxn>
                <a:cxn ang="0">
                  <a:pos x="T141" y="T143"/>
                </a:cxn>
                <a:cxn ang="0">
                  <a:pos x="T145" y="T147"/>
                </a:cxn>
                <a:cxn ang="0">
                  <a:pos x="T149" y="T151"/>
                </a:cxn>
                <a:cxn ang="0">
                  <a:pos x="T153" y="T155"/>
                </a:cxn>
                <a:cxn ang="0">
                  <a:pos x="T157" y="T159"/>
                </a:cxn>
                <a:cxn ang="0">
                  <a:pos x="T161" y="T163"/>
                </a:cxn>
                <a:cxn ang="0">
                  <a:pos x="T165" y="T167"/>
                </a:cxn>
                <a:cxn ang="0">
                  <a:pos x="T169" y="T171"/>
                </a:cxn>
                <a:cxn ang="0">
                  <a:pos x="T173" y="T175"/>
                </a:cxn>
                <a:cxn ang="0">
                  <a:pos x="T177" y="T179"/>
                </a:cxn>
                <a:cxn ang="0">
                  <a:pos x="T181" y="T183"/>
                </a:cxn>
                <a:cxn ang="0">
                  <a:pos x="T185" y="T187"/>
                </a:cxn>
                <a:cxn ang="0">
                  <a:pos x="T189" y="T191"/>
                </a:cxn>
                <a:cxn ang="0">
                  <a:pos x="T193" y="T195"/>
                </a:cxn>
                <a:cxn ang="0">
                  <a:pos x="T197" y="T199"/>
                </a:cxn>
              </a:cxnLst>
              <a:rect l="0" t="0" r="r" b="b"/>
              <a:pathLst>
                <a:path w="15197" h="2659">
                  <a:moveTo>
                    <a:pt x="15197" y="389"/>
                  </a:moveTo>
                  <a:lnTo>
                    <a:pt x="15115" y="364"/>
                  </a:lnTo>
                  <a:lnTo>
                    <a:pt x="15030" y="341"/>
                  </a:lnTo>
                  <a:lnTo>
                    <a:pt x="14941" y="318"/>
                  </a:lnTo>
                  <a:lnTo>
                    <a:pt x="14848" y="297"/>
                  </a:lnTo>
                  <a:lnTo>
                    <a:pt x="14751" y="276"/>
                  </a:lnTo>
                  <a:lnTo>
                    <a:pt x="14651" y="255"/>
                  </a:lnTo>
                  <a:lnTo>
                    <a:pt x="14547" y="236"/>
                  </a:lnTo>
                  <a:lnTo>
                    <a:pt x="14440" y="217"/>
                  </a:lnTo>
                  <a:lnTo>
                    <a:pt x="14329" y="199"/>
                  </a:lnTo>
                  <a:lnTo>
                    <a:pt x="14215" y="182"/>
                  </a:lnTo>
                  <a:lnTo>
                    <a:pt x="14097" y="166"/>
                  </a:lnTo>
                  <a:lnTo>
                    <a:pt x="14037" y="158"/>
                  </a:lnTo>
                  <a:lnTo>
                    <a:pt x="13976" y="150"/>
                  </a:lnTo>
                  <a:lnTo>
                    <a:pt x="13915" y="142"/>
                  </a:lnTo>
                  <a:lnTo>
                    <a:pt x="13853" y="135"/>
                  </a:lnTo>
                  <a:lnTo>
                    <a:pt x="13789" y="128"/>
                  </a:lnTo>
                  <a:lnTo>
                    <a:pt x="13726" y="121"/>
                  </a:lnTo>
                  <a:lnTo>
                    <a:pt x="13661" y="114"/>
                  </a:lnTo>
                  <a:lnTo>
                    <a:pt x="13596" y="108"/>
                  </a:lnTo>
                  <a:lnTo>
                    <a:pt x="13530" y="101"/>
                  </a:lnTo>
                  <a:lnTo>
                    <a:pt x="13463" y="95"/>
                  </a:lnTo>
                  <a:lnTo>
                    <a:pt x="13396" y="89"/>
                  </a:lnTo>
                  <a:lnTo>
                    <a:pt x="13327" y="83"/>
                  </a:lnTo>
                  <a:lnTo>
                    <a:pt x="13259" y="78"/>
                  </a:lnTo>
                  <a:lnTo>
                    <a:pt x="13189" y="73"/>
                  </a:lnTo>
                  <a:lnTo>
                    <a:pt x="13119" y="67"/>
                  </a:lnTo>
                  <a:lnTo>
                    <a:pt x="13048" y="62"/>
                  </a:lnTo>
                  <a:lnTo>
                    <a:pt x="12976" y="58"/>
                  </a:lnTo>
                  <a:lnTo>
                    <a:pt x="12904" y="53"/>
                  </a:lnTo>
                  <a:lnTo>
                    <a:pt x="12832" y="48"/>
                  </a:lnTo>
                  <a:lnTo>
                    <a:pt x="12758" y="44"/>
                  </a:lnTo>
                  <a:lnTo>
                    <a:pt x="12684" y="40"/>
                  </a:lnTo>
                  <a:lnTo>
                    <a:pt x="12609" y="36"/>
                  </a:lnTo>
                  <a:lnTo>
                    <a:pt x="12534" y="33"/>
                  </a:lnTo>
                  <a:lnTo>
                    <a:pt x="12458" y="29"/>
                  </a:lnTo>
                  <a:lnTo>
                    <a:pt x="12382" y="26"/>
                  </a:lnTo>
                  <a:lnTo>
                    <a:pt x="12305" y="23"/>
                  </a:lnTo>
                  <a:lnTo>
                    <a:pt x="12228" y="20"/>
                  </a:lnTo>
                  <a:lnTo>
                    <a:pt x="12150" y="17"/>
                  </a:lnTo>
                  <a:lnTo>
                    <a:pt x="12071" y="15"/>
                  </a:lnTo>
                  <a:lnTo>
                    <a:pt x="11992" y="13"/>
                  </a:lnTo>
                  <a:lnTo>
                    <a:pt x="11912" y="10"/>
                  </a:lnTo>
                  <a:lnTo>
                    <a:pt x="11832" y="8"/>
                  </a:lnTo>
                  <a:lnTo>
                    <a:pt x="11751" y="7"/>
                  </a:lnTo>
                  <a:lnTo>
                    <a:pt x="11670" y="5"/>
                  </a:lnTo>
                  <a:lnTo>
                    <a:pt x="11588" y="4"/>
                  </a:lnTo>
                  <a:lnTo>
                    <a:pt x="11506" y="3"/>
                  </a:lnTo>
                  <a:lnTo>
                    <a:pt x="11424" y="2"/>
                  </a:lnTo>
                  <a:lnTo>
                    <a:pt x="11341" y="1"/>
                  </a:lnTo>
                  <a:lnTo>
                    <a:pt x="11257" y="0"/>
                  </a:lnTo>
                  <a:lnTo>
                    <a:pt x="11173" y="0"/>
                  </a:lnTo>
                  <a:lnTo>
                    <a:pt x="11089" y="0"/>
                  </a:lnTo>
                  <a:lnTo>
                    <a:pt x="11004" y="0"/>
                  </a:lnTo>
                  <a:lnTo>
                    <a:pt x="10919" y="0"/>
                  </a:lnTo>
                  <a:lnTo>
                    <a:pt x="10833" y="0"/>
                  </a:lnTo>
                  <a:lnTo>
                    <a:pt x="10747" y="1"/>
                  </a:lnTo>
                  <a:lnTo>
                    <a:pt x="10661" y="2"/>
                  </a:lnTo>
                  <a:lnTo>
                    <a:pt x="10574" y="3"/>
                  </a:lnTo>
                  <a:lnTo>
                    <a:pt x="10487" y="4"/>
                  </a:lnTo>
                  <a:lnTo>
                    <a:pt x="10400" y="5"/>
                  </a:lnTo>
                  <a:lnTo>
                    <a:pt x="10312" y="7"/>
                  </a:lnTo>
                  <a:lnTo>
                    <a:pt x="10224" y="8"/>
                  </a:lnTo>
                  <a:lnTo>
                    <a:pt x="10135" y="10"/>
                  </a:lnTo>
                  <a:lnTo>
                    <a:pt x="10047" y="12"/>
                  </a:lnTo>
                  <a:lnTo>
                    <a:pt x="9958" y="15"/>
                  </a:lnTo>
                  <a:lnTo>
                    <a:pt x="9868" y="17"/>
                  </a:lnTo>
                  <a:lnTo>
                    <a:pt x="9778" y="20"/>
                  </a:lnTo>
                  <a:lnTo>
                    <a:pt x="9689" y="23"/>
                  </a:lnTo>
                  <a:lnTo>
                    <a:pt x="9598" y="26"/>
                  </a:lnTo>
                  <a:lnTo>
                    <a:pt x="9508" y="29"/>
                  </a:lnTo>
                  <a:lnTo>
                    <a:pt x="9417" y="32"/>
                  </a:lnTo>
                  <a:lnTo>
                    <a:pt x="9326" y="36"/>
                  </a:lnTo>
                  <a:lnTo>
                    <a:pt x="9235" y="40"/>
                  </a:lnTo>
                  <a:lnTo>
                    <a:pt x="9144" y="44"/>
                  </a:lnTo>
                  <a:lnTo>
                    <a:pt x="9052" y="48"/>
                  </a:lnTo>
                  <a:lnTo>
                    <a:pt x="8960" y="52"/>
                  </a:lnTo>
                  <a:lnTo>
                    <a:pt x="8868" y="57"/>
                  </a:lnTo>
                  <a:lnTo>
                    <a:pt x="8776" y="62"/>
                  </a:lnTo>
                  <a:lnTo>
                    <a:pt x="8684" y="67"/>
                  </a:lnTo>
                  <a:lnTo>
                    <a:pt x="8591" y="72"/>
                  </a:lnTo>
                  <a:lnTo>
                    <a:pt x="8498" y="77"/>
                  </a:lnTo>
                  <a:lnTo>
                    <a:pt x="8405" y="83"/>
                  </a:lnTo>
                  <a:lnTo>
                    <a:pt x="8312" y="89"/>
                  </a:lnTo>
                  <a:lnTo>
                    <a:pt x="8219" y="94"/>
                  </a:lnTo>
                  <a:lnTo>
                    <a:pt x="8126" y="101"/>
                  </a:lnTo>
                  <a:lnTo>
                    <a:pt x="8033" y="107"/>
                  </a:lnTo>
                  <a:lnTo>
                    <a:pt x="7939" y="113"/>
                  </a:lnTo>
                  <a:lnTo>
                    <a:pt x="7846" y="120"/>
                  </a:lnTo>
                  <a:lnTo>
                    <a:pt x="7752" y="127"/>
                  </a:lnTo>
                  <a:lnTo>
                    <a:pt x="7658" y="134"/>
                  </a:lnTo>
                  <a:lnTo>
                    <a:pt x="7565" y="141"/>
                  </a:lnTo>
                  <a:lnTo>
                    <a:pt x="7471" y="149"/>
                  </a:lnTo>
                  <a:lnTo>
                    <a:pt x="7377" y="156"/>
                  </a:lnTo>
                  <a:lnTo>
                    <a:pt x="7283" y="164"/>
                  </a:lnTo>
                  <a:lnTo>
                    <a:pt x="7189" y="172"/>
                  </a:lnTo>
                  <a:lnTo>
                    <a:pt x="7095" y="180"/>
                  </a:lnTo>
                  <a:lnTo>
                    <a:pt x="7001" y="189"/>
                  </a:lnTo>
                  <a:lnTo>
                    <a:pt x="6907" y="197"/>
                  </a:lnTo>
                  <a:lnTo>
                    <a:pt x="6813" y="206"/>
                  </a:lnTo>
                  <a:lnTo>
                    <a:pt x="6719" y="215"/>
                  </a:lnTo>
                  <a:lnTo>
                    <a:pt x="6625" y="224"/>
                  </a:lnTo>
                  <a:lnTo>
                    <a:pt x="6532" y="233"/>
                  </a:lnTo>
                  <a:lnTo>
                    <a:pt x="6438" y="243"/>
                  </a:lnTo>
                  <a:lnTo>
                    <a:pt x="6344" y="253"/>
                  </a:lnTo>
                  <a:lnTo>
                    <a:pt x="6250" y="262"/>
                  </a:lnTo>
                  <a:lnTo>
                    <a:pt x="6157" y="273"/>
                  </a:lnTo>
                  <a:lnTo>
                    <a:pt x="6063" y="283"/>
                  </a:lnTo>
                  <a:lnTo>
                    <a:pt x="5970" y="293"/>
                  </a:lnTo>
                  <a:lnTo>
                    <a:pt x="5876" y="304"/>
                  </a:lnTo>
                  <a:lnTo>
                    <a:pt x="5783" y="315"/>
                  </a:lnTo>
                  <a:lnTo>
                    <a:pt x="5690" y="326"/>
                  </a:lnTo>
                  <a:lnTo>
                    <a:pt x="5597" y="337"/>
                  </a:lnTo>
                  <a:lnTo>
                    <a:pt x="5504" y="348"/>
                  </a:lnTo>
                  <a:lnTo>
                    <a:pt x="5412" y="360"/>
                  </a:lnTo>
                  <a:lnTo>
                    <a:pt x="5319" y="372"/>
                  </a:lnTo>
                  <a:lnTo>
                    <a:pt x="5227" y="384"/>
                  </a:lnTo>
                  <a:lnTo>
                    <a:pt x="5135" y="396"/>
                  </a:lnTo>
                  <a:lnTo>
                    <a:pt x="5043" y="408"/>
                  </a:lnTo>
                  <a:lnTo>
                    <a:pt x="4951" y="421"/>
                  </a:lnTo>
                  <a:lnTo>
                    <a:pt x="4859" y="433"/>
                  </a:lnTo>
                  <a:lnTo>
                    <a:pt x="4768" y="446"/>
                  </a:lnTo>
                  <a:lnTo>
                    <a:pt x="4647" y="464"/>
                  </a:lnTo>
                  <a:lnTo>
                    <a:pt x="4527" y="481"/>
                  </a:lnTo>
                  <a:lnTo>
                    <a:pt x="4409" y="499"/>
                  </a:lnTo>
                  <a:lnTo>
                    <a:pt x="4292" y="517"/>
                  </a:lnTo>
                  <a:lnTo>
                    <a:pt x="4177" y="536"/>
                  </a:lnTo>
                  <a:lnTo>
                    <a:pt x="4062" y="554"/>
                  </a:lnTo>
                  <a:lnTo>
                    <a:pt x="3950" y="572"/>
                  </a:lnTo>
                  <a:lnTo>
                    <a:pt x="3838" y="591"/>
                  </a:lnTo>
                  <a:lnTo>
                    <a:pt x="3728" y="610"/>
                  </a:lnTo>
                  <a:lnTo>
                    <a:pt x="3619" y="629"/>
                  </a:lnTo>
                  <a:lnTo>
                    <a:pt x="3512" y="648"/>
                  </a:lnTo>
                  <a:lnTo>
                    <a:pt x="3407" y="668"/>
                  </a:lnTo>
                  <a:lnTo>
                    <a:pt x="3302" y="687"/>
                  </a:lnTo>
                  <a:lnTo>
                    <a:pt x="3199" y="707"/>
                  </a:lnTo>
                  <a:lnTo>
                    <a:pt x="3098" y="727"/>
                  </a:lnTo>
                  <a:lnTo>
                    <a:pt x="2998" y="747"/>
                  </a:lnTo>
                  <a:lnTo>
                    <a:pt x="2899" y="767"/>
                  </a:lnTo>
                  <a:lnTo>
                    <a:pt x="2802" y="787"/>
                  </a:lnTo>
                  <a:lnTo>
                    <a:pt x="2707" y="807"/>
                  </a:lnTo>
                  <a:lnTo>
                    <a:pt x="2613" y="828"/>
                  </a:lnTo>
                  <a:lnTo>
                    <a:pt x="2520" y="848"/>
                  </a:lnTo>
                  <a:lnTo>
                    <a:pt x="2429" y="869"/>
                  </a:lnTo>
                  <a:lnTo>
                    <a:pt x="2340" y="890"/>
                  </a:lnTo>
                  <a:lnTo>
                    <a:pt x="2252" y="911"/>
                  </a:lnTo>
                  <a:lnTo>
                    <a:pt x="2165" y="932"/>
                  </a:lnTo>
                  <a:lnTo>
                    <a:pt x="2081" y="953"/>
                  </a:lnTo>
                  <a:lnTo>
                    <a:pt x="1997" y="974"/>
                  </a:lnTo>
                  <a:lnTo>
                    <a:pt x="1916" y="995"/>
                  </a:lnTo>
                  <a:lnTo>
                    <a:pt x="1835" y="1017"/>
                  </a:lnTo>
                  <a:lnTo>
                    <a:pt x="1757" y="1038"/>
                  </a:lnTo>
                  <a:lnTo>
                    <a:pt x="1680" y="1060"/>
                  </a:lnTo>
                  <a:lnTo>
                    <a:pt x="1604" y="1081"/>
                  </a:lnTo>
                  <a:lnTo>
                    <a:pt x="1531" y="1103"/>
                  </a:lnTo>
                  <a:lnTo>
                    <a:pt x="1458" y="1125"/>
                  </a:lnTo>
                  <a:lnTo>
                    <a:pt x="1388" y="1146"/>
                  </a:lnTo>
                  <a:lnTo>
                    <a:pt x="1319" y="1168"/>
                  </a:lnTo>
                  <a:lnTo>
                    <a:pt x="1252" y="1190"/>
                  </a:lnTo>
                  <a:lnTo>
                    <a:pt x="1186" y="1212"/>
                  </a:lnTo>
                  <a:lnTo>
                    <a:pt x="1122" y="1234"/>
                  </a:lnTo>
                  <a:lnTo>
                    <a:pt x="1060" y="1256"/>
                  </a:lnTo>
                  <a:lnTo>
                    <a:pt x="999" y="1278"/>
                  </a:lnTo>
                  <a:lnTo>
                    <a:pt x="941" y="1300"/>
                  </a:lnTo>
                  <a:lnTo>
                    <a:pt x="883" y="1322"/>
                  </a:lnTo>
                  <a:lnTo>
                    <a:pt x="774" y="1366"/>
                  </a:lnTo>
                  <a:lnTo>
                    <a:pt x="672" y="1410"/>
                  </a:lnTo>
                  <a:lnTo>
                    <a:pt x="576" y="1454"/>
                  </a:lnTo>
                  <a:lnTo>
                    <a:pt x="488" y="1499"/>
                  </a:lnTo>
                  <a:lnTo>
                    <a:pt x="407" y="1543"/>
                  </a:lnTo>
                  <a:lnTo>
                    <a:pt x="333" y="1587"/>
                  </a:lnTo>
                  <a:lnTo>
                    <a:pt x="266" y="1631"/>
                  </a:lnTo>
                  <a:lnTo>
                    <a:pt x="206" y="1674"/>
                  </a:lnTo>
                  <a:lnTo>
                    <a:pt x="154" y="1718"/>
                  </a:lnTo>
                  <a:lnTo>
                    <a:pt x="109" y="1761"/>
                  </a:lnTo>
                  <a:lnTo>
                    <a:pt x="57" y="1826"/>
                  </a:lnTo>
                  <a:lnTo>
                    <a:pt x="21" y="1889"/>
                  </a:lnTo>
                  <a:lnTo>
                    <a:pt x="2" y="1952"/>
                  </a:lnTo>
                  <a:lnTo>
                    <a:pt x="0" y="1993"/>
                  </a:lnTo>
                  <a:lnTo>
                    <a:pt x="2" y="2014"/>
                  </a:lnTo>
                  <a:lnTo>
                    <a:pt x="19" y="2075"/>
                  </a:lnTo>
                  <a:lnTo>
                    <a:pt x="54" y="2134"/>
                  </a:lnTo>
                  <a:lnTo>
                    <a:pt x="108" y="2193"/>
                  </a:lnTo>
                  <a:lnTo>
                    <a:pt x="180" y="2250"/>
                  </a:lnTo>
                  <a:lnTo>
                    <a:pt x="238" y="2287"/>
                  </a:lnTo>
                  <a:lnTo>
                    <a:pt x="305" y="2323"/>
                  </a:lnTo>
                  <a:lnTo>
                    <a:pt x="381" y="2359"/>
                  </a:lnTo>
                  <a:lnTo>
                    <a:pt x="465" y="2393"/>
                  </a:lnTo>
                  <a:lnTo>
                    <a:pt x="558" y="2427"/>
                  </a:lnTo>
                  <a:lnTo>
                    <a:pt x="659" y="2461"/>
                  </a:lnTo>
                  <a:lnTo>
                    <a:pt x="722" y="2479"/>
                  </a:lnTo>
                  <a:lnTo>
                    <a:pt x="787" y="2498"/>
                  </a:lnTo>
                  <a:lnTo>
                    <a:pt x="855" y="2516"/>
                  </a:lnTo>
                  <a:lnTo>
                    <a:pt x="926" y="2533"/>
                  </a:lnTo>
                  <a:lnTo>
                    <a:pt x="999" y="2551"/>
                  </a:lnTo>
                  <a:lnTo>
                    <a:pt x="1075" y="2567"/>
                  </a:lnTo>
                  <a:lnTo>
                    <a:pt x="1154" y="2584"/>
                  </a:lnTo>
                  <a:lnTo>
                    <a:pt x="1235" y="2599"/>
                  </a:lnTo>
                  <a:lnTo>
                    <a:pt x="1319" y="2615"/>
                  </a:lnTo>
                  <a:lnTo>
                    <a:pt x="1405" y="2630"/>
                  </a:lnTo>
                  <a:lnTo>
                    <a:pt x="1493" y="2644"/>
                  </a:lnTo>
                  <a:lnTo>
                    <a:pt x="1585" y="2658"/>
                  </a:lnTo>
                </a:path>
              </a:pathLst>
            </a:custGeom>
            <a:noFill/>
            <a:ln w="9525">
              <a:solidFill>
                <a:srgbClr val="9D2C0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3009092" y="513654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9" name="Group 6"/>
          <p:cNvGrpSpPr>
            <a:grpSpLocks/>
          </p:cNvGrpSpPr>
          <p:nvPr/>
        </p:nvGrpSpPr>
        <p:grpSpPr bwMode="auto">
          <a:xfrm>
            <a:off x="3009092" y="5136545"/>
            <a:ext cx="6007100" cy="1654175"/>
            <a:chOff x="0" y="0"/>
            <a:chExt cx="9460" cy="2606"/>
          </a:xfrm>
        </p:grpSpPr>
        <p:pic>
          <p:nvPicPr>
            <p:cNvPr id="7181" name="Picture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" y="283"/>
              <a:ext cx="3320" cy="21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7" y="276"/>
              <a:ext cx="3335" cy="218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7179" name="Picture 1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5" y="15"/>
              <a:ext cx="3312" cy="21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8" name="Picture 1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7" y="490"/>
              <a:ext cx="3221" cy="2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4260" y="482"/>
              <a:ext cx="3236" cy="211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7176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5" y="15"/>
              <a:ext cx="3200" cy="21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6237" y="7"/>
              <a:ext cx="3215" cy="218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558392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7259"/>
            <a:ext cx="9015746" cy="6154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92025"/>
            <a:ext cx="8727714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Добрый день, дорогой сын!</a:t>
            </a:r>
            <a:endParaRPr lang="ru-RU" sz="20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 радует, что ты утверждаешься в своем призвании. Но призвание </a:t>
            </a:r>
            <a:r>
              <a:rPr lang="ru-RU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не что</a:t>
            </a:r>
            <a:r>
              <a:rPr lang="ru-RU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приходящее к человеку извне. Если бы в средней школе, начиная, </a:t>
            </a:r>
            <a:r>
              <a:rPr lang="ru-RU" sz="2000" i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наверное,</a:t>
            </a:r>
            <a:r>
              <a:rPr lang="ru-RU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</a:t>
            </a:r>
            <a:r>
              <a:rPr lang="ru-RU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второго класса, ты не сидел над схемами радиоприемников, если бы не трудился </a:t>
            </a:r>
            <a:r>
              <a:rPr lang="ru-RU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вряд ли появилось это призвание. </a:t>
            </a:r>
            <a:r>
              <a:rPr lang="ru-RU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Призвание - это маленький росточек таланта, превратившийся в крепкое, могучее </a:t>
            </a:r>
            <a:r>
              <a:rPr lang="ru-RU" sz="20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дерево</a:t>
            </a:r>
            <a:r>
              <a:rPr lang="ru-RU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 </a:t>
            </a:r>
            <a:r>
              <a:rPr lang="ru-RU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благодатной  почве  трудолюбия.  </a:t>
            </a:r>
            <a:r>
              <a:rPr lang="ru-RU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 трудолюбия, без самовоспитания этот маленький росток </a:t>
            </a:r>
            <a:r>
              <a:rPr lang="ru-RU" sz="2000" i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</a:t>
            </a:r>
            <a:r>
              <a:rPr lang="ru-RU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засохнуть </a:t>
            </a:r>
            <a:r>
              <a:rPr lang="ru-RU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корню. Найти свое призвание, утвердиться в нем </a:t>
            </a:r>
            <a:r>
              <a:rPr lang="ru-RU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источник счастья. Человек – господин своего призвания. …Призванием же становится интерес, помноженный на труд. …Чем больше ты будешь углубляться мысленно в предмет, который ты считаешь своим призванием, тем в большей мере он будет твоим призванием.</a:t>
            </a:r>
            <a:endParaRPr lang="ru-RU" sz="20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Твой отец</a:t>
            </a:r>
            <a:endParaRPr lang="ru-RU" sz="20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8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7259"/>
            <a:ext cx="9015746" cy="6630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22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74640" y="4942021"/>
            <a:ext cx="3033225" cy="179934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784" y="1340768"/>
            <a:ext cx="8462696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Добрый день, дорогой сын!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Итак, в самовоспитании ты считаешь самым важным самодисциплину: умей заставить себя работать, ставить цель и достигать ее… Волевой аспект, конечно, главный в самовоспитании. А сущность его глубже. Самовоспитание начинается с самопознания.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Самое сложное и самое трудное в жизни молодого человека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увидеть себя как бы со стороны, увидеть в свете идеального, героического.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Советую тебе: читай побольше о людях, достигших вершины человеческой красоты. Есть и в наши дни люди, жизнь которых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подвиг Данко. 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маленькую книжечку о Михаиле </a:t>
            </a:r>
            <a:r>
              <a:rPr lang="ru-RU" sz="20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Паникако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двадцатилетнем комсомольце с </a:t>
            </a:r>
            <a:r>
              <a:rPr lang="ru-RU" sz="20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Днепропетровщины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в боях за Сталинград сжег фашистский танк и сам погиб в огне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…Самовоспитание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прежде всего </a:t>
            </a: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самом </a:t>
            </a: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себе мужественного 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патриота</a:t>
            </a: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i="1" dirty="0" smtClean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000" i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Твой </a:t>
            </a:r>
            <a:r>
              <a:rPr lang="ru-RU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отец</a:t>
            </a:r>
            <a:endParaRPr lang="ru-RU" sz="20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113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98" y="83243"/>
            <a:ext cx="9015746" cy="665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23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99992" y="4127140"/>
            <a:ext cx="4303395" cy="23622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727714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Добрый 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день, дорогой сын!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Знай, что в жизни нашей есть 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вещи ни 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чем не сравнимые и не сопоставимые. Это Родина, родной народ, наше любимое Отечество. Без любого из нас Родина может обойтись, но любой из нас без Родины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ничто.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…Тот, кто по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настоящему любит Родину, во всех отношениях настоящий человек.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Воспитывай в себе это святое чувство, сын. Наша Родина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могучее тысячелетнее дерево. Так пусть же каждый из нас будет не сухим бесплодным сучком на этом дереве, а живой плодоносящей ветвью. Помни, что наша Родина никогда не покорялась ни одному завоевателю.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Знай, что настоящего патриота нашей Родины можно убить, сжечь, закопать живым в 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землю, как 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делали это изверги фашисты, но покорить 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нельзя. Стремись 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настоящим 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человеком.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</a:t>
            </a:r>
            <a:r>
              <a:rPr lang="ru-RU" i="1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Твой </a:t>
            </a:r>
            <a:r>
              <a:rPr lang="ru-RU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отец</a:t>
            </a:r>
            <a:endParaRPr lang="ru-RU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24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>
          <a:xfrm>
            <a:off x="899593" y="624110"/>
            <a:ext cx="7634808" cy="128089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3200" dirty="0" smtClean="0"/>
              <a:t>При выборе профессии учитывайте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719573" y="1628800"/>
            <a:ext cx="7994848" cy="3777622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Интересы вашего ребенка (что ему интересно на уровне хобби, а  что может стать специальностью).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склонности и возможности, способности, которые обеспечат успех в работе.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профессиях.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получить выбранную специальность (обучение).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трудоустройства.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 развития выбираемой профессии.</a:t>
            </a:r>
          </a:p>
        </p:txBody>
      </p:sp>
    </p:spTree>
    <p:extLst>
      <p:ext uri="{BB962C8B-B14F-4D97-AF65-F5344CB8AC3E}">
        <p14:creationId xmlns:p14="http://schemas.microsoft.com/office/powerpoint/2010/main" val="1705664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5892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b="1" dirty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Памятка для родителей</a:t>
            </a:r>
            <a:r>
              <a:rPr lang="ru-RU" altLang="ru-RU" dirty="0">
                <a:solidFill>
                  <a:schemeClr val="tx2"/>
                </a:solidFill>
                <a:latin typeface="Constantia" pitchFamily="18" charset="0"/>
              </a:rPr>
              <a:t/>
            </a:r>
            <a:br>
              <a:rPr lang="ru-RU" altLang="ru-RU" dirty="0">
                <a:solidFill>
                  <a:schemeClr val="tx2"/>
                </a:solidFill>
                <a:latin typeface="Constantia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124744"/>
            <a:ext cx="819202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Пять шагов психологической поддержки вашего взрослеющего ребенка</a:t>
            </a:r>
          </a:p>
          <a:p>
            <a:pPr algn="just"/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•"/>
            </a:pPr>
            <a:r>
              <a:rPr lang="ru-RU" altLang="ru-RU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В первую очередь найдите «золотую середину» между инициативой ребенка и вашим активным участием, между «Пусть все решает сам!» и «Что он без меня решит!»  Различайте, что он уже может, а чему еще только учится.</a:t>
            </a: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•"/>
            </a:pPr>
            <a:r>
              <a:rPr lang="ru-RU" altLang="ru-RU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Важно выяснить, чем руководствуется ребенок, выбирая профессию, не испытывает ли он внутреннего конфликта мотивов, не стремится ли к взаимоисключающим целям?</a:t>
            </a: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•"/>
            </a:pPr>
            <a:r>
              <a:rPr lang="ru-RU" altLang="ru-RU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Если ваш ребенок выбирает профессию, на которую сейчас у него пока нет внутренних ресурсов, - ваш долг помочь ребенку реализовать пока еще скрытые способности, распознать тот потенциал, который может раскрыться позже.</a:t>
            </a: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•"/>
            </a:pPr>
            <a:r>
              <a:rPr lang="ru-RU" altLang="ru-RU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Помогите ребенку соотнести профессиональные намерения с минусами профессии.</a:t>
            </a: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•"/>
            </a:pPr>
            <a:r>
              <a:rPr lang="ru-RU" altLang="ru-RU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Помогите ребенку сделать свой профессиональный выбор более конкретным – пусть он вместе с вами попробует построить план своей карьеры.</a:t>
            </a:r>
            <a:endParaRPr lang="en-US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8464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552606"/>
            <a:ext cx="6589199" cy="3236938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/>
              <a:t>Если человек с ранних лет усвоил привычку к труду, труд ему приятен. Если же у него этой привычки нет, то лень делает труд ненавистным.</a:t>
            </a:r>
            <a:br>
              <a:rPr lang="ru-RU" dirty="0"/>
            </a:br>
            <a:r>
              <a:rPr lang="ru-RU" dirty="0"/>
              <a:t>(Гельвеций К.)</a:t>
            </a:r>
          </a:p>
        </p:txBody>
      </p:sp>
      <p:pic>
        <p:nvPicPr>
          <p:cNvPr id="1026" name="Picture 2" descr="https://avatars.mds.yandex.net/i?id=1c183db5f36f2da2b74783bdfcf15b8c88c585fb-10767526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56992"/>
            <a:ext cx="2667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4495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xfrm>
            <a:off x="1115617" y="624110"/>
            <a:ext cx="7418784" cy="128089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3200" dirty="0" smtClean="0"/>
              <a:t>Вопросы которые задает себе каждый ученик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539551" y="1556792"/>
            <a:ext cx="7994849" cy="3777622"/>
          </a:xfrm>
        </p:spPr>
        <p:txBody>
          <a:bodyPr/>
          <a:lstStyle/>
          <a:p>
            <a:pPr eaLnBrk="1" hangingPunct="1"/>
            <a:endParaRPr lang="ru-RU" altLang="ru-RU" dirty="0" smtClean="0"/>
          </a:p>
          <a:p>
            <a:pPr eaLnBrk="1" hangingPunct="1"/>
            <a:r>
              <a:rPr lang="ru-RU" alt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чего зависит жизненный успех?</a:t>
            </a:r>
          </a:p>
          <a:p>
            <a:pPr eaLnBrk="1" hangingPunct="1"/>
            <a:r>
              <a:rPr lang="ru-RU" alt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найти себя в этом мире?</a:t>
            </a:r>
          </a:p>
          <a:p>
            <a:pPr eaLnBrk="1" hangingPunct="1"/>
            <a:r>
              <a:rPr lang="ru-RU" alt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ли образование и где?</a:t>
            </a:r>
          </a:p>
          <a:p>
            <a:pPr eaLnBrk="1" hangingPunct="1"/>
            <a:r>
              <a:rPr lang="ru-RU" alt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Пойти ли работать и куда?</a:t>
            </a:r>
          </a:p>
          <a:p>
            <a:pPr eaLnBrk="1" hangingPunct="1"/>
            <a:r>
              <a:rPr lang="ru-RU" alt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ждет меня  в будущем , за порогом школы?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dirty="0" smtClean="0"/>
          </a:p>
        </p:txBody>
      </p:sp>
      <p:pic>
        <p:nvPicPr>
          <p:cNvPr id="4" name="image23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31006" y="4365104"/>
            <a:ext cx="4303395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9290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ctrTitle"/>
          </p:nvPr>
        </p:nvSpPr>
        <p:spPr>
          <a:xfrm>
            <a:off x="683568" y="1628800"/>
            <a:ext cx="7931307" cy="2284487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dirty="0" smtClean="0"/>
              <a:t>Как помочь подростку правильно выбрать профессию?</a:t>
            </a:r>
          </a:p>
        </p:txBody>
      </p:sp>
    </p:spTree>
    <p:extLst>
      <p:ext uri="{BB962C8B-B14F-4D97-AF65-F5344CB8AC3E}">
        <p14:creationId xmlns:p14="http://schemas.microsoft.com/office/powerpoint/2010/main" val="5916019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138864" cy="3096344"/>
          </a:xfrm>
        </p:spPr>
        <p:txBody>
          <a:bodyPr/>
          <a:lstStyle/>
          <a:p>
            <a:pPr algn="just"/>
            <a:r>
              <a:rPr lang="ru-RU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Связь поколений… Извечная проблема общественного развития </a:t>
            </a:r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</a:t>
            </a:r>
            <a:r>
              <a:rPr lang="ru-RU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жизненного и исторического опыта от одного </a:t>
            </a:r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поколения</a:t>
            </a:r>
            <a:r>
              <a:rPr lang="ru-RU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другому. Передача эта идет разными, иной раз сложными путями и в разных формах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922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476672"/>
            <a:ext cx="8066856" cy="5688632"/>
          </a:xfrm>
        </p:spPr>
        <p:txBody>
          <a:bodyPr>
            <a:normAutofit lnSpcReduction="10000"/>
          </a:bodyPr>
          <a:lstStyle/>
          <a:p>
            <a:pPr algn="just"/>
            <a:endParaRPr lang="ru-RU" sz="24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прошлые века жизнь молодых людей была проще. Не обязательно лучше, заметьте, но определенно проще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24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дни у детей безграничное количество вариантов, и нет четких ответов. Мир с удушающей нехваткой возможностей превратился в мир с парализующим потоком вариантов. (Будьте осторожны в своих желаниях, да?) Нам бы не хотелось возвращаться к старому, но мы создали пустоту, которую нужно заполнить. Неудивительно, что в наши дни уровень тревоги и депрессии среди молодежи намного выше. Они понятия не имеют, чего хотят.</a:t>
            </a:r>
          </a:p>
        </p:txBody>
      </p:sp>
    </p:spTree>
    <p:extLst>
      <p:ext uri="{BB962C8B-B14F-4D97-AF65-F5344CB8AC3E}">
        <p14:creationId xmlns:p14="http://schemas.microsoft.com/office/powerpoint/2010/main" val="2712795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624110"/>
            <a:ext cx="7850832" cy="1509490"/>
          </a:xfrm>
        </p:spPr>
        <p:txBody>
          <a:bodyPr/>
          <a:lstStyle/>
          <a:p>
            <a:r>
              <a:rPr lang="ru-RU" dirty="0" smtClean="0"/>
              <a:t>Факторы семейного воспитания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1556792"/>
            <a:ext cx="7994848" cy="4824536"/>
          </a:xfrm>
        </p:spPr>
        <p:txBody>
          <a:bodyPr>
            <a:noAutofit/>
          </a:bodyPr>
          <a:lstStyle/>
          <a:p>
            <a:pPr algn="just"/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любовь родителей и </a:t>
            </a:r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детей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это  </a:t>
            </a:r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постоянство  и  длительность  воспитательных </a:t>
            </a:r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воздействий </a:t>
            </a:r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на детей со стороны родителей и других членов </a:t>
            </a:r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семьи. (строго  </a:t>
            </a:r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следить  за  своим  поведением, </a:t>
            </a:r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заботиться </a:t>
            </a:r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о том, чтобы даже мимолетные воздействия оказывались ценными </a:t>
            </a:r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для детей). 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возможность  естественного </a:t>
            </a:r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включения  </a:t>
            </a:r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ребенка  дошкольного  возраста  в  совместную  </a:t>
            </a:r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со взрослым </a:t>
            </a:r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деятельность</a:t>
            </a:r>
            <a:endParaRPr lang="ru-RU" sz="2800" dirty="0">
              <a:solidFill>
                <a:schemeClr val="tx1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86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490792" cy="1280890"/>
          </a:xfrm>
        </p:spPr>
        <p:txBody>
          <a:bodyPr/>
          <a:lstStyle/>
          <a:p>
            <a:r>
              <a:rPr lang="ru-RU" dirty="0"/>
              <a:t>Задачи семейного воспитания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066856" cy="4896544"/>
          </a:xfrm>
        </p:spPr>
        <p:txBody>
          <a:bodyPr>
            <a:noAutofit/>
          </a:bodyPr>
          <a:lstStyle/>
          <a:p>
            <a:pPr algn="just"/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максимальных условий для роста и развития детей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 опыта  создания  и  сохранения  семьи,  воспитание  в  ней  детей  и отношению к родителям, старшему поколению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полезным прикладным навыкам и умениям, направленных на самообслуживание и помощь близким. </a:t>
            </a:r>
          </a:p>
          <a:p>
            <a:pPr marL="0" indent="0" algn="just">
              <a:buNone/>
            </a:pP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Семейное воспитание охватывает все направления: </a:t>
            </a:r>
          </a:p>
          <a:p>
            <a:pPr algn="just"/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духовное, умственное, физическое, трудовое, этическое, экономическое и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другие.</a:t>
            </a:r>
            <a:endParaRPr lang="ru-RU" sz="2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69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4"/>
          <p:cNvSpPr>
            <a:spLocks noGrp="1" noChangeArrowheads="1"/>
          </p:cNvSpPr>
          <p:nvPr>
            <p:ph type="title"/>
          </p:nvPr>
        </p:nvSpPr>
        <p:spPr>
          <a:xfrm>
            <a:off x="539552" y="2060848"/>
            <a:ext cx="8229600" cy="3645024"/>
          </a:xfrm>
        </p:spPr>
        <p:txBody>
          <a:bodyPr>
            <a:normAutofit/>
          </a:bodyPr>
          <a:lstStyle/>
          <a:p>
            <a:pPr algn="just"/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того, что хочет ваш ребенок, и понимание того, как помочь этого ему</a:t>
            </a:r>
            <a:b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добиться – это ключ к успеху</a:t>
            </a:r>
            <a:r>
              <a:rPr lang="ru-RU" alt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035078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098" y="260648"/>
            <a:ext cx="8496943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помочь детям найти свое призвание?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079" y="1268760"/>
            <a:ext cx="8534400" cy="4536504"/>
          </a:xfrm>
        </p:spPr>
        <p:txBody>
          <a:bodyPr>
            <a:normAutofit/>
          </a:bodyPr>
          <a:lstStyle/>
          <a:p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заставляем детей так много сделать, чтобы поступить в университет, но не объясняем, что им делать после.</a:t>
            </a:r>
          </a:p>
          <a:p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подталкиваем детей к ответу: «В чем ты хочешь специализироваться?», но не «Каким человеком ты хочешь стать?». </a:t>
            </a:r>
            <a:endParaRPr lang="ru-RU" sz="24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молодые люди сегодня не уверенны в себе и много тревожатся. И, по иронии судьбы, чаще всего страдают дети с отличными оценками.</a:t>
            </a:r>
          </a:p>
        </p:txBody>
      </p:sp>
    </p:spTree>
    <p:extLst>
      <p:ext uri="{BB962C8B-B14F-4D97-AF65-F5344CB8AC3E}">
        <p14:creationId xmlns:p14="http://schemas.microsoft.com/office/powerpoint/2010/main" val="2306927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267</TotalTime>
  <Words>1015</Words>
  <Application>Microsoft Office PowerPoint</Application>
  <PresentationFormat>Экран (4:3)</PresentationFormat>
  <Paragraphs>73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Calibri</vt:lpstr>
      <vt:lpstr>Constantia</vt:lpstr>
      <vt:lpstr>Monotype Corsiva</vt:lpstr>
      <vt:lpstr>Times New Roman</vt:lpstr>
      <vt:lpstr>Trebuchet MS</vt:lpstr>
      <vt:lpstr>Wingdings</vt:lpstr>
      <vt:lpstr>Wingdings 3</vt:lpstr>
      <vt:lpstr>Аспект</vt:lpstr>
      <vt:lpstr>МОУ СОШ №1 п.Селижарово  Встреча в родительском клубе  «Шаг навстречу» Тема: Как помочь подростку правильно выбрать профессию     </vt:lpstr>
      <vt:lpstr>Вопросы которые задает себе каждый ученик</vt:lpstr>
      <vt:lpstr>Как помочь подростку правильно выбрать профессию?</vt:lpstr>
      <vt:lpstr>Презентация PowerPoint</vt:lpstr>
      <vt:lpstr>Презентация PowerPoint</vt:lpstr>
      <vt:lpstr>Факторы семейного воспитания</vt:lpstr>
      <vt:lpstr>Задачи семейного воспитания</vt:lpstr>
      <vt:lpstr>Знание того, что хочет ваш ребенок, и понимание того, как помочь этого ему добиться – это ключ к успеху.</vt:lpstr>
      <vt:lpstr>Как помочь детям найти свое призвание? </vt:lpstr>
      <vt:lpstr> «Цель» — это громкое страшное слово </vt:lpstr>
      <vt:lpstr>Как помочь детям найти призвание в жизни?</vt:lpstr>
      <vt:lpstr>Василий Александрович Сухомлинский</vt:lpstr>
      <vt:lpstr>Презентация PowerPoint</vt:lpstr>
      <vt:lpstr>Презентация PowerPoint</vt:lpstr>
      <vt:lpstr>Презентация PowerPoint</vt:lpstr>
      <vt:lpstr>При выборе профессии учитывайте</vt:lpstr>
      <vt:lpstr>Памятка для родителей </vt:lpstr>
      <vt:lpstr>Если человек с ранних лет усвоил привычку к труду, труд ему приятен. Если же у него этой привычки нет, то лень делает труд ненавистным. (Гельвеций К.)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ГуляеваСН</dc:creator>
  <cp:lastModifiedBy>Пользователь</cp:lastModifiedBy>
  <cp:revision>37</cp:revision>
  <dcterms:created xsi:type="dcterms:W3CDTF">2014-12-12T04:27:36Z</dcterms:created>
  <dcterms:modified xsi:type="dcterms:W3CDTF">2024-01-10T18:57:27Z</dcterms:modified>
</cp:coreProperties>
</file>