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1"/>
  </p:sldMasterIdLst>
  <p:sldIdLst>
    <p:sldId id="256" r:id="rId2"/>
    <p:sldId id="257" r:id="rId3"/>
    <p:sldId id="259" r:id="rId4"/>
    <p:sldId id="260" r:id="rId5"/>
    <p:sldId id="261" r:id="rId6"/>
    <p:sldId id="262" r:id="rId7"/>
    <p:sldId id="263" r:id="rId8"/>
    <p:sldId id="275" r:id="rId9"/>
    <p:sldId id="276" r:id="rId10"/>
    <p:sldId id="277" r:id="rId11"/>
    <p:sldId id="278" r:id="rId12"/>
    <p:sldId id="279" r:id="rId13"/>
    <p:sldId id="280" r:id="rId14"/>
    <p:sldId id="281" r:id="rId15"/>
    <p:sldId id="264" r:id="rId16"/>
    <p:sldId id="265" r:id="rId17"/>
    <p:sldId id="266" r:id="rId18"/>
    <p:sldId id="268" r:id="rId19"/>
    <p:sldId id="269" r:id="rId20"/>
    <p:sldId id="267" r:id="rId21"/>
    <p:sldId id="271" r:id="rId22"/>
    <p:sldId id="273" r:id="rId23"/>
    <p:sldId id="274" r:id="rId24"/>
    <p:sldId id="272" r:id="rId2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61" d="100"/>
          <a:sy n="61" d="100"/>
        </p:scale>
        <p:origin x="72" y="3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ru-RU" smtClean="0"/>
              <a:t>Образец заголовка</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lvl1pPr algn="l">
              <a:defRPr/>
            </a:lvl1pPr>
          </a:lstStyle>
          <a:p>
            <a:fld id="{4E6BE01A-9163-4514-86C1-0CC163208CE6}" type="datetimeFigureOut">
              <a:rPr lang="ru-RU" smtClean="0"/>
              <a:t>12.02.2023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A9D20E7-36E2-4859-9ECF-B756A2250643}" type="slidenum">
              <a:rPr lang="ru-RU" smtClean="0"/>
              <a:t>‹#›</a:t>
            </a:fld>
            <a:endParaRPr lang="ru-RU"/>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50873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E6BE01A-9163-4514-86C1-0CC163208CE6}" type="datetimeFigureOut">
              <a:rPr lang="ru-RU" smtClean="0"/>
              <a:t>12.02.2023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A9D20E7-36E2-4859-9ECF-B756A2250643}" type="slidenum">
              <a:rPr lang="ru-RU" smtClean="0"/>
              <a:t>‹#›</a:t>
            </a:fld>
            <a:endParaRPr lang="ru-RU"/>
          </a:p>
        </p:txBody>
      </p:sp>
    </p:spTree>
    <p:extLst>
      <p:ext uri="{BB962C8B-B14F-4D97-AF65-F5344CB8AC3E}">
        <p14:creationId xmlns:p14="http://schemas.microsoft.com/office/powerpoint/2010/main" val="30360707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E6BE01A-9163-4514-86C1-0CC163208CE6}" type="datetimeFigureOut">
              <a:rPr lang="ru-RU" smtClean="0"/>
              <a:t>12.02.2023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A9D20E7-36E2-4859-9ECF-B756A2250643}" type="slidenum">
              <a:rPr lang="ru-RU" smtClean="0"/>
              <a:t>‹#›</a:t>
            </a:fld>
            <a:endParaRPr lang="ru-RU"/>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46740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E6BE01A-9163-4514-86C1-0CC163208CE6}" type="datetimeFigureOut">
              <a:rPr lang="ru-RU" smtClean="0"/>
              <a:t>12.02.2023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A9D20E7-36E2-4859-9ECF-B756A2250643}" type="slidenum">
              <a:rPr lang="ru-RU" smtClean="0"/>
              <a:t>‹#›</a:t>
            </a:fld>
            <a:endParaRPr lang="ru-RU"/>
          </a:p>
        </p:txBody>
      </p:sp>
    </p:spTree>
    <p:extLst>
      <p:ext uri="{BB962C8B-B14F-4D97-AF65-F5344CB8AC3E}">
        <p14:creationId xmlns:p14="http://schemas.microsoft.com/office/powerpoint/2010/main" val="2837840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E6BE01A-9163-4514-86C1-0CC163208CE6}" type="datetimeFigureOut">
              <a:rPr lang="ru-RU" smtClean="0"/>
              <a:t>12.02.2023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A9D20E7-36E2-4859-9ECF-B756A2250643}" type="slidenum">
              <a:rPr lang="ru-RU" smtClean="0"/>
              <a:t>‹#›</a:t>
            </a:fld>
            <a:endParaRPr lang="ru-RU"/>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21471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4E6BE01A-9163-4514-86C1-0CC163208CE6}" type="datetimeFigureOut">
              <a:rPr lang="ru-RU" smtClean="0"/>
              <a:t>12.02.2023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A9D20E7-36E2-4859-9ECF-B756A2250643}" type="slidenum">
              <a:rPr lang="ru-RU" smtClean="0"/>
              <a:t>‹#›</a:t>
            </a:fld>
            <a:endParaRPr lang="ru-RU"/>
          </a:p>
        </p:txBody>
      </p:sp>
    </p:spTree>
    <p:extLst>
      <p:ext uri="{BB962C8B-B14F-4D97-AF65-F5344CB8AC3E}">
        <p14:creationId xmlns:p14="http://schemas.microsoft.com/office/powerpoint/2010/main" val="14135640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24128" y="2967788"/>
            <a:ext cx="4754880" cy="33415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ru-RU" smtClean="0"/>
              <a:t>Образец текста</a:t>
            </a:r>
          </a:p>
        </p:txBody>
      </p:sp>
      <p:sp>
        <p:nvSpPr>
          <p:cNvPr id="6" name="Content Placeholder 5"/>
          <p:cNvSpPr>
            <a:spLocks noGrp="1"/>
          </p:cNvSpPr>
          <p:nvPr>
            <p:ph sz="quarter" idx="4"/>
          </p:nvPr>
        </p:nvSpPr>
        <p:spPr>
          <a:xfrm>
            <a:off x="5990888" y="2967788"/>
            <a:ext cx="4754880" cy="33415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4E6BE01A-9163-4514-86C1-0CC163208CE6}" type="datetimeFigureOut">
              <a:rPr lang="ru-RU" smtClean="0"/>
              <a:t>12.02.2023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8A9D20E7-36E2-4859-9ECF-B756A2250643}" type="slidenum">
              <a:rPr lang="ru-RU" smtClean="0"/>
              <a:t>‹#›</a:t>
            </a:fld>
            <a:endParaRPr lang="ru-RU"/>
          </a:p>
        </p:txBody>
      </p:sp>
    </p:spTree>
    <p:extLst>
      <p:ext uri="{BB962C8B-B14F-4D97-AF65-F5344CB8AC3E}">
        <p14:creationId xmlns:p14="http://schemas.microsoft.com/office/powerpoint/2010/main" val="3950416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4E6BE01A-9163-4514-86C1-0CC163208CE6}" type="datetimeFigureOut">
              <a:rPr lang="ru-RU" smtClean="0"/>
              <a:t>12.02.2023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8A9D20E7-36E2-4859-9ECF-B756A2250643}" type="slidenum">
              <a:rPr lang="ru-RU" smtClean="0"/>
              <a:t>‹#›</a:t>
            </a:fld>
            <a:endParaRPr lang="ru-RU"/>
          </a:p>
        </p:txBody>
      </p:sp>
    </p:spTree>
    <p:extLst>
      <p:ext uri="{BB962C8B-B14F-4D97-AF65-F5344CB8AC3E}">
        <p14:creationId xmlns:p14="http://schemas.microsoft.com/office/powerpoint/2010/main" val="12654203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6BE01A-9163-4514-86C1-0CC163208CE6}" type="datetimeFigureOut">
              <a:rPr lang="ru-RU" smtClean="0"/>
              <a:t>12.02.2023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8A9D20E7-36E2-4859-9ECF-B756A2250643}" type="slidenum">
              <a:rPr lang="ru-RU" smtClean="0"/>
              <a:t>‹#›</a:t>
            </a:fld>
            <a:endParaRPr lang="ru-RU"/>
          </a:p>
        </p:txBody>
      </p:sp>
    </p:spTree>
    <p:extLst>
      <p:ext uri="{BB962C8B-B14F-4D97-AF65-F5344CB8AC3E}">
        <p14:creationId xmlns:p14="http://schemas.microsoft.com/office/powerpoint/2010/main" val="788803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ru-RU" smtClean="0"/>
              <a:t>Образец заголовка</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E6BE01A-9163-4514-86C1-0CC163208CE6}" type="datetimeFigureOut">
              <a:rPr lang="ru-RU" smtClean="0"/>
              <a:t>12.02.2023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A9D20E7-36E2-4859-9ECF-B756A2250643}" type="slidenum">
              <a:rPr lang="ru-RU" smtClean="0"/>
              <a:t>‹#›</a:t>
            </a:fld>
            <a:endParaRPr lang="ru-RU"/>
          </a:p>
        </p:txBody>
      </p:sp>
    </p:spTree>
    <p:extLst>
      <p:ext uri="{BB962C8B-B14F-4D97-AF65-F5344CB8AC3E}">
        <p14:creationId xmlns:p14="http://schemas.microsoft.com/office/powerpoint/2010/main" val="17043819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E6BE01A-9163-4514-86C1-0CC163208CE6}" type="datetimeFigureOut">
              <a:rPr lang="ru-RU" smtClean="0"/>
              <a:t>12.02.2023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A9D20E7-36E2-4859-9ECF-B756A2250643}" type="slidenum">
              <a:rPr lang="ru-RU" smtClean="0"/>
              <a:t>‹#›</a:t>
            </a:fld>
            <a:endParaRPr lang="ru-RU"/>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04787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4E6BE01A-9163-4514-86C1-0CC163208CE6}" type="datetimeFigureOut">
              <a:rPr lang="ru-RU" smtClean="0"/>
              <a:t>12.02.2023</a:t>
            </a:fld>
            <a:endParaRPr lang="ru-RU"/>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ru-RU"/>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8A9D20E7-36E2-4859-9ECF-B756A2250643}" type="slidenum">
              <a:rPr lang="ru-RU" smtClean="0"/>
              <a:t>‹#›</a:t>
            </a:fld>
            <a:endParaRPr lang="ru-RU"/>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7534703"/>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extLst>
              <a:ext uri="{28A0092B-C50C-407E-A947-70E740481C1C}">
                <a14:useLocalDpi xmlns:a14="http://schemas.microsoft.com/office/drawing/2010/main" val="0"/>
              </a:ext>
            </a:extLst>
          </a:blip>
          <a:srcRect l="-40" b="9190"/>
          <a:stretch/>
        </p:blipFill>
        <p:spPr>
          <a:xfrm>
            <a:off x="685800" y="0"/>
            <a:ext cx="10955215" cy="6858000"/>
          </a:xfrm>
          <a:prstGeom prst="rect">
            <a:avLst/>
          </a:prstGeom>
        </p:spPr>
      </p:pic>
    </p:spTree>
    <p:extLst>
      <p:ext uri="{BB962C8B-B14F-4D97-AF65-F5344CB8AC3E}">
        <p14:creationId xmlns:p14="http://schemas.microsoft.com/office/powerpoint/2010/main" val="16797246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3" name="Прямоугольник 2"/>
          <p:cNvSpPr/>
          <p:nvPr/>
        </p:nvSpPr>
        <p:spPr>
          <a:xfrm>
            <a:off x="331076" y="346840"/>
            <a:ext cx="5764924" cy="5427448"/>
          </a:xfrm>
          <a:prstGeom prst="rect">
            <a:avLst/>
          </a:prstGeom>
        </p:spPr>
        <p:txBody>
          <a:bodyPr wrap="square">
            <a:spAutoFit/>
          </a:bodyPr>
          <a:lstStyle/>
          <a:p>
            <a:pPr algn="just" fontAlgn="base">
              <a:lnSpc>
                <a:spcPct val="107000"/>
              </a:lnSpc>
              <a:spcAft>
                <a:spcPts val="0"/>
              </a:spcAft>
            </a:pPr>
            <a:r>
              <a:rPr lang="en-US" sz="3600" dirty="0">
                <a:latin typeface="Times New Roman" panose="02020603050405020304" pitchFamily="18" charset="0"/>
                <a:ea typeface="Calibri" panose="020F0502020204030204" pitchFamily="34" charset="0"/>
                <a:cs typeface="Times New Roman" panose="02020603050405020304" pitchFamily="18" charset="0"/>
              </a:rPr>
              <a:t>"Merry-go-round" is a game. The main attribute is a pole or hoop with colored ribbons tied to it. An adult standing in the center rotates the selected attribute. The "skaters" hold ribbons in their hands and start moving: slow – fast — slowing </a:t>
            </a:r>
            <a:r>
              <a:rPr lang="en-US" sz="3600" dirty="0" smtClean="0">
                <a:latin typeface="Times New Roman" panose="02020603050405020304" pitchFamily="18" charset="0"/>
                <a:ea typeface="Calibri" panose="020F0502020204030204" pitchFamily="34" charset="0"/>
                <a:cs typeface="Times New Roman" panose="02020603050405020304" pitchFamily="18" charset="0"/>
              </a:rPr>
              <a:t>down.</a:t>
            </a:r>
            <a:endParaRPr lang="ru-RU" sz="3600" dirty="0">
              <a:ea typeface="Calibri" panose="020F0502020204030204" pitchFamily="34" charset="0"/>
              <a:cs typeface="Times New Roman" panose="02020603050405020304" pitchFamily="18" charset="0"/>
            </a:endParaRPr>
          </a:p>
        </p:txBody>
      </p:sp>
      <p:pic>
        <p:nvPicPr>
          <p:cNvPr id="6" name="Рисунок 5" descr="https://natlibraryrm.ru/wp-content/uploads/2020/12/4-40.jpg"/>
          <p:cNvPicPr/>
          <p:nvPr/>
        </p:nvPicPr>
        <p:blipFill rotWithShape="1">
          <a:blip r:embed="rId2">
            <a:extLst>
              <a:ext uri="{28A0092B-C50C-407E-A947-70E740481C1C}">
                <a14:useLocalDpi xmlns:a14="http://schemas.microsoft.com/office/drawing/2010/main" val="0"/>
              </a:ext>
            </a:extLst>
          </a:blip>
          <a:srcRect l="14684" t="7967" r="16902" b="8849"/>
          <a:stretch/>
        </p:blipFill>
        <p:spPr bwMode="auto">
          <a:xfrm>
            <a:off x="6432331" y="646387"/>
            <a:ext cx="5470635" cy="5265682"/>
          </a:xfrm>
          <a:prstGeom prst="rect">
            <a:avLst/>
          </a:prstGeom>
          <a:noFill/>
          <a:ln>
            <a:noFill/>
          </a:ln>
        </p:spPr>
      </p:pic>
    </p:spTree>
    <p:extLst>
      <p:ext uri="{BB962C8B-B14F-4D97-AF65-F5344CB8AC3E}">
        <p14:creationId xmlns:p14="http://schemas.microsoft.com/office/powerpoint/2010/main" val="12782961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3" name="Прямоугольник 2"/>
          <p:cNvSpPr/>
          <p:nvPr/>
        </p:nvSpPr>
        <p:spPr>
          <a:xfrm>
            <a:off x="299545" y="646387"/>
            <a:ext cx="5764924" cy="6247864"/>
          </a:xfrm>
          <a:prstGeom prst="rect">
            <a:avLst/>
          </a:prstGeom>
        </p:spPr>
        <p:txBody>
          <a:bodyPr wrap="square">
            <a:spAutoFit/>
          </a:bodyPr>
          <a:lstStyle/>
          <a:p>
            <a:pPr algn="just" fontAlgn="base"/>
            <a:r>
              <a:rPr lang="en-US" sz="4000" dirty="0">
                <a:latin typeface="Times New Roman" panose="02020603050405020304" pitchFamily="18" charset="0"/>
                <a:cs typeface="Times New Roman" panose="02020603050405020304" pitchFamily="18" charset="0"/>
              </a:rPr>
              <a:t>Tug of war. This competition is one of the main ones. Everyone takes part in it. The participants are divided into two teams and, at the signal of the host, pull the rope, standing either facing or with their backs to each other.</a:t>
            </a:r>
            <a:endParaRPr lang="ru-RU" sz="4000" dirty="0">
              <a:latin typeface="Times New Roman" panose="02020603050405020304" pitchFamily="18" charset="0"/>
              <a:cs typeface="Times New Roman" panose="02020603050405020304" pitchFamily="18" charset="0"/>
            </a:endParaRPr>
          </a:p>
        </p:txBody>
      </p:sp>
      <p:pic>
        <p:nvPicPr>
          <p:cNvPr id="4" name="Рисунок 3" descr="https://fsd.multiurok.ru/html/2020/01/25/s_5e2c8120f35cb/img11.jpg"/>
          <p:cNvPicPr/>
          <p:nvPr/>
        </p:nvPicPr>
        <p:blipFill rotWithShape="1">
          <a:blip r:embed="rId2">
            <a:extLst>
              <a:ext uri="{28A0092B-C50C-407E-A947-70E740481C1C}">
                <a14:useLocalDpi xmlns:a14="http://schemas.microsoft.com/office/drawing/2010/main" val="0"/>
              </a:ext>
            </a:extLst>
          </a:blip>
          <a:srcRect l="29344" t="26938" r="4265" b="7420"/>
          <a:stretch/>
        </p:blipFill>
        <p:spPr bwMode="auto">
          <a:xfrm>
            <a:off x="6400800" y="536028"/>
            <a:ext cx="5470633" cy="588053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168078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3" name="Прямоугольник 2"/>
          <p:cNvSpPr/>
          <p:nvPr/>
        </p:nvSpPr>
        <p:spPr>
          <a:xfrm>
            <a:off x="299545" y="646387"/>
            <a:ext cx="5764924" cy="5632311"/>
          </a:xfrm>
          <a:prstGeom prst="rect">
            <a:avLst/>
          </a:prstGeom>
        </p:spPr>
        <p:txBody>
          <a:bodyPr wrap="square">
            <a:spAutoFit/>
          </a:bodyPr>
          <a:lstStyle/>
          <a:p>
            <a:pPr algn="just" fontAlgn="base"/>
            <a:r>
              <a:rPr lang="en-US" sz="3600" dirty="0">
                <a:latin typeface="Times New Roman" panose="02020603050405020304" pitchFamily="18" charset="0"/>
                <a:cs typeface="Times New Roman" panose="02020603050405020304" pitchFamily="18" charset="0"/>
              </a:rPr>
              <a:t>Another fun event was the capture of the ice fortress. The guys built a snow town with gates, put guards there, and then went on the attack: they broke into the gates and climbed the walls. The besieged defended themselves as best they could: snowballs, brooms and whips were used.</a:t>
            </a:r>
            <a:endParaRPr lang="ru-RU" sz="3600" dirty="0">
              <a:latin typeface="Times New Roman" panose="02020603050405020304" pitchFamily="18" charset="0"/>
              <a:cs typeface="Times New Roman" panose="02020603050405020304" pitchFamily="18" charset="0"/>
            </a:endParaRPr>
          </a:p>
        </p:txBody>
      </p:sp>
      <p:pic>
        <p:nvPicPr>
          <p:cNvPr id="6" name="Рисунок 5" descr="https://slavtradition.com/images/novosti/2019/03/s1200_1.jpg"/>
          <p:cNvPicPr/>
          <p:nvPr/>
        </p:nvPicPr>
        <p:blipFill>
          <a:blip r:embed="rId2">
            <a:extLst>
              <a:ext uri="{28A0092B-C50C-407E-A947-70E740481C1C}">
                <a14:useLocalDpi xmlns:a14="http://schemas.microsoft.com/office/drawing/2010/main" val="0"/>
              </a:ext>
            </a:extLst>
          </a:blip>
          <a:srcRect/>
          <a:stretch>
            <a:fillRect/>
          </a:stretch>
        </p:blipFill>
        <p:spPr bwMode="auto">
          <a:xfrm>
            <a:off x="6211614" y="772510"/>
            <a:ext cx="5801709" cy="5344511"/>
          </a:xfrm>
          <a:prstGeom prst="rect">
            <a:avLst/>
          </a:prstGeom>
          <a:noFill/>
          <a:ln>
            <a:noFill/>
          </a:ln>
        </p:spPr>
      </p:pic>
    </p:spTree>
    <p:extLst>
      <p:ext uri="{BB962C8B-B14F-4D97-AF65-F5344CB8AC3E}">
        <p14:creationId xmlns:p14="http://schemas.microsoft.com/office/powerpoint/2010/main" val="7814787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3" name="Прямоугольник 2"/>
          <p:cNvSpPr/>
          <p:nvPr/>
        </p:nvSpPr>
        <p:spPr>
          <a:xfrm>
            <a:off x="299545" y="646387"/>
            <a:ext cx="5764924" cy="5693866"/>
          </a:xfrm>
          <a:prstGeom prst="rect">
            <a:avLst/>
          </a:prstGeom>
        </p:spPr>
        <p:txBody>
          <a:bodyPr wrap="square">
            <a:spAutoFit/>
          </a:bodyPr>
          <a:lstStyle/>
          <a:p>
            <a:pPr algn="just" fontAlgn="base"/>
            <a:r>
              <a:rPr lang="en-US" sz="2800" dirty="0">
                <a:latin typeface="Times New Roman" panose="02020603050405020304" pitchFamily="18" charset="0"/>
                <a:cs typeface="Times New Roman" panose="02020603050405020304" pitchFamily="18" charset="0"/>
              </a:rPr>
              <a:t>In addition, they decorated the wooden wheel with bright ribbons and walked with it down the street, fixing it on a pole. During the general festivities, they necessarily led round dances, which were also a ritual associated with the circle, that is, with the sun. Symbolized the sun and fire: the guys lit wooden wheels and rolled down the hill. Whoever was able to ride his wheel without a single fall, happiness, luck and prosperity were expected this year</a:t>
            </a:r>
            <a:r>
              <a:rPr lang="en-US" sz="2800" dirty="0" smtClean="0">
                <a:latin typeface="Times New Roman" panose="02020603050405020304" pitchFamily="18" charset="0"/>
                <a:cs typeface="Times New Roman" panose="02020603050405020304" pitchFamily="18" charset="0"/>
              </a:rPr>
              <a:t>.</a:t>
            </a:r>
            <a:endParaRPr lang="ru-RU" sz="2800" dirty="0">
              <a:latin typeface="Times New Roman" panose="02020603050405020304" pitchFamily="18" charset="0"/>
              <a:cs typeface="Times New Roman" panose="02020603050405020304" pitchFamily="18" charset="0"/>
            </a:endParaRPr>
          </a:p>
        </p:txBody>
      </p:sp>
      <p:pic>
        <p:nvPicPr>
          <p:cNvPr id="4" name="Рисунок 3" descr="https://ic.pics.livejournal.com/osolntseva/48805137/52656/52656_900.jpg"/>
          <p:cNvPicPr/>
          <p:nvPr/>
        </p:nvPicPr>
        <p:blipFill>
          <a:blip r:embed="rId2">
            <a:extLst>
              <a:ext uri="{28A0092B-C50C-407E-A947-70E740481C1C}">
                <a14:useLocalDpi xmlns:a14="http://schemas.microsoft.com/office/drawing/2010/main" val="0"/>
              </a:ext>
            </a:extLst>
          </a:blip>
          <a:srcRect/>
          <a:stretch>
            <a:fillRect/>
          </a:stretch>
        </p:blipFill>
        <p:spPr bwMode="auto">
          <a:xfrm>
            <a:off x="6810702" y="343222"/>
            <a:ext cx="4887312" cy="6300196"/>
          </a:xfrm>
          <a:prstGeom prst="rect">
            <a:avLst/>
          </a:prstGeom>
          <a:noFill/>
          <a:ln>
            <a:noFill/>
          </a:ln>
        </p:spPr>
      </p:pic>
    </p:spTree>
    <p:extLst>
      <p:ext uri="{BB962C8B-B14F-4D97-AF65-F5344CB8AC3E}">
        <p14:creationId xmlns:p14="http://schemas.microsoft.com/office/powerpoint/2010/main" val="33436711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3" name="Прямоугольник 2"/>
          <p:cNvSpPr/>
          <p:nvPr/>
        </p:nvSpPr>
        <p:spPr>
          <a:xfrm>
            <a:off x="299545" y="646387"/>
            <a:ext cx="5764924" cy="6247864"/>
          </a:xfrm>
          <a:prstGeom prst="rect">
            <a:avLst/>
          </a:prstGeom>
        </p:spPr>
        <p:txBody>
          <a:bodyPr wrap="square">
            <a:spAutoFit/>
          </a:bodyPr>
          <a:lstStyle/>
          <a:p>
            <a:pPr algn="just"/>
            <a:r>
              <a:rPr lang="en-US" sz="4000" dirty="0">
                <a:latin typeface="Times New Roman" panose="02020603050405020304" pitchFamily="18" charset="0"/>
                <a:cs typeface="Times New Roman" panose="02020603050405020304" pitchFamily="18" charset="0"/>
              </a:rPr>
              <a:t>The Shrovetide pole was usually installed on the square, and on its top there were various prizes (boots, a colored scarf, a rooster) and everyone had a chance to take them for themselves. The winner was the one who managed to get to the prize</a:t>
            </a:r>
            <a:r>
              <a:rPr lang="en-US" sz="2800" dirty="0"/>
              <a:t>.</a:t>
            </a:r>
            <a:endParaRPr lang="ru-RU" sz="2800" dirty="0"/>
          </a:p>
        </p:txBody>
      </p:sp>
      <p:pic>
        <p:nvPicPr>
          <p:cNvPr id="5" name="Рисунок 4" descr="https://img-fotki.yandex.ru/get/4516/121447594.8a/0_7d03c_b6a869d_XXL.jpg"/>
          <p:cNvPicPr/>
          <p:nvPr/>
        </p:nvPicPr>
        <p:blipFill>
          <a:blip r:embed="rId2">
            <a:extLst>
              <a:ext uri="{28A0092B-C50C-407E-A947-70E740481C1C}">
                <a14:useLocalDpi xmlns:a14="http://schemas.microsoft.com/office/drawing/2010/main" val="0"/>
              </a:ext>
            </a:extLst>
          </a:blip>
          <a:srcRect/>
          <a:stretch>
            <a:fillRect/>
          </a:stretch>
        </p:blipFill>
        <p:spPr bwMode="auto">
          <a:xfrm>
            <a:off x="6379779" y="788278"/>
            <a:ext cx="5681881" cy="5376040"/>
          </a:xfrm>
          <a:prstGeom prst="rect">
            <a:avLst/>
          </a:prstGeom>
          <a:noFill/>
          <a:ln>
            <a:noFill/>
          </a:ln>
        </p:spPr>
      </p:pic>
    </p:spTree>
    <p:extLst>
      <p:ext uri="{BB962C8B-B14F-4D97-AF65-F5344CB8AC3E}">
        <p14:creationId xmlns:p14="http://schemas.microsoft.com/office/powerpoint/2010/main" val="9832452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fontScale="90000"/>
          </a:bodyPr>
          <a:lstStyle/>
          <a:p>
            <a:r>
              <a:rPr lang="en-US" sz="7200" b="1" u="sng" dirty="0"/>
              <a:t>Monday</a:t>
            </a:r>
            <a:r>
              <a:rPr lang="en-US" sz="7200" u="sng" dirty="0"/>
              <a:t> </a:t>
            </a:r>
            <a:r>
              <a:rPr lang="en-US" sz="7200" dirty="0"/>
              <a:t>is called </a:t>
            </a:r>
            <a:r>
              <a:rPr lang="en-US" sz="7200" b="1" u="sng" dirty="0" smtClean="0"/>
              <a:t>Greetings</a:t>
            </a:r>
            <a:r>
              <a:rPr lang="en-US" sz="7200" dirty="0" smtClean="0"/>
              <a:t> </a:t>
            </a:r>
            <a:endParaRPr lang="ru-RU" sz="7200" b="1"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756138" y="2244051"/>
            <a:ext cx="5099539" cy="3170099"/>
          </a:xfrm>
          <a:prstGeom prst="rect">
            <a:avLst/>
          </a:prstGeom>
        </p:spPr>
        <p:txBody>
          <a:bodyPr wrap="square">
            <a:spAutoFit/>
          </a:bodyPr>
          <a:lstStyle/>
          <a:p>
            <a:pPr algn="just"/>
            <a:r>
              <a:rPr lang="en-US" sz="4000" dirty="0">
                <a:latin typeface="Times New Roman" panose="02020603050405020304" pitchFamily="18" charset="0"/>
                <a:ea typeface="Calibri" panose="020F0502020204030204" pitchFamily="34" charset="0"/>
              </a:rPr>
              <a:t>On this day people dressed the Shrovetide straw doll, built slides and snow towns, hung </a:t>
            </a:r>
            <a:r>
              <a:rPr lang="en-US" sz="4000" dirty="0" smtClean="0">
                <a:latin typeface="Times New Roman" panose="02020603050405020304" pitchFamily="18" charset="0"/>
                <a:ea typeface="Calibri" panose="020F0502020204030204" pitchFamily="34" charset="0"/>
              </a:rPr>
              <a:t>swings</a:t>
            </a:r>
            <a:r>
              <a:rPr lang="en-US" sz="4000" dirty="0">
                <a:latin typeface="Times New Roman" panose="02020603050405020304" pitchFamily="18" charset="0"/>
                <a:ea typeface="Calibri" panose="020F0502020204030204" pitchFamily="34" charset="0"/>
              </a:rPr>
              <a:t>.</a:t>
            </a:r>
            <a:endParaRPr lang="ru-RU" sz="4000" dirty="0"/>
          </a:p>
        </p:txBody>
      </p:sp>
      <p:pic>
        <p:nvPicPr>
          <p:cNvPr id="7" name="Picture 2" descr="https://59.rospotrebnadzor.ru/image/image_gallery?uuid=79aadc9f-9212-4e61-8f7d-7e6648aa5c0e&amp;groupId=11786&amp;t=16151183649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6827" y="2244051"/>
            <a:ext cx="5636865" cy="4219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87406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en-US" sz="7200" b="1" u="sng" dirty="0" err="1" smtClean="0"/>
              <a:t>tuesday</a:t>
            </a:r>
            <a:r>
              <a:rPr lang="en-US" sz="7200" u="sng" dirty="0" smtClean="0"/>
              <a:t> </a:t>
            </a:r>
            <a:r>
              <a:rPr lang="en-US" sz="7200" dirty="0"/>
              <a:t>is called </a:t>
            </a:r>
            <a:r>
              <a:rPr lang="en-US" sz="6600" b="1" u="sng" dirty="0"/>
              <a:t>Game Day </a:t>
            </a:r>
            <a:endParaRPr lang="ru-RU" sz="7200" b="1" u="sng"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482600" y="2244051"/>
            <a:ext cx="5373077" cy="2554545"/>
          </a:xfrm>
          <a:prstGeom prst="rect">
            <a:avLst/>
          </a:prstGeom>
        </p:spPr>
        <p:txBody>
          <a:bodyPr wrap="square">
            <a:spAutoFit/>
          </a:bodyPr>
          <a:lstStyle/>
          <a:p>
            <a:pPr algn="just"/>
            <a:r>
              <a:rPr lang="en-US" sz="4000" dirty="0">
                <a:latin typeface="Times New Roman" panose="02020603050405020304" pitchFamily="18" charset="0"/>
                <a:cs typeface="Times New Roman" panose="02020603050405020304" pitchFamily="18" charset="0"/>
              </a:rPr>
              <a:t>On this day guys invited girlfriends to take a slide downhill so that they could choose a </a:t>
            </a:r>
            <a:r>
              <a:rPr lang="en-US" sz="4000" dirty="0" smtClean="0">
                <a:latin typeface="Times New Roman" panose="02020603050405020304" pitchFamily="18" charset="0"/>
                <a:cs typeface="Times New Roman" panose="02020603050405020304" pitchFamily="18" charset="0"/>
              </a:rPr>
              <a:t>match.</a:t>
            </a:r>
            <a:endParaRPr lang="ru-RU" sz="4000" dirty="0">
              <a:latin typeface="Times New Roman" panose="02020603050405020304" pitchFamily="18" charset="0"/>
              <a:cs typeface="Times New Roman" panose="02020603050405020304" pitchFamily="18" charset="0"/>
            </a:endParaRPr>
          </a:p>
        </p:txBody>
      </p:sp>
      <p:pic>
        <p:nvPicPr>
          <p:cNvPr id="3074" name="Picture 2" descr="https://a.d-cd.net/31608ds-192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55677" y="2084832"/>
            <a:ext cx="6195821" cy="45629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9867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65441" y="242316"/>
            <a:ext cx="9720072" cy="1499616"/>
          </a:xfrm>
        </p:spPr>
        <p:txBody>
          <a:bodyPr>
            <a:normAutofit fontScale="90000"/>
          </a:bodyPr>
          <a:lstStyle/>
          <a:p>
            <a:r>
              <a:rPr lang="en-US" sz="7200" b="1" u="sng" dirty="0" err="1" smtClean="0"/>
              <a:t>wednesday</a:t>
            </a:r>
            <a:r>
              <a:rPr lang="en-US" sz="7200" u="sng" dirty="0" smtClean="0"/>
              <a:t> </a:t>
            </a:r>
            <a:r>
              <a:rPr lang="en-US" sz="7200" dirty="0"/>
              <a:t>is called </a:t>
            </a:r>
            <a:r>
              <a:rPr lang="en-US" sz="6600" b="1" u="sng" dirty="0"/>
              <a:t>Sweet Day </a:t>
            </a:r>
            <a:r>
              <a:rPr lang="en-US" sz="6600" b="1" u="sng" dirty="0" smtClean="0"/>
              <a:t> </a:t>
            </a:r>
            <a:endParaRPr lang="ru-RU" sz="7200" b="1" u="sng"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425938" y="2320251"/>
            <a:ext cx="5099539" cy="1938992"/>
          </a:xfrm>
          <a:prstGeom prst="rect">
            <a:avLst/>
          </a:prstGeom>
        </p:spPr>
        <p:txBody>
          <a:bodyPr wrap="square">
            <a:spAutoFit/>
          </a:bodyPr>
          <a:lstStyle/>
          <a:p>
            <a:pPr algn="just"/>
            <a:r>
              <a:rPr lang="en-US" sz="4000" dirty="0">
                <a:latin typeface="Times New Roman" panose="02020603050405020304" pitchFamily="18" charset="0"/>
                <a:cs typeface="Times New Roman" panose="02020603050405020304" pitchFamily="18" charset="0"/>
              </a:rPr>
              <a:t>Mothers-in-Law invited their sons-in-law for a treat</a:t>
            </a:r>
            <a:endParaRPr lang="ru-RU" sz="4000" dirty="0">
              <a:latin typeface="Times New Roman" panose="02020603050405020304" pitchFamily="18" charset="0"/>
              <a:cs typeface="Times New Roman" panose="02020603050405020304" pitchFamily="18" charset="0"/>
            </a:endParaRPr>
          </a:p>
        </p:txBody>
      </p:sp>
      <p:pic>
        <p:nvPicPr>
          <p:cNvPr id="5124" name="Picture 4" descr="https://pristor.ru/wp-content/uploads/2019/10/%D0%9A%D1%80%D0%B0%D1%81%D0%B8%D0%B2%D1%8B%D0%B5-%D0%BA%D0%B0%D1%80%D1%82%D0%B8%D0%BD%D0%BA%D0%B8-%D1%81-%D0%B4%D0%BD%D0%B5%D0%BC-%D1%82%D1%91%D1%89%D0%B80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1100" y="3724013"/>
            <a:ext cx="3294253" cy="2890412"/>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s://storyfox.ru/wp-content/uploads/2017/05/2017-05-27_12183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6853" y="2114927"/>
            <a:ext cx="5718175" cy="42886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886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82600" y="585216"/>
            <a:ext cx="10617200" cy="1499616"/>
          </a:xfrm>
        </p:spPr>
        <p:txBody>
          <a:bodyPr>
            <a:normAutofit fontScale="90000"/>
          </a:bodyPr>
          <a:lstStyle/>
          <a:p>
            <a:r>
              <a:rPr lang="en-US" sz="7200" b="1" u="sng" dirty="0" err="1" smtClean="0"/>
              <a:t>thursday</a:t>
            </a:r>
            <a:r>
              <a:rPr lang="en-US" sz="7200" u="sng" dirty="0" smtClean="0"/>
              <a:t> </a:t>
            </a:r>
            <a:r>
              <a:rPr lang="en-US" sz="7200" dirty="0"/>
              <a:t>is called </a:t>
            </a:r>
            <a:r>
              <a:rPr lang="en-US" sz="6600" b="1" u="sng" dirty="0" smtClean="0"/>
              <a:t>walk around</a:t>
            </a:r>
            <a:endParaRPr lang="ru-RU" sz="7200" b="1" u="sng"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482600" y="2244051"/>
            <a:ext cx="5373077" cy="3170099"/>
          </a:xfrm>
          <a:prstGeom prst="rect">
            <a:avLst/>
          </a:prstGeom>
        </p:spPr>
        <p:txBody>
          <a:bodyPr wrap="square">
            <a:spAutoFit/>
          </a:bodyPr>
          <a:lstStyle/>
          <a:p>
            <a:pPr algn="just"/>
            <a:r>
              <a:rPr lang="en-US" sz="4000" dirty="0">
                <a:latin typeface="Times New Roman" panose="02020603050405020304" pitchFamily="18" charset="0"/>
                <a:cs typeface="Times New Roman" panose="02020603050405020304" pitchFamily="18" charset="0"/>
              </a:rPr>
              <a:t>People went out to participate in fun and festivities: rode troika, guys took part in fist fighting.</a:t>
            </a:r>
            <a:endParaRPr lang="ru-RU" sz="4000" dirty="0">
              <a:latin typeface="Times New Roman" panose="02020603050405020304" pitchFamily="18" charset="0"/>
              <a:cs typeface="Times New Roman" panose="02020603050405020304" pitchFamily="18" charset="0"/>
            </a:endParaRPr>
          </a:p>
        </p:txBody>
      </p:sp>
      <p:pic>
        <p:nvPicPr>
          <p:cNvPr id="6146" name="Picture 2" descr="https://sun9-29.userapi.com/impg/x2vUme3LAb6OvcNaxj6s1cIxOD1M3N2z4oGsgg/GaUfTGfYAFc.jpg?size=604x542&amp;quality=96&amp;sign=e7a8e4550b2bafd520b2bb94ec200f70&amp;type=albu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6475" y="1695450"/>
            <a:ext cx="5753100" cy="5162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57796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en-US" sz="4400" b="1" u="sng" dirty="0" err="1" smtClean="0">
                <a:latin typeface="Times New Roman" panose="02020603050405020304" pitchFamily="18" charset="0"/>
                <a:cs typeface="Times New Roman" panose="02020603050405020304" pitchFamily="18" charset="0"/>
              </a:rPr>
              <a:t>friday</a:t>
            </a:r>
            <a:r>
              <a:rPr lang="en-US" sz="4400" u="sng" dirty="0" smtClean="0">
                <a:latin typeface="Times New Roman" panose="02020603050405020304" pitchFamily="18" charset="0"/>
                <a:cs typeface="Times New Roman" panose="02020603050405020304" pitchFamily="18" charset="0"/>
              </a:rPr>
              <a:t> </a:t>
            </a:r>
            <a:r>
              <a:rPr lang="en-US" sz="4400" dirty="0">
                <a:latin typeface="Times New Roman" panose="02020603050405020304" pitchFamily="18" charset="0"/>
                <a:cs typeface="Times New Roman" panose="02020603050405020304" pitchFamily="18" charset="0"/>
              </a:rPr>
              <a:t>is called </a:t>
            </a:r>
            <a:r>
              <a:rPr lang="en-US" sz="4400" b="1" u="sng" dirty="0">
                <a:latin typeface="Times New Roman" panose="02020603050405020304" pitchFamily="18" charset="0"/>
                <a:cs typeface="Times New Roman" panose="02020603050405020304" pitchFamily="18" charset="0"/>
              </a:rPr>
              <a:t>Mother-in-Law’s Evening</a:t>
            </a:r>
            <a:endParaRPr lang="ru-RU" sz="4400" b="1" u="sng"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425938" y="2320251"/>
            <a:ext cx="5099539" cy="2554545"/>
          </a:xfrm>
          <a:prstGeom prst="rect">
            <a:avLst/>
          </a:prstGeom>
        </p:spPr>
        <p:txBody>
          <a:bodyPr wrap="square">
            <a:spAutoFit/>
          </a:bodyPr>
          <a:lstStyle/>
          <a:p>
            <a:r>
              <a:rPr lang="en-US" sz="4000" dirty="0">
                <a:latin typeface="Times New Roman" panose="02020603050405020304" pitchFamily="18" charset="0"/>
                <a:cs typeface="Times New Roman" panose="02020603050405020304" pitchFamily="18" charset="0"/>
              </a:rPr>
              <a:t>Now sons-in law invited Mothers-in-Law to treat them with </a:t>
            </a:r>
            <a:r>
              <a:rPr lang="en-US" sz="4000" dirty="0" smtClean="0">
                <a:latin typeface="Times New Roman" panose="02020603050405020304" pitchFamily="18" charset="0"/>
                <a:cs typeface="Times New Roman" panose="02020603050405020304" pitchFamily="18" charset="0"/>
              </a:rPr>
              <a:t>pancakes. </a:t>
            </a:r>
            <a:endParaRPr lang="ru-RU" sz="4000" dirty="0">
              <a:latin typeface="Times New Roman" panose="02020603050405020304" pitchFamily="18" charset="0"/>
              <a:cs typeface="Times New Roman" panose="02020603050405020304" pitchFamily="18" charset="0"/>
            </a:endParaRPr>
          </a:p>
        </p:txBody>
      </p:sp>
      <p:pic>
        <p:nvPicPr>
          <p:cNvPr id="7172" name="Picture 4" descr="https://kartinkin.net/uploads/posts/2021-07/thumbs/1626863047_29-kartinkin-com-p-posidelki-art-art-krasivo-3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1162" y="2084832"/>
            <a:ext cx="6610838" cy="47212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36167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en-US" sz="3200" b="1" dirty="0" smtClean="0">
                <a:latin typeface="Times New Roman" panose="02020603050405020304" pitchFamily="18" charset="0"/>
                <a:cs typeface="Times New Roman" panose="02020603050405020304" pitchFamily="18" charset="0"/>
              </a:rPr>
              <a:t>The aim of the quest:</a:t>
            </a:r>
            <a:endParaRPr lang="ru-RU" sz="3200" b="1" dirty="0">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74785" y="2549769"/>
            <a:ext cx="13311600" cy="2123658"/>
          </a:xfrm>
          <a:prstGeom prst="rect">
            <a:avLst/>
          </a:prstGeom>
        </p:spPr>
        <p:txBody>
          <a:bodyPr wrap="square">
            <a:spAutoFit/>
          </a:bodyPr>
          <a:lstStyle/>
          <a:p>
            <a:r>
              <a:rPr lang="en-US" sz="4400" b="1" dirty="0">
                <a:latin typeface="Constantia" panose="02030602050306030303" pitchFamily="18" charset="0"/>
              </a:rPr>
              <a:t>generalization and consolidation </a:t>
            </a:r>
            <a:r>
              <a:rPr lang="en-US" sz="4400" b="1" dirty="0" smtClean="0">
                <a:latin typeface="Constantia" panose="02030602050306030303" pitchFamily="18" charset="0"/>
              </a:rPr>
              <a:t>of</a:t>
            </a:r>
          </a:p>
          <a:p>
            <a:r>
              <a:rPr lang="en-US" sz="4400" b="1" dirty="0" smtClean="0">
                <a:latin typeface="Constantia" panose="02030602050306030303" pitchFamily="18" charset="0"/>
              </a:rPr>
              <a:t> </a:t>
            </a:r>
            <a:r>
              <a:rPr lang="en-US" sz="4400" b="1" dirty="0">
                <a:latin typeface="Constantia" panose="02030602050306030303" pitchFamily="18" charset="0"/>
              </a:rPr>
              <a:t>knowledge </a:t>
            </a:r>
            <a:r>
              <a:rPr lang="en-US" sz="4400" b="1" dirty="0" smtClean="0">
                <a:latin typeface="Constantia" panose="02030602050306030303" pitchFamily="18" charset="0"/>
              </a:rPr>
              <a:t>about celebration Shrovetide</a:t>
            </a:r>
          </a:p>
          <a:p>
            <a:r>
              <a:rPr lang="en-US" sz="4400" b="1" dirty="0" smtClean="0">
                <a:latin typeface="Constantia" panose="02030602050306030303" pitchFamily="18" charset="0"/>
              </a:rPr>
              <a:t>In Russia</a:t>
            </a:r>
            <a:endParaRPr lang="ru-RU" sz="4400" dirty="0">
              <a:latin typeface="Constantia" panose="02030602050306030303" pitchFamily="18" charset="0"/>
            </a:endParaRPr>
          </a:p>
        </p:txBody>
      </p:sp>
    </p:spTree>
    <p:extLst>
      <p:ext uri="{BB962C8B-B14F-4D97-AF65-F5344CB8AC3E}">
        <p14:creationId xmlns:p14="http://schemas.microsoft.com/office/powerpoint/2010/main" val="42844336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en-US" sz="4400" b="1" u="sng" dirty="0" err="1" smtClean="0">
                <a:latin typeface="Times New Roman" panose="02020603050405020304" pitchFamily="18" charset="0"/>
                <a:cs typeface="Times New Roman" panose="02020603050405020304" pitchFamily="18" charset="0"/>
              </a:rPr>
              <a:t>saturday</a:t>
            </a:r>
            <a:r>
              <a:rPr lang="en-US" sz="4400" u="sng" dirty="0" smtClean="0">
                <a:latin typeface="Times New Roman" panose="02020603050405020304" pitchFamily="18" charset="0"/>
                <a:cs typeface="Times New Roman" panose="02020603050405020304" pitchFamily="18" charset="0"/>
              </a:rPr>
              <a:t> </a:t>
            </a:r>
            <a:r>
              <a:rPr lang="en-US" sz="4400" dirty="0">
                <a:latin typeface="Times New Roman" panose="02020603050405020304" pitchFamily="18" charset="0"/>
                <a:cs typeface="Times New Roman" panose="02020603050405020304" pitchFamily="18" charset="0"/>
              </a:rPr>
              <a:t>is called </a:t>
            </a:r>
            <a:r>
              <a:rPr lang="en-US" sz="4400" b="1" u="sng" dirty="0">
                <a:latin typeface="Times New Roman" panose="02020603050405020304" pitchFamily="18" charset="0"/>
                <a:cs typeface="Times New Roman" panose="02020603050405020304" pitchFamily="18" charset="0"/>
              </a:rPr>
              <a:t>Daughter-in-Law’s Day</a:t>
            </a:r>
            <a:endParaRPr lang="ru-RU" sz="4400" b="1" u="sng"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425938" y="2320251"/>
            <a:ext cx="5099539" cy="3170099"/>
          </a:xfrm>
          <a:prstGeom prst="rect">
            <a:avLst/>
          </a:prstGeom>
        </p:spPr>
        <p:txBody>
          <a:bodyPr wrap="square">
            <a:spAutoFit/>
          </a:bodyPr>
          <a:lstStyle/>
          <a:p>
            <a:pPr algn="just"/>
            <a:r>
              <a:rPr lang="en-US" sz="4000" dirty="0">
                <a:latin typeface="Times New Roman" panose="02020603050405020304" pitchFamily="18" charset="0"/>
                <a:cs typeface="Times New Roman" panose="02020603050405020304" pitchFamily="18" charset="0"/>
              </a:rPr>
              <a:t>On this day young sisters-in-law gathered for a chat and demonstrate their cooking </a:t>
            </a:r>
            <a:r>
              <a:rPr lang="en-US" sz="4000" dirty="0" smtClean="0">
                <a:latin typeface="Times New Roman" panose="02020603050405020304" pitchFamily="18" charset="0"/>
                <a:cs typeface="Times New Roman" panose="02020603050405020304" pitchFamily="18" charset="0"/>
              </a:rPr>
              <a:t>skills. </a:t>
            </a:r>
            <a:endParaRPr lang="ru-RU" sz="4000" dirty="0">
              <a:latin typeface="Times New Roman" panose="02020603050405020304" pitchFamily="18" charset="0"/>
              <a:cs typeface="Times New Roman" panose="02020603050405020304" pitchFamily="18" charset="0"/>
            </a:endParaRPr>
          </a:p>
        </p:txBody>
      </p:sp>
      <p:pic>
        <p:nvPicPr>
          <p:cNvPr id="8" name="Picture 4" descr="https://juicyworld.org/wp-content/uploads/2019/03/Maslenitca-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4164" y="2320251"/>
            <a:ext cx="6161483" cy="4381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86709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25938" y="585216"/>
            <a:ext cx="10318262" cy="1499616"/>
          </a:xfrm>
        </p:spPr>
        <p:txBody>
          <a:bodyPr>
            <a:normAutofit/>
          </a:bodyPr>
          <a:lstStyle/>
          <a:p>
            <a:r>
              <a:rPr lang="en-US" sz="4400" b="1" u="sng" dirty="0" err="1" smtClean="0">
                <a:latin typeface="Times New Roman" panose="02020603050405020304" pitchFamily="18" charset="0"/>
                <a:cs typeface="Times New Roman" panose="02020603050405020304" pitchFamily="18" charset="0"/>
              </a:rPr>
              <a:t>sunday</a:t>
            </a:r>
            <a:r>
              <a:rPr lang="en-US" sz="4400" u="sng" dirty="0" smtClean="0">
                <a:latin typeface="Times New Roman" panose="02020603050405020304" pitchFamily="18" charset="0"/>
                <a:cs typeface="Times New Roman" panose="02020603050405020304" pitchFamily="18" charset="0"/>
              </a:rPr>
              <a:t> </a:t>
            </a:r>
            <a:r>
              <a:rPr lang="en-US" sz="4400" dirty="0">
                <a:latin typeface="Times New Roman" panose="02020603050405020304" pitchFamily="18" charset="0"/>
                <a:cs typeface="Times New Roman" panose="02020603050405020304" pitchFamily="18" charset="0"/>
              </a:rPr>
              <a:t>is called </a:t>
            </a:r>
            <a:r>
              <a:rPr lang="en-US" sz="4400" b="1" u="sng" dirty="0" smtClean="0">
                <a:latin typeface="Times New Roman" panose="02020603050405020304" pitchFamily="18" charset="0"/>
                <a:cs typeface="Times New Roman" panose="02020603050405020304" pitchFamily="18" charset="0"/>
              </a:rPr>
              <a:t>forgiven day</a:t>
            </a:r>
            <a:endParaRPr lang="ru-RU" sz="4400" b="1" u="sng"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425938" y="2209893"/>
            <a:ext cx="5099539" cy="4401205"/>
          </a:xfrm>
          <a:prstGeom prst="rect">
            <a:avLst/>
          </a:prstGeom>
        </p:spPr>
        <p:txBody>
          <a:bodyPr wrap="square">
            <a:spAutoFit/>
          </a:bodyPr>
          <a:lstStyle/>
          <a:p>
            <a:pPr algn="just"/>
            <a:r>
              <a:rPr lang="en-US" sz="4000" dirty="0">
                <a:latin typeface="Times New Roman" panose="02020603050405020304" pitchFamily="18" charset="0"/>
                <a:cs typeface="Times New Roman" panose="02020603050405020304" pitchFamily="18" charset="0"/>
              </a:rPr>
              <a:t>On that day people ask forgiveness of one another for earlier hurts, burnt a straw doll and scattered the ashes for a </a:t>
            </a:r>
            <a:r>
              <a:rPr lang="en-US" sz="4000" dirty="0" smtClean="0">
                <a:latin typeface="Times New Roman" panose="02020603050405020304" pitchFamily="18" charset="0"/>
                <a:cs typeface="Times New Roman" panose="02020603050405020304" pitchFamily="18" charset="0"/>
              </a:rPr>
              <a:t>generous </a:t>
            </a:r>
            <a:r>
              <a:rPr lang="en-US" sz="4000" dirty="0">
                <a:latin typeface="Times New Roman" panose="02020603050405020304" pitchFamily="18" charset="0"/>
                <a:cs typeface="Times New Roman" panose="02020603050405020304" pitchFamily="18" charset="0"/>
              </a:rPr>
              <a:t>harvest. </a:t>
            </a:r>
            <a:endParaRPr lang="ru-RU" sz="4000" dirty="0">
              <a:latin typeface="Times New Roman" panose="02020603050405020304" pitchFamily="18" charset="0"/>
              <a:cs typeface="Times New Roman" panose="02020603050405020304" pitchFamily="18" charset="0"/>
            </a:endParaRPr>
          </a:p>
          <a:p>
            <a:pPr algn="just"/>
            <a:r>
              <a:rPr lang="en-US" sz="4000" dirty="0" smtClean="0">
                <a:latin typeface="Times New Roman" panose="02020603050405020304" pitchFamily="18" charset="0"/>
                <a:cs typeface="Times New Roman" panose="02020603050405020304" pitchFamily="18" charset="0"/>
              </a:rPr>
              <a:t>. </a:t>
            </a:r>
            <a:endParaRPr lang="ru-RU" sz="4000" dirty="0">
              <a:latin typeface="Times New Roman" panose="02020603050405020304" pitchFamily="18" charset="0"/>
              <a:cs typeface="Times New Roman" panose="02020603050405020304" pitchFamily="18" charset="0"/>
            </a:endParaRPr>
          </a:p>
        </p:txBody>
      </p:sp>
      <p:pic>
        <p:nvPicPr>
          <p:cNvPr id="6" name="Picture 2" descr="Народная обрядовая кукла Масленица, фото №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57900" y="2092385"/>
            <a:ext cx="5727621" cy="42957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59522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extLst>
              <p:ext uri="{D42A27DB-BD31-4B8C-83A1-F6EECF244321}">
                <p14:modId xmlns:p14="http://schemas.microsoft.com/office/powerpoint/2010/main" val="1231180192"/>
              </p:ext>
            </p:extLst>
          </p:nvPr>
        </p:nvGraphicFramePr>
        <p:xfrm>
          <a:off x="488727" y="457199"/>
          <a:ext cx="11240820" cy="6079482"/>
        </p:xfrm>
        <a:graphic>
          <a:graphicData uri="http://schemas.openxmlformats.org/drawingml/2006/table">
            <a:tbl>
              <a:tblPr firstRow="1" firstCol="1" bandRow="1">
                <a:tableStyleId>{5C22544A-7EE6-4342-B048-85BDC9FD1C3A}</a:tableStyleId>
              </a:tblPr>
              <a:tblGrid>
                <a:gridCol w="1123481"/>
                <a:gridCol w="1123481"/>
                <a:gridCol w="1123481"/>
                <a:gridCol w="1123481"/>
                <a:gridCol w="1123481"/>
                <a:gridCol w="1124683"/>
                <a:gridCol w="1124683"/>
                <a:gridCol w="1124683"/>
                <a:gridCol w="1124683"/>
                <a:gridCol w="1124683"/>
              </a:tblGrid>
              <a:tr h="413847">
                <a:tc>
                  <a:txBody>
                    <a:bodyPr/>
                    <a:lstStyle/>
                    <a:p>
                      <a:pPr algn="ctr">
                        <a:lnSpc>
                          <a:spcPct val="107000"/>
                        </a:lnSpc>
                        <a:spcAft>
                          <a:spcPts val="0"/>
                        </a:spcAft>
                      </a:pPr>
                      <a:r>
                        <a:rPr lang="en-US" sz="3200" b="1" dirty="0">
                          <a:solidFill>
                            <a:srgbClr val="FFC000"/>
                          </a:solidFill>
                          <a:effectLst/>
                          <a:latin typeface="Times New Roman" panose="02020603050405020304" pitchFamily="18" charset="0"/>
                          <a:cs typeface="Times New Roman" panose="02020603050405020304" pitchFamily="18" charset="0"/>
                        </a:rPr>
                        <a:t>N</a:t>
                      </a:r>
                      <a:endParaRPr lang="ru-RU" sz="3200" b="1" dirty="0">
                        <a:solidFill>
                          <a:srgbClr val="FFC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effectLst/>
                          <a:latin typeface="Times New Roman" panose="02020603050405020304" pitchFamily="18" charset="0"/>
                          <a:cs typeface="Times New Roman" panose="02020603050405020304" pitchFamily="18" charset="0"/>
                        </a:rPr>
                        <a:t>M</a:t>
                      </a:r>
                      <a:endParaRPr lang="ru-RU" sz="32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FF00FF"/>
                          </a:solidFill>
                          <a:effectLst/>
                          <a:latin typeface="Times New Roman" panose="02020603050405020304" pitchFamily="18" charset="0"/>
                          <a:cs typeface="Times New Roman" panose="02020603050405020304" pitchFamily="18" charset="0"/>
                        </a:rPr>
                        <a:t>S</a:t>
                      </a:r>
                      <a:endParaRPr lang="ru-RU" sz="3200" b="1" dirty="0">
                        <a:solidFill>
                          <a:srgbClr val="FF00FF"/>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FF00FF"/>
                          </a:solidFill>
                          <a:effectLst/>
                          <a:latin typeface="Times New Roman" panose="02020603050405020304" pitchFamily="18" charset="0"/>
                          <a:cs typeface="Times New Roman" panose="02020603050405020304" pitchFamily="18" charset="0"/>
                        </a:rPr>
                        <a:t>T</a:t>
                      </a:r>
                      <a:endParaRPr lang="ru-RU" sz="3200" b="1" dirty="0">
                        <a:solidFill>
                          <a:srgbClr val="FF00FF"/>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FF00FF"/>
                          </a:solidFill>
                          <a:effectLst/>
                          <a:latin typeface="Times New Roman" panose="02020603050405020304" pitchFamily="18" charset="0"/>
                          <a:cs typeface="Times New Roman" panose="02020603050405020304" pitchFamily="18" charset="0"/>
                        </a:rPr>
                        <a:t>R</a:t>
                      </a:r>
                      <a:endParaRPr lang="ru-RU" sz="3200" b="1" dirty="0">
                        <a:solidFill>
                          <a:srgbClr val="FF00FF"/>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FF00FF"/>
                          </a:solidFill>
                          <a:effectLst/>
                          <a:latin typeface="Times New Roman" panose="02020603050405020304" pitchFamily="18" charset="0"/>
                          <a:cs typeface="Times New Roman" panose="02020603050405020304" pitchFamily="18" charset="0"/>
                        </a:rPr>
                        <a:t>A</a:t>
                      </a:r>
                      <a:endParaRPr lang="ru-RU" sz="3200" b="1" dirty="0">
                        <a:solidFill>
                          <a:srgbClr val="FF00FF"/>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FF00FF"/>
                          </a:solidFill>
                          <a:effectLst/>
                          <a:latin typeface="Times New Roman" panose="02020603050405020304" pitchFamily="18" charset="0"/>
                          <a:cs typeface="Times New Roman" panose="02020603050405020304" pitchFamily="18" charset="0"/>
                        </a:rPr>
                        <a:t>W</a:t>
                      </a:r>
                      <a:endParaRPr lang="ru-RU" sz="3200" b="1" dirty="0">
                        <a:solidFill>
                          <a:srgbClr val="FF00FF"/>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solidFill>
                            <a:srgbClr val="FF0000"/>
                          </a:solidFill>
                          <a:effectLst/>
                          <a:latin typeface="Times New Roman" panose="02020603050405020304" pitchFamily="18" charset="0"/>
                          <a:cs typeface="Times New Roman" panose="02020603050405020304" pitchFamily="18" charset="0"/>
                        </a:rPr>
                        <a:t>L</a:t>
                      </a:r>
                      <a:endParaRPr lang="ru-RU" sz="32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chemeClr val="accent3">
                              <a:lumMod val="50000"/>
                            </a:schemeClr>
                          </a:solidFill>
                          <a:effectLst/>
                          <a:latin typeface="Times New Roman" panose="02020603050405020304" pitchFamily="18" charset="0"/>
                          <a:cs typeface="Times New Roman" panose="02020603050405020304" pitchFamily="18" charset="0"/>
                        </a:rPr>
                        <a:t>T</a:t>
                      </a:r>
                      <a:endParaRPr lang="ru-RU" sz="3200" b="1" dirty="0">
                        <a:solidFill>
                          <a:schemeClr val="accent3">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effectLst/>
                          <a:latin typeface="Times New Roman" panose="02020603050405020304" pitchFamily="18" charset="0"/>
                          <a:cs typeface="Times New Roman" panose="02020603050405020304" pitchFamily="18" charset="0"/>
                        </a:rPr>
                        <a:t>O</a:t>
                      </a:r>
                      <a:endParaRPr lang="ru-RU" sz="32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r h="508438">
                <a:tc>
                  <a:txBody>
                    <a:bodyPr/>
                    <a:lstStyle/>
                    <a:p>
                      <a:pPr algn="ctr">
                        <a:lnSpc>
                          <a:spcPct val="107000"/>
                        </a:lnSpc>
                        <a:spcAft>
                          <a:spcPts val="0"/>
                        </a:spcAft>
                      </a:pPr>
                      <a:r>
                        <a:rPr lang="en-US" sz="3200" b="1">
                          <a:solidFill>
                            <a:srgbClr val="FFC000"/>
                          </a:solidFill>
                          <a:effectLst/>
                          <a:latin typeface="Times New Roman" panose="02020603050405020304" pitchFamily="18" charset="0"/>
                          <a:cs typeface="Times New Roman" panose="02020603050405020304" pitchFamily="18" charset="0"/>
                        </a:rPr>
                        <a:t>U</a:t>
                      </a:r>
                      <a:endParaRPr lang="ru-RU" sz="3200" b="1">
                        <a:solidFill>
                          <a:srgbClr val="FFC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effectLst/>
                          <a:latin typeface="Times New Roman" panose="02020603050405020304" pitchFamily="18" charset="0"/>
                          <a:cs typeface="Times New Roman" panose="02020603050405020304" pitchFamily="18" charset="0"/>
                        </a:rPr>
                        <a:t>I</a:t>
                      </a:r>
                      <a:endParaRPr lang="ru-RU" sz="32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7030A0"/>
                          </a:solidFill>
                          <a:effectLst/>
                          <a:latin typeface="Times New Roman" panose="02020603050405020304" pitchFamily="18" charset="0"/>
                          <a:cs typeface="Times New Roman" panose="02020603050405020304" pitchFamily="18" charset="0"/>
                        </a:rPr>
                        <a:t>C</a:t>
                      </a:r>
                      <a:endParaRPr lang="ru-RU" sz="3200" b="1"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effectLst/>
                          <a:latin typeface="Times New Roman" panose="02020603050405020304" pitchFamily="18" charset="0"/>
                          <a:cs typeface="Times New Roman" panose="02020603050405020304" pitchFamily="18" charset="0"/>
                        </a:rPr>
                        <a:t>A</a:t>
                      </a:r>
                      <a:endParaRPr lang="ru-RU" sz="32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effectLst/>
                          <a:latin typeface="Times New Roman" panose="02020603050405020304" pitchFamily="18" charset="0"/>
                          <a:cs typeface="Times New Roman" panose="02020603050405020304" pitchFamily="18" charset="0"/>
                        </a:rPr>
                        <a:t>E</a:t>
                      </a:r>
                      <a:endParaRPr lang="ru-RU" sz="32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effectLst/>
                          <a:latin typeface="Times New Roman" panose="02020603050405020304" pitchFamily="18" charset="0"/>
                          <a:cs typeface="Times New Roman" panose="02020603050405020304" pitchFamily="18" charset="0"/>
                        </a:rPr>
                        <a:t>K</a:t>
                      </a:r>
                      <a:endParaRPr lang="ru-RU" sz="32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7030A0"/>
                          </a:solidFill>
                          <a:effectLst/>
                          <a:latin typeface="Times New Roman" panose="02020603050405020304" pitchFamily="18" charset="0"/>
                          <a:cs typeface="Times New Roman" panose="02020603050405020304" pitchFamily="18" charset="0"/>
                        </a:rPr>
                        <a:t>I</a:t>
                      </a:r>
                      <a:endParaRPr lang="ru-RU" sz="3200" b="1"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solidFill>
                            <a:srgbClr val="FF0000"/>
                          </a:solidFill>
                          <a:effectLst/>
                          <a:latin typeface="Times New Roman" panose="02020603050405020304" pitchFamily="18" charset="0"/>
                          <a:cs typeface="Times New Roman" panose="02020603050405020304" pitchFamily="18" charset="0"/>
                        </a:rPr>
                        <a:t>A</a:t>
                      </a:r>
                      <a:endParaRPr lang="ru-RU" sz="32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chemeClr val="accent3">
                              <a:lumMod val="50000"/>
                            </a:schemeClr>
                          </a:solidFill>
                          <a:effectLst/>
                          <a:latin typeface="Times New Roman" panose="02020603050405020304" pitchFamily="18" charset="0"/>
                          <a:cs typeface="Times New Roman" panose="02020603050405020304" pitchFamily="18" charset="0"/>
                        </a:rPr>
                        <a:t>R</a:t>
                      </a:r>
                      <a:endParaRPr lang="ru-RU" sz="3200" b="1" dirty="0">
                        <a:solidFill>
                          <a:schemeClr val="accent3">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solidFill>
                            <a:schemeClr val="accent1"/>
                          </a:solidFill>
                          <a:effectLst/>
                          <a:latin typeface="Times New Roman" panose="02020603050405020304" pitchFamily="18" charset="0"/>
                          <a:cs typeface="Times New Roman" panose="02020603050405020304" pitchFamily="18" charset="0"/>
                        </a:rPr>
                        <a:t>S</a:t>
                      </a:r>
                      <a:endParaRPr lang="ru-RU" sz="3200" b="1">
                        <a:solidFill>
                          <a:schemeClr val="accent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r h="508438">
                <a:tc>
                  <a:txBody>
                    <a:bodyPr/>
                    <a:lstStyle/>
                    <a:p>
                      <a:pPr algn="ctr">
                        <a:lnSpc>
                          <a:spcPct val="107000"/>
                        </a:lnSpc>
                        <a:spcAft>
                          <a:spcPts val="0"/>
                        </a:spcAft>
                      </a:pPr>
                      <a:r>
                        <a:rPr lang="en-US" sz="3200" b="1" dirty="0">
                          <a:solidFill>
                            <a:srgbClr val="FFC000"/>
                          </a:solidFill>
                          <a:effectLst/>
                          <a:latin typeface="Times New Roman" panose="02020603050405020304" pitchFamily="18" charset="0"/>
                          <a:cs typeface="Times New Roman" panose="02020603050405020304" pitchFamily="18" charset="0"/>
                        </a:rPr>
                        <a:t>S</a:t>
                      </a:r>
                      <a:endParaRPr lang="ru-RU" sz="3200" b="1" dirty="0">
                        <a:solidFill>
                          <a:srgbClr val="FFC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663300"/>
                          </a:solidFill>
                          <a:effectLst/>
                          <a:latin typeface="Times New Roman" panose="02020603050405020304" pitchFamily="18" charset="0"/>
                          <a:cs typeface="Times New Roman" panose="02020603050405020304" pitchFamily="18" charset="0"/>
                        </a:rPr>
                        <a:t>P</a:t>
                      </a:r>
                      <a:endParaRPr lang="ru-RU" sz="3200" b="1" dirty="0">
                        <a:solidFill>
                          <a:srgbClr val="6633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663300"/>
                          </a:solidFill>
                          <a:effectLst/>
                          <a:latin typeface="Times New Roman" panose="02020603050405020304" pitchFamily="18" charset="0"/>
                          <a:cs typeface="Times New Roman" panose="02020603050405020304" pitchFamily="18" charset="0"/>
                        </a:rPr>
                        <a:t>A</a:t>
                      </a:r>
                      <a:endParaRPr lang="ru-RU" sz="3200" b="1" dirty="0">
                        <a:solidFill>
                          <a:srgbClr val="6633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663300"/>
                          </a:solidFill>
                          <a:effectLst/>
                          <a:latin typeface="Times New Roman" panose="02020603050405020304" pitchFamily="18" charset="0"/>
                          <a:cs typeface="Times New Roman" panose="02020603050405020304" pitchFamily="18" charset="0"/>
                        </a:rPr>
                        <a:t>G</a:t>
                      </a:r>
                      <a:endParaRPr lang="ru-RU" sz="3200" b="1" dirty="0">
                        <a:solidFill>
                          <a:srgbClr val="6633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663300"/>
                          </a:solidFill>
                          <a:effectLst/>
                          <a:latin typeface="Times New Roman" panose="02020603050405020304" pitchFamily="18" charset="0"/>
                          <a:cs typeface="Times New Roman" panose="02020603050405020304" pitchFamily="18" charset="0"/>
                        </a:rPr>
                        <a:t>A</a:t>
                      </a:r>
                      <a:endParaRPr lang="ru-RU" sz="3200" b="1" dirty="0">
                        <a:solidFill>
                          <a:srgbClr val="6633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663300"/>
                          </a:solidFill>
                          <a:effectLst/>
                          <a:latin typeface="Times New Roman" panose="02020603050405020304" pitchFamily="18" charset="0"/>
                          <a:cs typeface="Times New Roman" panose="02020603050405020304" pitchFamily="18" charset="0"/>
                        </a:rPr>
                        <a:t>N</a:t>
                      </a:r>
                      <a:endParaRPr lang="ru-RU" sz="3200" b="1" dirty="0">
                        <a:solidFill>
                          <a:srgbClr val="6633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7030A0"/>
                          </a:solidFill>
                          <a:effectLst/>
                          <a:latin typeface="Times New Roman" panose="02020603050405020304" pitchFamily="18" charset="0"/>
                          <a:cs typeface="Times New Roman" panose="02020603050405020304" pitchFamily="18" charset="0"/>
                        </a:rPr>
                        <a:t>N</a:t>
                      </a:r>
                      <a:endParaRPr lang="ru-RU" sz="3200" b="1"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solidFill>
                            <a:srgbClr val="FF0000"/>
                          </a:solidFill>
                          <a:effectLst/>
                          <a:latin typeface="Times New Roman" panose="02020603050405020304" pitchFamily="18" charset="0"/>
                          <a:cs typeface="Times New Roman" panose="02020603050405020304" pitchFamily="18" charset="0"/>
                        </a:rPr>
                        <a:t>V</a:t>
                      </a:r>
                      <a:endParaRPr lang="ru-RU" sz="32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chemeClr val="accent3">
                              <a:lumMod val="50000"/>
                            </a:schemeClr>
                          </a:solidFill>
                          <a:effectLst/>
                          <a:latin typeface="Times New Roman" panose="02020603050405020304" pitchFamily="18" charset="0"/>
                          <a:cs typeface="Times New Roman" panose="02020603050405020304" pitchFamily="18" charset="0"/>
                        </a:rPr>
                        <a:t>A</a:t>
                      </a:r>
                      <a:endParaRPr lang="ru-RU" sz="3200" b="1" dirty="0">
                        <a:solidFill>
                          <a:schemeClr val="accent3">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solidFill>
                            <a:schemeClr val="accent1"/>
                          </a:solidFill>
                          <a:effectLst/>
                          <a:latin typeface="Times New Roman" panose="02020603050405020304" pitchFamily="18" charset="0"/>
                          <a:cs typeface="Times New Roman" panose="02020603050405020304" pitchFamily="18" charset="0"/>
                        </a:rPr>
                        <a:t>S</a:t>
                      </a:r>
                      <a:endParaRPr lang="ru-RU" sz="3200" b="1">
                        <a:solidFill>
                          <a:schemeClr val="accent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r h="508438">
                <a:tc>
                  <a:txBody>
                    <a:bodyPr/>
                    <a:lstStyle/>
                    <a:p>
                      <a:pPr algn="ctr">
                        <a:lnSpc>
                          <a:spcPct val="107000"/>
                        </a:lnSpc>
                        <a:spcAft>
                          <a:spcPts val="0"/>
                        </a:spcAft>
                      </a:pPr>
                      <a:r>
                        <a:rPr lang="en-US" sz="3200" b="1" dirty="0">
                          <a:solidFill>
                            <a:srgbClr val="92D050"/>
                          </a:solidFill>
                          <a:effectLst/>
                          <a:latin typeface="Times New Roman" panose="02020603050405020304" pitchFamily="18" charset="0"/>
                          <a:cs typeface="Times New Roman" panose="02020603050405020304" pitchFamily="18" charset="0"/>
                        </a:rPr>
                        <a:t>S</a:t>
                      </a:r>
                      <a:endParaRPr lang="ru-RU" sz="3200" b="1"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C00000"/>
                          </a:solidFill>
                          <a:effectLst/>
                          <a:latin typeface="Times New Roman" panose="02020603050405020304" pitchFamily="18" charset="0"/>
                          <a:cs typeface="Times New Roman" panose="02020603050405020304" pitchFamily="18" charset="0"/>
                        </a:rPr>
                        <a:t>H</a:t>
                      </a:r>
                      <a:endParaRPr lang="ru-RU" sz="3200" b="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C00000"/>
                          </a:solidFill>
                          <a:effectLst/>
                          <a:latin typeface="Times New Roman" panose="02020603050405020304" pitchFamily="18" charset="0"/>
                          <a:cs typeface="Times New Roman" panose="02020603050405020304" pitchFamily="18" charset="0"/>
                        </a:rPr>
                        <a:t>R</a:t>
                      </a:r>
                      <a:endParaRPr lang="ru-RU" sz="3200" b="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C00000"/>
                          </a:solidFill>
                          <a:effectLst/>
                          <a:latin typeface="Times New Roman" panose="02020603050405020304" pitchFamily="18" charset="0"/>
                          <a:cs typeface="Times New Roman" panose="02020603050405020304" pitchFamily="18" charset="0"/>
                        </a:rPr>
                        <a:t>O</a:t>
                      </a:r>
                      <a:endParaRPr lang="ru-RU" sz="3200" b="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C00000"/>
                          </a:solidFill>
                          <a:effectLst/>
                          <a:latin typeface="Times New Roman" panose="02020603050405020304" pitchFamily="18" charset="0"/>
                          <a:cs typeface="Times New Roman" panose="02020603050405020304" pitchFamily="18" charset="0"/>
                        </a:rPr>
                        <a:t>V</a:t>
                      </a:r>
                      <a:endParaRPr lang="ru-RU" sz="3200" b="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FF00FF"/>
                          </a:solidFill>
                          <a:effectLst/>
                          <a:latin typeface="Times New Roman" panose="02020603050405020304" pitchFamily="18" charset="0"/>
                          <a:cs typeface="Times New Roman" panose="02020603050405020304" pitchFamily="18" charset="0"/>
                        </a:rPr>
                        <a:t>E</a:t>
                      </a:r>
                      <a:endParaRPr lang="ru-RU" sz="3200" b="1" dirty="0">
                        <a:solidFill>
                          <a:srgbClr val="FF00FF"/>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7030A0"/>
                          </a:solidFill>
                          <a:effectLst/>
                          <a:latin typeface="Times New Roman" panose="02020603050405020304" pitchFamily="18" charset="0"/>
                          <a:cs typeface="Times New Roman" panose="02020603050405020304" pitchFamily="18" charset="0"/>
                        </a:rPr>
                        <a:t>T</a:t>
                      </a:r>
                      <a:endParaRPr lang="ru-RU" sz="3200" b="1"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FF0000"/>
                          </a:solidFill>
                          <a:effectLst/>
                          <a:latin typeface="Times New Roman" panose="02020603050405020304" pitchFamily="18" charset="0"/>
                          <a:cs typeface="Times New Roman" panose="02020603050405020304" pitchFamily="18" charset="0"/>
                        </a:rPr>
                        <a:t>I</a:t>
                      </a:r>
                      <a:endParaRPr lang="ru-RU" sz="3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chemeClr val="accent3">
                              <a:lumMod val="50000"/>
                            </a:schemeClr>
                          </a:solidFill>
                          <a:effectLst/>
                          <a:latin typeface="Times New Roman" panose="02020603050405020304" pitchFamily="18" charset="0"/>
                          <a:cs typeface="Times New Roman" panose="02020603050405020304" pitchFamily="18" charset="0"/>
                        </a:rPr>
                        <a:t>D</a:t>
                      </a:r>
                      <a:endParaRPr lang="ru-RU" sz="3200" b="1" dirty="0">
                        <a:solidFill>
                          <a:schemeClr val="accent3">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chemeClr val="accent1"/>
                          </a:solidFill>
                          <a:effectLst/>
                          <a:latin typeface="Times New Roman" panose="02020603050405020304" pitchFamily="18" charset="0"/>
                          <a:cs typeface="Times New Roman" panose="02020603050405020304" pitchFamily="18" charset="0"/>
                        </a:rPr>
                        <a:t>E</a:t>
                      </a:r>
                      <a:endParaRPr lang="ru-RU" sz="3200" b="1" dirty="0">
                        <a:solidFill>
                          <a:schemeClr val="accent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r h="508438">
                <a:tc>
                  <a:txBody>
                    <a:bodyPr/>
                    <a:lstStyle/>
                    <a:p>
                      <a:pPr algn="ctr">
                        <a:lnSpc>
                          <a:spcPct val="107000"/>
                        </a:lnSpc>
                        <a:spcAft>
                          <a:spcPts val="0"/>
                        </a:spcAft>
                      </a:pPr>
                      <a:r>
                        <a:rPr lang="en-US" sz="3200" b="1" dirty="0">
                          <a:solidFill>
                            <a:srgbClr val="92D050"/>
                          </a:solidFill>
                          <a:effectLst/>
                          <a:latin typeface="Times New Roman" panose="02020603050405020304" pitchFamily="18" charset="0"/>
                          <a:cs typeface="Times New Roman" panose="02020603050405020304" pitchFamily="18" charset="0"/>
                        </a:rPr>
                        <a:t>P</a:t>
                      </a:r>
                      <a:endParaRPr lang="ru-RU" sz="3200" b="1"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solidFill>
                            <a:srgbClr val="FF0000"/>
                          </a:solidFill>
                          <a:effectLst/>
                          <a:latin typeface="Times New Roman" panose="02020603050405020304" pitchFamily="18" charset="0"/>
                          <a:cs typeface="Times New Roman" panose="02020603050405020304" pitchFamily="18" charset="0"/>
                        </a:rPr>
                        <a:t>R</a:t>
                      </a:r>
                      <a:endParaRPr lang="ru-RU" sz="32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7030A0"/>
                          </a:solidFill>
                          <a:effectLst/>
                          <a:latin typeface="Times New Roman" panose="02020603050405020304" pitchFamily="18" charset="0"/>
                          <a:cs typeface="Times New Roman" panose="02020603050405020304" pitchFamily="18" charset="0"/>
                        </a:rPr>
                        <a:t>E</a:t>
                      </a:r>
                      <a:endParaRPr lang="ru-RU" sz="3200" b="1"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0070C0"/>
                          </a:solidFill>
                          <a:effectLst/>
                          <a:latin typeface="Times New Roman" panose="02020603050405020304" pitchFamily="18" charset="0"/>
                          <a:cs typeface="Times New Roman" panose="02020603050405020304" pitchFamily="18" charset="0"/>
                        </a:rPr>
                        <a:t>A</a:t>
                      </a:r>
                      <a:endParaRPr lang="ru-RU" sz="32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00B050"/>
                          </a:solidFill>
                          <a:effectLst/>
                          <a:latin typeface="Times New Roman" panose="02020603050405020304" pitchFamily="18" charset="0"/>
                          <a:cs typeface="Times New Roman" panose="02020603050405020304" pitchFamily="18" charset="0"/>
                        </a:rPr>
                        <a:t>G</a:t>
                      </a:r>
                      <a:endParaRPr lang="ru-RU" sz="3200" b="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solidFill>
                            <a:srgbClr val="FF00FF"/>
                          </a:solidFill>
                          <a:effectLst/>
                          <a:latin typeface="Times New Roman" panose="02020603050405020304" pitchFamily="18" charset="0"/>
                          <a:cs typeface="Times New Roman" panose="02020603050405020304" pitchFamily="18" charset="0"/>
                        </a:rPr>
                        <a:t>K</a:t>
                      </a:r>
                      <a:endParaRPr lang="ru-RU" sz="3200" b="1">
                        <a:solidFill>
                          <a:srgbClr val="FF00FF"/>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7030A0"/>
                          </a:solidFill>
                          <a:effectLst/>
                          <a:latin typeface="Times New Roman" panose="02020603050405020304" pitchFamily="18" charset="0"/>
                          <a:cs typeface="Times New Roman" panose="02020603050405020304" pitchFamily="18" charset="0"/>
                        </a:rPr>
                        <a:t>E</a:t>
                      </a:r>
                      <a:endParaRPr lang="ru-RU" sz="3200" b="1"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solidFill>
                            <a:srgbClr val="FF0000"/>
                          </a:solidFill>
                          <a:effectLst/>
                          <a:latin typeface="Times New Roman" panose="02020603050405020304" pitchFamily="18" charset="0"/>
                          <a:cs typeface="Times New Roman" panose="02020603050405020304" pitchFamily="18" charset="0"/>
                        </a:rPr>
                        <a:t>T</a:t>
                      </a:r>
                      <a:endParaRPr lang="ru-RU" sz="32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chemeClr val="accent3">
                              <a:lumMod val="50000"/>
                            </a:schemeClr>
                          </a:solidFill>
                          <a:effectLst/>
                          <a:latin typeface="Times New Roman" panose="02020603050405020304" pitchFamily="18" charset="0"/>
                          <a:cs typeface="Times New Roman" panose="02020603050405020304" pitchFamily="18" charset="0"/>
                        </a:rPr>
                        <a:t>I</a:t>
                      </a:r>
                      <a:endParaRPr lang="ru-RU" sz="3200" b="1" dirty="0">
                        <a:solidFill>
                          <a:schemeClr val="accent3">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solidFill>
                            <a:schemeClr val="accent1"/>
                          </a:solidFill>
                          <a:effectLst/>
                          <a:latin typeface="Times New Roman" panose="02020603050405020304" pitchFamily="18" charset="0"/>
                          <a:cs typeface="Times New Roman" panose="02020603050405020304" pitchFamily="18" charset="0"/>
                        </a:rPr>
                        <a:t>N</a:t>
                      </a:r>
                      <a:endParaRPr lang="ru-RU" sz="3200" b="1">
                        <a:solidFill>
                          <a:schemeClr val="accent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r h="508438">
                <a:tc>
                  <a:txBody>
                    <a:bodyPr/>
                    <a:lstStyle/>
                    <a:p>
                      <a:pPr algn="ctr">
                        <a:lnSpc>
                          <a:spcPct val="107000"/>
                        </a:lnSpc>
                        <a:spcAft>
                          <a:spcPts val="0"/>
                        </a:spcAft>
                      </a:pPr>
                      <a:r>
                        <a:rPr lang="en-US" sz="3200" b="1" dirty="0">
                          <a:solidFill>
                            <a:srgbClr val="92D050"/>
                          </a:solidFill>
                          <a:effectLst/>
                          <a:latin typeface="Times New Roman" panose="02020603050405020304" pitchFamily="18" charset="0"/>
                          <a:cs typeface="Times New Roman" panose="02020603050405020304" pitchFamily="18" charset="0"/>
                        </a:rPr>
                        <a:t>R</a:t>
                      </a:r>
                      <a:endParaRPr lang="ru-RU" sz="3200" b="1"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solidFill>
                            <a:srgbClr val="FF0000"/>
                          </a:solidFill>
                          <a:effectLst/>
                          <a:latin typeface="Times New Roman" panose="02020603050405020304" pitchFamily="18" charset="0"/>
                          <a:cs typeface="Times New Roman" panose="02020603050405020304" pitchFamily="18" charset="0"/>
                        </a:rPr>
                        <a:t>E</a:t>
                      </a:r>
                      <a:endParaRPr lang="ru-RU" sz="32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7030A0"/>
                          </a:solidFill>
                          <a:effectLst/>
                          <a:latin typeface="Times New Roman" panose="02020603050405020304" pitchFamily="18" charset="0"/>
                          <a:cs typeface="Times New Roman" panose="02020603050405020304" pitchFamily="18" charset="0"/>
                        </a:rPr>
                        <a:t>C</a:t>
                      </a:r>
                      <a:endParaRPr lang="ru-RU" sz="3200" b="1"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0070C0"/>
                          </a:solidFill>
                          <a:effectLst/>
                          <a:latin typeface="Times New Roman" panose="02020603050405020304" pitchFamily="18" charset="0"/>
                          <a:cs typeface="Times New Roman" panose="02020603050405020304" pitchFamily="18" charset="0"/>
                        </a:rPr>
                        <a:t>N</a:t>
                      </a:r>
                      <a:endParaRPr lang="ru-RU" sz="32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00B050"/>
                          </a:solidFill>
                          <a:effectLst/>
                          <a:latin typeface="Times New Roman" panose="02020603050405020304" pitchFamily="18" charset="0"/>
                          <a:cs typeface="Times New Roman" panose="02020603050405020304" pitchFamily="18" charset="0"/>
                        </a:rPr>
                        <a:t>N</a:t>
                      </a:r>
                      <a:endParaRPr lang="ru-RU" sz="3200" b="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FF00FF"/>
                          </a:solidFill>
                          <a:effectLst/>
                          <a:latin typeface="Times New Roman" panose="02020603050405020304" pitchFamily="18" charset="0"/>
                          <a:cs typeface="Times New Roman" panose="02020603050405020304" pitchFamily="18" charset="0"/>
                        </a:rPr>
                        <a:t>A</a:t>
                      </a:r>
                      <a:endParaRPr lang="ru-RU" sz="3200" b="1" dirty="0">
                        <a:solidFill>
                          <a:srgbClr val="FF00FF"/>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7030A0"/>
                          </a:solidFill>
                          <a:effectLst/>
                          <a:latin typeface="Times New Roman" panose="02020603050405020304" pitchFamily="18" charset="0"/>
                          <a:cs typeface="Times New Roman" panose="02020603050405020304" pitchFamily="18" charset="0"/>
                        </a:rPr>
                        <a:t>R</a:t>
                      </a:r>
                      <a:endParaRPr lang="ru-RU" sz="3200" b="1"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solidFill>
                            <a:srgbClr val="FF0000"/>
                          </a:solidFill>
                          <a:effectLst/>
                          <a:latin typeface="Times New Roman" panose="02020603050405020304" pitchFamily="18" charset="0"/>
                          <a:cs typeface="Times New Roman" panose="02020603050405020304" pitchFamily="18" charset="0"/>
                        </a:rPr>
                        <a:t>S</a:t>
                      </a:r>
                      <a:endParaRPr lang="ru-RU" sz="32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chemeClr val="accent3">
                              <a:lumMod val="50000"/>
                            </a:schemeClr>
                          </a:solidFill>
                          <a:effectLst/>
                          <a:latin typeface="Times New Roman" panose="02020603050405020304" pitchFamily="18" charset="0"/>
                          <a:cs typeface="Times New Roman" panose="02020603050405020304" pitchFamily="18" charset="0"/>
                        </a:rPr>
                        <a:t>T</a:t>
                      </a:r>
                      <a:endParaRPr lang="ru-RU" sz="3200" b="1" dirty="0">
                        <a:solidFill>
                          <a:schemeClr val="accent3">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solidFill>
                            <a:schemeClr val="accent1"/>
                          </a:solidFill>
                          <a:effectLst/>
                          <a:latin typeface="Times New Roman" panose="02020603050405020304" pitchFamily="18" charset="0"/>
                          <a:cs typeface="Times New Roman" panose="02020603050405020304" pitchFamily="18" charset="0"/>
                        </a:rPr>
                        <a:t>E</a:t>
                      </a:r>
                      <a:endParaRPr lang="ru-RU" sz="3200" b="1">
                        <a:solidFill>
                          <a:schemeClr val="accent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r h="508438">
                <a:tc>
                  <a:txBody>
                    <a:bodyPr/>
                    <a:lstStyle/>
                    <a:p>
                      <a:pPr algn="ctr">
                        <a:lnSpc>
                          <a:spcPct val="107000"/>
                        </a:lnSpc>
                        <a:spcAft>
                          <a:spcPts val="0"/>
                        </a:spcAft>
                      </a:pPr>
                      <a:r>
                        <a:rPr lang="en-US" sz="3200" b="1" dirty="0">
                          <a:solidFill>
                            <a:srgbClr val="92D050"/>
                          </a:solidFill>
                          <a:effectLst/>
                          <a:latin typeface="Times New Roman" panose="02020603050405020304" pitchFamily="18" charset="0"/>
                          <a:cs typeface="Times New Roman" panose="02020603050405020304" pitchFamily="18" charset="0"/>
                        </a:rPr>
                        <a:t>I</a:t>
                      </a:r>
                      <a:endParaRPr lang="ru-RU" sz="3200" b="1"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solidFill>
                            <a:srgbClr val="FF0000"/>
                          </a:solidFill>
                          <a:effectLst/>
                          <a:latin typeface="Times New Roman" panose="02020603050405020304" pitchFamily="18" charset="0"/>
                          <a:cs typeface="Times New Roman" panose="02020603050405020304" pitchFamily="18" charset="0"/>
                        </a:rPr>
                        <a:t>T</a:t>
                      </a:r>
                      <a:endParaRPr lang="ru-RU" sz="32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7030A0"/>
                          </a:solidFill>
                          <a:effectLst/>
                          <a:latin typeface="Times New Roman" panose="02020603050405020304" pitchFamily="18" charset="0"/>
                          <a:cs typeface="Times New Roman" panose="02020603050405020304" pitchFamily="18" charset="0"/>
                        </a:rPr>
                        <a:t>R</a:t>
                      </a:r>
                      <a:endParaRPr lang="ru-RU" sz="3200" b="1"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0070C0"/>
                          </a:solidFill>
                          <a:effectLst/>
                          <a:latin typeface="Times New Roman" panose="02020603050405020304" pitchFamily="18" charset="0"/>
                          <a:cs typeface="Times New Roman" panose="02020603050405020304" pitchFamily="18" charset="0"/>
                        </a:rPr>
                        <a:t>C</a:t>
                      </a:r>
                      <a:endParaRPr lang="ru-RU" sz="32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00B050"/>
                          </a:solidFill>
                          <a:effectLst/>
                          <a:latin typeface="Times New Roman" panose="02020603050405020304" pitchFamily="18" charset="0"/>
                          <a:cs typeface="Times New Roman" panose="02020603050405020304" pitchFamily="18" charset="0"/>
                        </a:rPr>
                        <a:t>I</a:t>
                      </a:r>
                      <a:endParaRPr lang="ru-RU" sz="3200" b="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FF00FF"/>
                          </a:solidFill>
                          <a:effectLst/>
                          <a:latin typeface="Times New Roman" panose="02020603050405020304" pitchFamily="18" charset="0"/>
                          <a:cs typeface="Times New Roman" panose="02020603050405020304" pitchFamily="18" charset="0"/>
                        </a:rPr>
                        <a:t>C</a:t>
                      </a:r>
                      <a:endParaRPr lang="ru-RU" sz="3200" b="1" dirty="0">
                        <a:solidFill>
                          <a:srgbClr val="FF00FF"/>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00B050"/>
                          </a:solidFill>
                          <a:effectLst/>
                          <a:latin typeface="Times New Roman" panose="02020603050405020304" pitchFamily="18" charset="0"/>
                          <a:cs typeface="Times New Roman" panose="02020603050405020304" pitchFamily="18" charset="0"/>
                        </a:rPr>
                        <a:t>T</a:t>
                      </a:r>
                      <a:endParaRPr lang="ru-RU" sz="3200" b="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solidFill>
                            <a:srgbClr val="FF0000"/>
                          </a:solidFill>
                          <a:effectLst/>
                          <a:latin typeface="Times New Roman" panose="02020603050405020304" pitchFamily="18" charset="0"/>
                          <a:cs typeface="Times New Roman" panose="02020603050405020304" pitchFamily="18" charset="0"/>
                        </a:rPr>
                        <a:t>E</a:t>
                      </a:r>
                      <a:endParaRPr lang="ru-RU" sz="32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chemeClr val="accent3">
                              <a:lumMod val="50000"/>
                            </a:schemeClr>
                          </a:solidFill>
                          <a:effectLst/>
                          <a:latin typeface="Times New Roman" panose="02020603050405020304" pitchFamily="18" charset="0"/>
                          <a:cs typeface="Times New Roman" panose="02020603050405020304" pitchFamily="18" charset="0"/>
                        </a:rPr>
                        <a:t>I</a:t>
                      </a:r>
                      <a:endParaRPr lang="ru-RU" sz="3200" b="1" dirty="0">
                        <a:solidFill>
                          <a:schemeClr val="accent3">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solidFill>
                            <a:schemeClr val="accent1"/>
                          </a:solidFill>
                          <a:effectLst/>
                          <a:latin typeface="Times New Roman" panose="02020603050405020304" pitchFamily="18" charset="0"/>
                          <a:cs typeface="Times New Roman" panose="02020603050405020304" pitchFamily="18" charset="0"/>
                        </a:rPr>
                        <a:t>V</a:t>
                      </a:r>
                      <a:endParaRPr lang="ru-RU" sz="3200" b="1">
                        <a:solidFill>
                          <a:schemeClr val="accent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r h="508438">
                <a:tc>
                  <a:txBody>
                    <a:bodyPr/>
                    <a:lstStyle/>
                    <a:p>
                      <a:pPr algn="ctr">
                        <a:lnSpc>
                          <a:spcPct val="107000"/>
                        </a:lnSpc>
                        <a:spcAft>
                          <a:spcPts val="0"/>
                        </a:spcAft>
                      </a:pPr>
                      <a:r>
                        <a:rPr lang="en-US" sz="3200" b="1" dirty="0">
                          <a:solidFill>
                            <a:srgbClr val="92D050"/>
                          </a:solidFill>
                          <a:effectLst/>
                          <a:latin typeface="Times New Roman" panose="02020603050405020304" pitchFamily="18" charset="0"/>
                          <a:cs typeface="Times New Roman" panose="02020603050405020304" pitchFamily="18" charset="0"/>
                        </a:rPr>
                        <a:t>N</a:t>
                      </a:r>
                      <a:endParaRPr lang="ru-RU" sz="3200" b="1"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FF0000"/>
                          </a:solidFill>
                          <a:effectLst/>
                          <a:latin typeface="Times New Roman" panose="02020603050405020304" pitchFamily="18" charset="0"/>
                          <a:cs typeface="Times New Roman" panose="02020603050405020304" pitchFamily="18" charset="0"/>
                        </a:rPr>
                        <a:t>T</a:t>
                      </a:r>
                      <a:endParaRPr lang="ru-RU" sz="3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7030A0"/>
                          </a:solidFill>
                          <a:effectLst/>
                          <a:latin typeface="Times New Roman" panose="02020603050405020304" pitchFamily="18" charset="0"/>
                          <a:cs typeface="Times New Roman" panose="02020603050405020304" pitchFamily="18" charset="0"/>
                        </a:rPr>
                        <a:t>O</a:t>
                      </a:r>
                      <a:endParaRPr lang="ru-RU" sz="3200" b="1"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0070C0"/>
                          </a:solidFill>
                          <a:effectLst/>
                          <a:latin typeface="Times New Roman" panose="02020603050405020304" pitchFamily="18" charset="0"/>
                          <a:cs typeface="Times New Roman" panose="02020603050405020304" pitchFamily="18" charset="0"/>
                        </a:rPr>
                        <a:t>I</a:t>
                      </a:r>
                      <a:endParaRPr lang="ru-RU" sz="32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solidFill>
                            <a:srgbClr val="00B050"/>
                          </a:solidFill>
                          <a:effectLst/>
                          <a:latin typeface="Times New Roman" panose="02020603050405020304" pitchFamily="18" charset="0"/>
                          <a:cs typeface="Times New Roman" panose="02020603050405020304" pitchFamily="18" charset="0"/>
                        </a:rPr>
                        <a:t>N</a:t>
                      </a:r>
                      <a:endParaRPr lang="ru-RU" sz="3200" b="1">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solidFill>
                            <a:srgbClr val="FF00FF"/>
                          </a:solidFill>
                          <a:effectLst/>
                          <a:latin typeface="Times New Roman" panose="02020603050405020304" pitchFamily="18" charset="0"/>
                          <a:cs typeface="Times New Roman" panose="02020603050405020304" pitchFamily="18" charset="0"/>
                        </a:rPr>
                        <a:t>N</a:t>
                      </a:r>
                      <a:endParaRPr lang="ru-RU" sz="3200" b="1">
                        <a:solidFill>
                          <a:srgbClr val="FF00FF"/>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00B050"/>
                          </a:solidFill>
                          <a:effectLst/>
                          <a:latin typeface="Times New Roman" panose="02020603050405020304" pitchFamily="18" charset="0"/>
                          <a:cs typeface="Times New Roman" panose="02020603050405020304" pitchFamily="18" charset="0"/>
                        </a:rPr>
                        <a:t>R</a:t>
                      </a:r>
                      <a:endParaRPr lang="ru-RU" sz="3200" b="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002060"/>
                          </a:solidFill>
                          <a:effectLst/>
                          <a:latin typeface="Times New Roman" panose="02020603050405020304" pitchFamily="18" charset="0"/>
                          <a:cs typeface="Times New Roman" panose="02020603050405020304" pitchFamily="18" charset="0"/>
                        </a:rPr>
                        <a:t>F</a:t>
                      </a:r>
                      <a:endParaRPr lang="ru-RU" sz="3200" b="1"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chemeClr val="accent3">
                              <a:lumMod val="50000"/>
                            </a:schemeClr>
                          </a:solidFill>
                          <a:effectLst/>
                          <a:latin typeface="Times New Roman" panose="02020603050405020304" pitchFamily="18" charset="0"/>
                          <a:cs typeface="Times New Roman" panose="02020603050405020304" pitchFamily="18" charset="0"/>
                        </a:rPr>
                        <a:t>O</a:t>
                      </a:r>
                      <a:endParaRPr lang="ru-RU" sz="3200" b="1" dirty="0">
                        <a:solidFill>
                          <a:schemeClr val="accent3">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solidFill>
                            <a:schemeClr val="accent1"/>
                          </a:solidFill>
                          <a:effectLst/>
                          <a:latin typeface="Times New Roman" panose="02020603050405020304" pitchFamily="18" charset="0"/>
                          <a:cs typeface="Times New Roman" panose="02020603050405020304" pitchFamily="18" charset="0"/>
                        </a:rPr>
                        <a:t>I</a:t>
                      </a:r>
                      <a:endParaRPr lang="ru-RU" sz="3200" b="1">
                        <a:solidFill>
                          <a:schemeClr val="accent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r h="508438">
                <a:tc>
                  <a:txBody>
                    <a:bodyPr/>
                    <a:lstStyle/>
                    <a:p>
                      <a:pPr algn="ctr">
                        <a:lnSpc>
                          <a:spcPct val="107000"/>
                        </a:lnSpc>
                        <a:spcAft>
                          <a:spcPts val="0"/>
                        </a:spcAft>
                      </a:pPr>
                      <a:r>
                        <a:rPr lang="en-US" sz="3200" b="1" dirty="0">
                          <a:solidFill>
                            <a:srgbClr val="92D050"/>
                          </a:solidFill>
                          <a:effectLst/>
                          <a:latin typeface="Times New Roman" panose="02020603050405020304" pitchFamily="18" charset="0"/>
                          <a:cs typeface="Times New Roman" panose="02020603050405020304" pitchFamily="18" charset="0"/>
                        </a:rPr>
                        <a:t>G</a:t>
                      </a:r>
                      <a:endParaRPr lang="ru-RU" sz="3200" b="1"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solidFill>
                            <a:srgbClr val="FF0000"/>
                          </a:solidFill>
                          <a:effectLst/>
                          <a:latin typeface="Times New Roman" panose="02020603050405020304" pitchFamily="18" charset="0"/>
                          <a:cs typeface="Times New Roman" panose="02020603050405020304" pitchFamily="18" charset="0"/>
                        </a:rPr>
                        <a:t>U</a:t>
                      </a:r>
                      <a:endParaRPr lang="ru-RU" sz="32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7030A0"/>
                          </a:solidFill>
                          <a:effectLst/>
                          <a:latin typeface="Times New Roman" panose="02020603050405020304" pitchFamily="18" charset="0"/>
                          <a:cs typeface="Times New Roman" panose="02020603050405020304" pitchFamily="18" charset="0"/>
                        </a:rPr>
                        <a:t>W</a:t>
                      </a:r>
                      <a:endParaRPr lang="ru-RU" sz="3200" b="1"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0070C0"/>
                          </a:solidFill>
                          <a:effectLst/>
                          <a:latin typeface="Times New Roman" panose="02020603050405020304" pitchFamily="18" charset="0"/>
                          <a:cs typeface="Times New Roman" panose="02020603050405020304" pitchFamily="18" charset="0"/>
                        </a:rPr>
                        <a:t>E</a:t>
                      </a:r>
                      <a:endParaRPr lang="ru-RU" sz="32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solidFill>
                            <a:srgbClr val="00B050"/>
                          </a:solidFill>
                          <a:effectLst/>
                          <a:latin typeface="Times New Roman" panose="02020603050405020304" pitchFamily="18" charset="0"/>
                          <a:cs typeface="Times New Roman" panose="02020603050405020304" pitchFamily="18" charset="0"/>
                        </a:rPr>
                        <a:t>R</a:t>
                      </a:r>
                      <a:endParaRPr lang="ru-RU" sz="3200" b="1">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solidFill>
                            <a:srgbClr val="FF00FF"/>
                          </a:solidFill>
                          <a:effectLst/>
                          <a:latin typeface="Times New Roman" panose="02020603050405020304" pitchFamily="18" charset="0"/>
                          <a:cs typeface="Times New Roman" panose="02020603050405020304" pitchFamily="18" charset="0"/>
                        </a:rPr>
                        <a:t>A</a:t>
                      </a:r>
                      <a:endParaRPr lang="ru-RU" sz="3200" b="1">
                        <a:solidFill>
                          <a:srgbClr val="FF00FF"/>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00B050"/>
                          </a:solidFill>
                          <a:effectLst/>
                          <a:latin typeface="Times New Roman" panose="02020603050405020304" pitchFamily="18" charset="0"/>
                          <a:cs typeface="Times New Roman" panose="02020603050405020304" pitchFamily="18" charset="0"/>
                        </a:rPr>
                        <a:t>O</a:t>
                      </a:r>
                      <a:endParaRPr lang="ru-RU" sz="3200" b="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002060"/>
                          </a:solidFill>
                          <a:effectLst/>
                          <a:latin typeface="Times New Roman" panose="02020603050405020304" pitchFamily="18" charset="0"/>
                          <a:cs typeface="Times New Roman" panose="02020603050405020304" pitchFamily="18" charset="0"/>
                        </a:rPr>
                        <a:t>E</a:t>
                      </a:r>
                      <a:endParaRPr lang="ru-RU" sz="3200" b="1"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chemeClr val="accent3">
                              <a:lumMod val="50000"/>
                            </a:schemeClr>
                          </a:solidFill>
                          <a:effectLst/>
                          <a:latin typeface="Times New Roman" panose="02020603050405020304" pitchFamily="18" charset="0"/>
                          <a:cs typeface="Times New Roman" panose="02020603050405020304" pitchFamily="18" charset="0"/>
                        </a:rPr>
                        <a:t>N</a:t>
                      </a:r>
                      <a:endParaRPr lang="ru-RU" sz="3200" b="1" dirty="0">
                        <a:solidFill>
                          <a:schemeClr val="accent3">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solidFill>
                            <a:schemeClr val="accent1"/>
                          </a:solidFill>
                          <a:effectLst/>
                          <a:latin typeface="Times New Roman" panose="02020603050405020304" pitchFamily="18" charset="0"/>
                          <a:cs typeface="Times New Roman" panose="02020603050405020304" pitchFamily="18" charset="0"/>
                        </a:rPr>
                        <a:t>G</a:t>
                      </a:r>
                      <a:endParaRPr lang="ru-RU" sz="3200" b="1">
                        <a:solidFill>
                          <a:schemeClr val="accent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r h="508438">
                <a:tc>
                  <a:txBody>
                    <a:bodyPr/>
                    <a:lstStyle/>
                    <a:p>
                      <a:pPr algn="ctr">
                        <a:lnSpc>
                          <a:spcPct val="107000"/>
                        </a:lnSpc>
                        <a:spcAft>
                          <a:spcPts val="0"/>
                        </a:spcAft>
                      </a:pPr>
                      <a:r>
                        <a:rPr lang="en-US" sz="3200" b="1" dirty="0">
                          <a:solidFill>
                            <a:schemeClr val="tx1">
                              <a:lumMod val="95000"/>
                              <a:lumOff val="5000"/>
                            </a:schemeClr>
                          </a:solidFill>
                          <a:effectLst/>
                          <a:latin typeface="Times New Roman" panose="02020603050405020304" pitchFamily="18" charset="0"/>
                          <a:cs typeface="Times New Roman" panose="02020603050405020304" pitchFamily="18" charset="0"/>
                        </a:rPr>
                        <a:t>N</a:t>
                      </a:r>
                      <a:endParaRPr lang="ru-RU" sz="3200" b="1" dirty="0">
                        <a:solidFill>
                          <a:schemeClr val="tx1">
                            <a:lumMod val="95000"/>
                            <a:lumOff val="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FF0000"/>
                          </a:solidFill>
                          <a:effectLst/>
                          <a:latin typeface="Times New Roman" panose="02020603050405020304" pitchFamily="18" charset="0"/>
                          <a:cs typeface="Times New Roman" panose="02020603050405020304" pitchFamily="18" charset="0"/>
                        </a:rPr>
                        <a:t>B</a:t>
                      </a:r>
                      <a:endParaRPr lang="ru-RU" sz="3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effectLst/>
                          <a:latin typeface="Times New Roman" panose="02020603050405020304" pitchFamily="18" charset="0"/>
                          <a:cs typeface="Times New Roman" panose="02020603050405020304" pitchFamily="18" charset="0"/>
                        </a:rPr>
                        <a:t>L</a:t>
                      </a:r>
                      <a:endParaRPr lang="ru-RU" sz="32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0070C0"/>
                          </a:solidFill>
                          <a:effectLst/>
                          <a:latin typeface="Times New Roman" panose="02020603050405020304" pitchFamily="18" charset="0"/>
                          <a:cs typeface="Times New Roman" panose="02020603050405020304" pitchFamily="18" charset="0"/>
                        </a:rPr>
                        <a:t>N</a:t>
                      </a:r>
                      <a:endParaRPr lang="ru-RU" sz="32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solidFill>
                            <a:srgbClr val="00B050"/>
                          </a:solidFill>
                          <a:effectLst/>
                          <a:latin typeface="Times New Roman" panose="02020603050405020304" pitchFamily="18" charset="0"/>
                          <a:cs typeface="Times New Roman" panose="02020603050405020304" pitchFamily="18" charset="0"/>
                        </a:rPr>
                        <a:t>U</a:t>
                      </a:r>
                      <a:endParaRPr lang="ru-RU" sz="3200" b="1">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FF00FF"/>
                          </a:solidFill>
                          <a:effectLst/>
                          <a:latin typeface="Times New Roman" panose="02020603050405020304" pitchFamily="18" charset="0"/>
                          <a:cs typeface="Times New Roman" panose="02020603050405020304" pitchFamily="18" charset="0"/>
                        </a:rPr>
                        <a:t>P</a:t>
                      </a:r>
                      <a:endParaRPr lang="ru-RU" sz="3200" b="1" dirty="0">
                        <a:solidFill>
                          <a:srgbClr val="FF00FF"/>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00B050"/>
                          </a:solidFill>
                          <a:effectLst/>
                          <a:latin typeface="Times New Roman" panose="02020603050405020304" pitchFamily="18" charset="0"/>
                          <a:cs typeface="Times New Roman" panose="02020603050405020304" pitchFamily="18" charset="0"/>
                        </a:rPr>
                        <a:t>I</a:t>
                      </a:r>
                      <a:endParaRPr lang="ru-RU" sz="3200" b="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002060"/>
                          </a:solidFill>
                          <a:effectLst/>
                          <a:latin typeface="Times New Roman" panose="02020603050405020304" pitchFamily="18" charset="0"/>
                          <a:cs typeface="Times New Roman" panose="02020603050405020304" pitchFamily="18" charset="0"/>
                        </a:rPr>
                        <a:t>A</a:t>
                      </a:r>
                      <a:endParaRPr lang="ru-RU" sz="3200" b="1"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effectLst/>
                          <a:latin typeface="Times New Roman" panose="02020603050405020304" pitchFamily="18" charset="0"/>
                          <a:cs typeface="Times New Roman" panose="02020603050405020304" pitchFamily="18" charset="0"/>
                        </a:rPr>
                        <a:t>S</a:t>
                      </a:r>
                      <a:endParaRPr lang="ru-RU" sz="32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solidFill>
                            <a:schemeClr val="accent1"/>
                          </a:solidFill>
                          <a:effectLst/>
                          <a:latin typeface="Times New Roman" panose="02020603050405020304" pitchFamily="18" charset="0"/>
                          <a:cs typeface="Times New Roman" panose="02020603050405020304" pitchFamily="18" charset="0"/>
                        </a:rPr>
                        <a:t>R</a:t>
                      </a:r>
                      <a:endParaRPr lang="ru-RU" sz="3200" b="1">
                        <a:solidFill>
                          <a:schemeClr val="accent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r h="508438">
                <a:tc>
                  <a:txBody>
                    <a:bodyPr/>
                    <a:lstStyle/>
                    <a:p>
                      <a:pPr algn="ctr">
                        <a:lnSpc>
                          <a:spcPct val="107000"/>
                        </a:lnSpc>
                        <a:spcAft>
                          <a:spcPts val="0"/>
                        </a:spcAft>
                      </a:pPr>
                      <a:r>
                        <a:rPr lang="en-US" sz="3200" b="1" dirty="0">
                          <a:solidFill>
                            <a:schemeClr val="tx1">
                              <a:lumMod val="95000"/>
                              <a:lumOff val="5000"/>
                            </a:schemeClr>
                          </a:solidFill>
                          <a:effectLst/>
                          <a:latin typeface="Times New Roman" panose="02020603050405020304" pitchFamily="18" charset="0"/>
                          <a:cs typeface="Times New Roman" panose="02020603050405020304" pitchFamily="18" charset="0"/>
                        </a:rPr>
                        <a:t>U</a:t>
                      </a:r>
                      <a:endParaRPr lang="ru-RU" sz="3200" b="1" dirty="0">
                        <a:solidFill>
                          <a:schemeClr val="tx1">
                            <a:lumMod val="95000"/>
                            <a:lumOff val="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effectLst/>
                          <a:latin typeface="Times New Roman" panose="02020603050405020304" pitchFamily="18" charset="0"/>
                          <a:cs typeface="Times New Roman" panose="02020603050405020304" pitchFamily="18" charset="0"/>
                        </a:rPr>
                        <a:t>A</a:t>
                      </a:r>
                      <a:endParaRPr lang="ru-RU" sz="32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effectLst/>
                          <a:latin typeface="Times New Roman" panose="02020603050405020304" pitchFamily="18" charset="0"/>
                          <a:cs typeface="Times New Roman" panose="02020603050405020304" pitchFamily="18" charset="0"/>
                        </a:rPr>
                        <a:t>O</a:t>
                      </a:r>
                      <a:endParaRPr lang="ru-RU" sz="32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0070C0"/>
                          </a:solidFill>
                          <a:effectLst/>
                          <a:latin typeface="Times New Roman" panose="02020603050405020304" pitchFamily="18" charset="0"/>
                          <a:cs typeface="Times New Roman" panose="02020603050405020304" pitchFamily="18" charset="0"/>
                        </a:rPr>
                        <a:t>T</a:t>
                      </a:r>
                      <a:endParaRPr lang="ru-RU" sz="32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00B050"/>
                          </a:solidFill>
                          <a:effectLst/>
                          <a:latin typeface="Times New Roman" panose="02020603050405020304" pitchFamily="18" charset="0"/>
                          <a:cs typeface="Times New Roman" panose="02020603050405020304" pitchFamily="18" charset="0"/>
                        </a:rPr>
                        <a:t>B</a:t>
                      </a:r>
                      <a:endParaRPr lang="ru-RU" sz="3200" b="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a:effectLst/>
                          <a:latin typeface="Times New Roman" panose="02020603050405020304" pitchFamily="18" charset="0"/>
                          <a:cs typeface="Times New Roman" panose="02020603050405020304" pitchFamily="18" charset="0"/>
                        </a:rPr>
                        <a:t>O</a:t>
                      </a:r>
                      <a:endParaRPr lang="ru-RU" sz="32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00B050"/>
                          </a:solidFill>
                          <a:effectLst/>
                          <a:latin typeface="Times New Roman" panose="02020603050405020304" pitchFamily="18" charset="0"/>
                          <a:cs typeface="Times New Roman" panose="02020603050405020304" pitchFamily="18" charset="0"/>
                        </a:rPr>
                        <a:t>K</a:t>
                      </a:r>
                      <a:endParaRPr lang="ru-RU" sz="3200" b="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002060"/>
                          </a:solidFill>
                          <a:effectLst/>
                          <a:latin typeface="Times New Roman" panose="02020603050405020304" pitchFamily="18" charset="0"/>
                          <a:cs typeface="Times New Roman" panose="02020603050405020304" pitchFamily="18" charset="0"/>
                        </a:rPr>
                        <a:t>S</a:t>
                      </a:r>
                      <a:endParaRPr lang="ru-RU" sz="3200" b="1"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effectLst/>
                          <a:latin typeface="Times New Roman" panose="02020603050405020304" pitchFamily="18" charset="0"/>
                          <a:cs typeface="Times New Roman" panose="02020603050405020304" pitchFamily="18" charset="0"/>
                        </a:rPr>
                        <a:t>I</a:t>
                      </a:r>
                      <a:endParaRPr lang="ru-RU" sz="32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chemeClr val="accent1"/>
                          </a:solidFill>
                          <a:effectLst/>
                          <a:latin typeface="Times New Roman" panose="02020603050405020304" pitchFamily="18" charset="0"/>
                          <a:cs typeface="Times New Roman" panose="02020603050405020304" pitchFamily="18" charset="0"/>
                        </a:rPr>
                        <a:t>O</a:t>
                      </a:r>
                      <a:endParaRPr lang="ru-RU" sz="3200" b="1" dirty="0">
                        <a:solidFill>
                          <a:schemeClr val="accent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r h="508438">
                <a:tc>
                  <a:txBody>
                    <a:bodyPr/>
                    <a:lstStyle/>
                    <a:p>
                      <a:pPr algn="ctr">
                        <a:lnSpc>
                          <a:spcPct val="107000"/>
                        </a:lnSpc>
                        <a:spcAft>
                          <a:spcPts val="0"/>
                        </a:spcAft>
                      </a:pPr>
                      <a:r>
                        <a:rPr lang="en-US" sz="3200" b="1" dirty="0">
                          <a:solidFill>
                            <a:schemeClr val="tx1">
                              <a:lumMod val="95000"/>
                              <a:lumOff val="5000"/>
                            </a:schemeClr>
                          </a:solidFill>
                          <a:effectLst/>
                          <a:latin typeface="Times New Roman" panose="02020603050405020304" pitchFamily="18" charset="0"/>
                          <a:cs typeface="Times New Roman" panose="02020603050405020304" pitchFamily="18" charset="0"/>
                        </a:rPr>
                        <a:t>F</a:t>
                      </a:r>
                      <a:endParaRPr lang="ru-RU" sz="3200" b="1" dirty="0">
                        <a:solidFill>
                          <a:schemeClr val="tx1">
                            <a:lumMod val="95000"/>
                            <a:lumOff val="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FF0000"/>
                          </a:solidFill>
                          <a:effectLst/>
                          <a:latin typeface="Times New Roman" panose="02020603050405020304" pitchFamily="18" charset="0"/>
                          <a:cs typeface="Times New Roman" panose="02020603050405020304" pitchFamily="18" charset="0"/>
                        </a:rPr>
                        <a:t>M</a:t>
                      </a:r>
                      <a:endParaRPr lang="ru-RU" sz="3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FF0000"/>
                          </a:solidFill>
                          <a:effectLst/>
                          <a:latin typeface="Times New Roman" panose="02020603050405020304" pitchFamily="18" charset="0"/>
                          <a:cs typeface="Times New Roman" panose="02020603050405020304" pitchFamily="18" charset="0"/>
                        </a:rPr>
                        <a:t>E</a:t>
                      </a:r>
                      <a:endParaRPr lang="ru-RU" sz="3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FF0000"/>
                          </a:solidFill>
                          <a:effectLst/>
                          <a:latin typeface="Times New Roman" panose="02020603050405020304" pitchFamily="18" charset="0"/>
                          <a:cs typeface="Times New Roman" panose="02020603050405020304" pitchFamily="18" charset="0"/>
                        </a:rPr>
                        <a:t>R</a:t>
                      </a:r>
                      <a:endParaRPr lang="ru-RU" sz="3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FF0000"/>
                          </a:solidFill>
                          <a:effectLst/>
                          <a:latin typeface="Times New Roman" panose="02020603050405020304" pitchFamily="18" charset="0"/>
                          <a:cs typeface="Times New Roman" panose="02020603050405020304" pitchFamily="18" charset="0"/>
                        </a:rPr>
                        <a:t>R</a:t>
                      </a:r>
                      <a:endParaRPr lang="ru-RU" sz="3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FF0000"/>
                          </a:solidFill>
                          <a:effectLst/>
                          <a:latin typeface="Times New Roman" panose="02020603050405020304" pitchFamily="18" charset="0"/>
                          <a:cs typeface="Times New Roman" panose="02020603050405020304" pitchFamily="18" charset="0"/>
                        </a:rPr>
                        <a:t>Y</a:t>
                      </a:r>
                      <a:endParaRPr lang="ru-RU" sz="3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00B050"/>
                          </a:solidFill>
                          <a:effectLst/>
                          <a:latin typeface="Times New Roman" panose="02020603050405020304" pitchFamily="18" charset="0"/>
                          <a:cs typeface="Times New Roman" panose="02020603050405020304" pitchFamily="18" charset="0"/>
                        </a:rPr>
                        <a:t>A</a:t>
                      </a:r>
                      <a:endParaRPr lang="ru-RU" sz="3200" b="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rgbClr val="002060"/>
                          </a:solidFill>
                          <a:effectLst/>
                          <a:latin typeface="Times New Roman" panose="02020603050405020304" pitchFamily="18" charset="0"/>
                          <a:cs typeface="Times New Roman" panose="02020603050405020304" pitchFamily="18" charset="0"/>
                        </a:rPr>
                        <a:t>T</a:t>
                      </a:r>
                      <a:endParaRPr lang="ru-RU" sz="3200" b="1"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effectLst/>
                          <a:latin typeface="Times New Roman" panose="02020603050405020304" pitchFamily="18" charset="0"/>
                          <a:cs typeface="Times New Roman" panose="02020603050405020304" pitchFamily="18" charset="0"/>
                        </a:rPr>
                        <a:t>F</a:t>
                      </a:r>
                      <a:endParaRPr lang="ru-RU" sz="32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3200" b="1" dirty="0">
                          <a:solidFill>
                            <a:schemeClr val="accent1"/>
                          </a:solidFill>
                          <a:effectLst/>
                          <a:latin typeface="Times New Roman" panose="02020603050405020304" pitchFamily="18" charset="0"/>
                          <a:cs typeface="Times New Roman" panose="02020603050405020304" pitchFamily="18" charset="0"/>
                        </a:rPr>
                        <a:t>F</a:t>
                      </a:r>
                      <a:endParaRPr lang="ru-RU" sz="3200" b="1" dirty="0">
                        <a:solidFill>
                          <a:schemeClr val="accent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42280099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graphicFrame>
        <p:nvGraphicFramePr>
          <p:cNvPr id="8" name="Таблица 7"/>
          <p:cNvGraphicFramePr>
            <a:graphicFrameLocks noGrp="1"/>
          </p:cNvGraphicFramePr>
          <p:nvPr>
            <p:extLst>
              <p:ext uri="{D42A27DB-BD31-4B8C-83A1-F6EECF244321}">
                <p14:modId xmlns:p14="http://schemas.microsoft.com/office/powerpoint/2010/main" val="4095841449"/>
              </p:ext>
            </p:extLst>
          </p:nvPr>
        </p:nvGraphicFramePr>
        <p:xfrm>
          <a:off x="930166" y="553370"/>
          <a:ext cx="10878206" cy="913130"/>
        </p:xfrm>
        <a:graphic>
          <a:graphicData uri="http://schemas.openxmlformats.org/drawingml/2006/table">
            <a:tbl>
              <a:tblPr firstRow="1" firstCol="1" bandRow="1">
                <a:tableStyleId>{5C22544A-7EE6-4342-B048-85BDC9FD1C3A}</a:tableStyleId>
              </a:tblPr>
              <a:tblGrid>
                <a:gridCol w="10878206"/>
              </a:tblGrid>
              <a:tr h="802464">
                <a:tc>
                  <a:txBody>
                    <a:bodyPr/>
                    <a:lstStyle/>
                    <a:p>
                      <a:pPr algn="just">
                        <a:lnSpc>
                          <a:spcPct val="107000"/>
                        </a:lnSpc>
                        <a:spcAft>
                          <a:spcPts val="0"/>
                        </a:spcAft>
                      </a:pPr>
                      <a:r>
                        <a:rPr lang="en-US" sz="2800" dirty="0">
                          <a:solidFill>
                            <a:schemeClr val="tx1"/>
                          </a:solidFill>
                          <a:effectLst/>
                          <a:latin typeface="Times New Roman" panose="02020603050405020304" pitchFamily="18" charset="0"/>
                          <a:cs typeface="Times New Roman" panose="02020603050405020304" pitchFamily="18" charset="0"/>
                        </a:rPr>
                        <a:t>rooted          respected          believed            having             lasting      </a:t>
                      </a:r>
                      <a:endParaRPr lang="ru-RU" sz="2800" dirty="0">
                        <a:solidFill>
                          <a:schemeClr val="tx1"/>
                        </a:solidFill>
                        <a:effectLst/>
                        <a:latin typeface="Times New Roman" panose="02020603050405020304" pitchFamily="18" charset="0"/>
                        <a:cs typeface="Times New Roman" panose="02020603050405020304" pitchFamily="18" charset="0"/>
                      </a:endParaRPr>
                    </a:p>
                    <a:p>
                      <a:pPr algn="just">
                        <a:lnSpc>
                          <a:spcPct val="107000"/>
                        </a:lnSpc>
                        <a:spcAft>
                          <a:spcPts val="0"/>
                        </a:spcAft>
                      </a:pPr>
                      <a:r>
                        <a:rPr lang="en-US" sz="2800" dirty="0">
                          <a:solidFill>
                            <a:schemeClr val="tx1"/>
                          </a:solidFill>
                          <a:effectLst/>
                          <a:latin typeface="Times New Roman" panose="02020603050405020304" pitchFamily="18" charset="0"/>
                          <a:cs typeface="Times New Roman" panose="02020603050405020304" pitchFamily="18" charset="0"/>
                        </a:rPr>
                        <a:t>existed         arranged           loved                 got                  allowed </a:t>
                      </a:r>
                      <a:endParaRPr lang="ru-RU" sz="2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bg1"/>
                    </a:solidFill>
                  </a:tcPr>
                </a:tc>
              </a:tr>
            </a:tbl>
          </a:graphicData>
        </a:graphic>
      </p:graphicFrame>
      <p:sp>
        <p:nvSpPr>
          <p:cNvPr id="9" name="Rectangle 2"/>
          <p:cNvSpPr>
            <a:spLocks noChangeArrowheads="1"/>
          </p:cNvSpPr>
          <p:nvPr/>
        </p:nvSpPr>
        <p:spPr bwMode="auto">
          <a:xfrm>
            <a:off x="1110592" y="553053"/>
            <a:ext cx="1497598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ru-RU"/>
          </a:p>
        </p:txBody>
      </p:sp>
      <p:sp>
        <p:nvSpPr>
          <p:cNvPr id="11" name="Прямоугольник 10"/>
          <p:cNvSpPr/>
          <p:nvPr/>
        </p:nvSpPr>
        <p:spPr>
          <a:xfrm>
            <a:off x="299546" y="1767037"/>
            <a:ext cx="11098924" cy="3990836"/>
          </a:xfrm>
          <a:prstGeom prst="rect">
            <a:avLst/>
          </a:prstGeom>
        </p:spPr>
        <p:txBody>
          <a:bodyPr wrap="square">
            <a:spAutoFit/>
          </a:bodyPr>
          <a:lstStyle/>
          <a:p>
            <a:pPr algn="just">
              <a:spcAft>
                <a:spcPts val="800"/>
              </a:spcAft>
            </a:pPr>
            <a:r>
              <a:rPr lang="en-US" sz="2000" dirty="0">
                <a:latin typeface="Times New Roman" panose="02020603050405020304" pitchFamily="18" charset="0"/>
                <a:ea typeface="Calibri" panose="020F0502020204030204" pitchFamily="34" charset="0"/>
                <a:cs typeface="Times New Roman" panose="02020603050405020304" pitchFamily="18" charset="0"/>
              </a:rPr>
              <a:t>From 20 to 26 February this year  </a:t>
            </a:r>
            <a:r>
              <a:rPr lang="en-US" sz="2000" dirty="0">
                <a:solidFill>
                  <a:srgbClr val="1A1A1A"/>
                </a:solidFill>
                <a:latin typeface="Times New Roman" panose="02020603050405020304" pitchFamily="18" charset="0"/>
                <a:ea typeface="Times New Roman" panose="02020603050405020304" pitchFamily="18" charset="0"/>
                <a:cs typeface="Times New Roman" panose="02020603050405020304" pitchFamily="18" charset="0"/>
              </a:rPr>
              <a:t>Shrovetide</a:t>
            </a:r>
            <a:r>
              <a:rPr lang="en-US" sz="2000" dirty="0">
                <a:latin typeface="Times New Roman" panose="02020603050405020304" pitchFamily="18" charset="0"/>
                <a:ea typeface="Calibri" panose="020F0502020204030204" pitchFamily="34" charset="0"/>
                <a:cs typeface="Times New Roman" panose="02020603050405020304" pitchFamily="18" charset="0"/>
              </a:rPr>
              <a:t> (Maslenitsa) week is 1___, which will end with Forgiveness Sunday. Shrovetide - or Cheese Week – 2____its name because in the last seven days before Lent it is 3____to eat "quick food" - butter, dairy products and fish.</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800"/>
              </a:spcAft>
            </a:pPr>
            <a:r>
              <a:rPr lang="en-US" sz="2000" dirty="0">
                <a:latin typeface="Times New Roman" panose="02020603050405020304" pitchFamily="18" charset="0"/>
                <a:ea typeface="Times New Roman" panose="02020603050405020304" pitchFamily="18" charset="0"/>
                <a:cs typeface="Times New Roman" panose="02020603050405020304" pitchFamily="18" charset="0"/>
              </a:rPr>
              <a:t>The history and traditions of the Maslenitsa holiday are 4_____in antiquity. They  are associated with pagan rituals that 5_____in Russia before the adoption of the Christianity. Our ancestors also 6____the sun as a deity.</a:t>
            </a:r>
            <a:r>
              <a:rPr lang="en-US" sz="2000" dirty="0">
                <a:latin typeface="Times New Roman" panose="02020603050405020304" pitchFamily="18" charset="0"/>
                <a:ea typeface="Calibri" panose="020F0502020204030204" pitchFamily="34" charset="0"/>
                <a:cs typeface="Times New Roman" panose="02020603050405020304" pitchFamily="18" charset="0"/>
              </a:rPr>
              <a:t> At that time, people happily spent their time, visited each other,</a:t>
            </a:r>
            <a:r>
              <a:rPr lang="en-US" sz="2000" b="1" dirty="0">
                <a:latin typeface="Times New Roman" panose="02020603050405020304" pitchFamily="18" charset="0"/>
                <a:ea typeface="Calibri" panose="020F0502020204030204" pitchFamily="34" charset="0"/>
                <a:cs typeface="Times New Roman" panose="02020603050405020304" pitchFamily="18" charset="0"/>
              </a:rPr>
              <a:t> 7_____</a:t>
            </a:r>
            <a:r>
              <a:rPr lang="en-US" sz="2000" dirty="0">
                <a:latin typeface="Times New Roman" panose="02020603050405020304" pitchFamily="18" charset="0"/>
                <a:ea typeface="Calibri" panose="020F0502020204030204" pitchFamily="34" charset="0"/>
                <a:cs typeface="Times New Roman" panose="02020603050405020304" pitchFamily="18" charset="0"/>
              </a:rPr>
              <a:t>magnificent festivities and bake pancakes. </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It was 8_____that a pancake symbolized the sun and a person received energy, strength and blessing.</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en-US" sz="2000" dirty="0">
                <a:solidFill>
                  <a:srgbClr val="1A1A1A"/>
                </a:solidFill>
                <a:latin typeface="Times New Roman" panose="02020603050405020304" pitchFamily="18" charset="0"/>
                <a:ea typeface="Times New Roman" panose="02020603050405020304" pitchFamily="18" charset="0"/>
                <a:cs typeface="Times New Roman" panose="02020603050405020304" pitchFamily="18" charset="0"/>
              </a:rPr>
              <a:t>Shrovetide is 9_____by everybody and every year more and more people celebrate</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en-US" sz="2000" dirty="0">
                <a:solidFill>
                  <a:srgbClr val="1A1A1A"/>
                </a:solidFill>
                <a:latin typeface="Times New Roman" panose="02020603050405020304" pitchFamily="18" charset="0"/>
                <a:ea typeface="Times New Roman" panose="02020603050405020304" pitchFamily="18" charset="0"/>
                <a:cs typeface="Times New Roman" panose="02020603050405020304" pitchFamily="18" charset="0"/>
              </a:rPr>
              <a:t>this holiday 10____a lot of fun. They spend time riding sledges, watching </a:t>
            </a:r>
            <a:r>
              <a:rPr lang="en-US" sz="2000" dirty="0" err="1">
                <a:solidFill>
                  <a:srgbClr val="1A1A1A"/>
                </a:solidFill>
                <a:latin typeface="Times New Roman" panose="02020603050405020304" pitchFamily="18" charset="0"/>
                <a:ea typeface="Times New Roman" panose="02020603050405020304" pitchFamily="18" charset="0"/>
                <a:cs typeface="Times New Roman" panose="02020603050405020304" pitchFamily="18" charset="0"/>
              </a:rPr>
              <a:t>skomorokhs</a:t>
            </a:r>
            <a:r>
              <a:rPr lang="en-US" sz="2000" dirty="0">
                <a:solidFill>
                  <a:srgbClr val="1A1A1A"/>
                </a:solidFill>
                <a:latin typeface="Times New Roman" panose="02020603050405020304" pitchFamily="18" charset="0"/>
                <a:ea typeface="Times New Roman" panose="02020603050405020304" pitchFamily="18" charset="0"/>
                <a:cs typeface="Times New Roman" panose="02020603050405020304" pitchFamily="18" charset="0"/>
              </a:rPr>
              <a:t>, organizing singing and dancing contests and different funny sport</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800"/>
              </a:spcAft>
            </a:pPr>
            <a:r>
              <a:rPr lang="en-US" sz="2000" dirty="0">
                <a:solidFill>
                  <a:srgbClr val="1A1A1A"/>
                </a:solidFill>
                <a:latin typeface="Times New Roman" panose="02020603050405020304" pitchFamily="18" charset="0"/>
                <a:ea typeface="Times New Roman" panose="02020603050405020304" pitchFamily="18" charset="0"/>
                <a:cs typeface="Times New Roman" panose="02020603050405020304" pitchFamily="18" charset="0"/>
              </a:rPr>
              <a:t>competitions. </a:t>
            </a:r>
            <a:r>
              <a:rPr lang="en-US" sz="2000" dirty="0">
                <a:latin typeface="Times New Roman" panose="02020603050405020304" pitchFamily="18" charset="0"/>
                <a:ea typeface="Calibri" panose="020F0502020204030204" pitchFamily="34" charset="0"/>
                <a:cs typeface="Times New Roman" panose="02020603050405020304" pitchFamily="18" charset="0"/>
              </a:rPr>
              <a:t>It is the longest and most cheerful holiday, symbolizing the arrival of spring. </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393150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Tree>
    <p:extLst>
      <p:ext uri="{BB962C8B-B14F-4D97-AF65-F5344CB8AC3E}">
        <p14:creationId xmlns:p14="http://schemas.microsoft.com/office/powerpoint/2010/main" val="13434135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en-US" sz="3200" b="1" dirty="0" smtClean="0">
                <a:latin typeface="Times New Roman" panose="02020603050405020304" pitchFamily="18" charset="0"/>
                <a:cs typeface="Times New Roman" panose="02020603050405020304" pitchFamily="18" charset="0"/>
              </a:rPr>
              <a:t>Guess the word:</a:t>
            </a:r>
            <a:endParaRPr lang="ru-RU" sz="3200" b="1" dirty="0">
              <a:latin typeface="Times New Roman" panose="02020603050405020304" pitchFamily="18" charset="0"/>
              <a:cs typeface="Times New Roman" panose="02020603050405020304" pitchFamily="18" charset="0"/>
            </a:endParaRPr>
          </a:p>
        </p:txBody>
      </p:sp>
      <p:pic>
        <p:nvPicPr>
          <p:cNvPr id="6" name="Рисунок 5" descr="C:\Users\user\Downloads\winter.png"/>
          <p:cNvPicPr/>
          <p:nvPr/>
        </p:nvPicPr>
        <p:blipFill>
          <a:blip r:embed="rId2">
            <a:extLst>
              <a:ext uri="{28A0092B-C50C-407E-A947-70E740481C1C}">
                <a14:useLocalDpi xmlns:a14="http://schemas.microsoft.com/office/drawing/2010/main" val="0"/>
              </a:ext>
            </a:extLst>
          </a:blip>
          <a:srcRect/>
          <a:stretch>
            <a:fillRect/>
          </a:stretch>
        </p:blipFill>
        <p:spPr bwMode="auto">
          <a:xfrm>
            <a:off x="1024128" y="1670540"/>
            <a:ext cx="9878334" cy="4783016"/>
          </a:xfrm>
          <a:prstGeom prst="rect">
            <a:avLst/>
          </a:prstGeom>
          <a:noFill/>
          <a:ln>
            <a:noFill/>
          </a:ln>
        </p:spPr>
      </p:pic>
    </p:spTree>
    <p:extLst>
      <p:ext uri="{BB962C8B-B14F-4D97-AF65-F5344CB8AC3E}">
        <p14:creationId xmlns:p14="http://schemas.microsoft.com/office/powerpoint/2010/main" val="26619969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en-US" sz="3200" b="1" dirty="0" smtClean="0">
                <a:latin typeface="Times New Roman" panose="02020603050405020304" pitchFamily="18" charset="0"/>
                <a:cs typeface="Times New Roman" panose="02020603050405020304" pitchFamily="18" charset="0"/>
              </a:rPr>
              <a:t>Guess the word:</a:t>
            </a:r>
            <a:endParaRPr lang="ru-RU" sz="3200" b="1" dirty="0">
              <a:latin typeface="Times New Roman" panose="02020603050405020304" pitchFamily="18" charset="0"/>
              <a:cs typeface="Times New Roman" panose="02020603050405020304" pitchFamily="18" charset="0"/>
            </a:endParaRPr>
          </a:p>
        </p:txBody>
      </p:sp>
      <p:pic>
        <p:nvPicPr>
          <p:cNvPr id="5" name="Рисунок 4" descr="C:\Users\user\Downloads\tradition (2).png"/>
          <p:cNvPicPr/>
          <p:nvPr/>
        </p:nvPicPr>
        <p:blipFill>
          <a:blip r:embed="rId2">
            <a:extLst>
              <a:ext uri="{28A0092B-C50C-407E-A947-70E740481C1C}">
                <a14:useLocalDpi xmlns:a14="http://schemas.microsoft.com/office/drawing/2010/main" val="0"/>
              </a:ext>
            </a:extLst>
          </a:blip>
          <a:srcRect/>
          <a:stretch>
            <a:fillRect/>
          </a:stretch>
        </p:blipFill>
        <p:spPr bwMode="auto">
          <a:xfrm>
            <a:off x="1160585" y="1758462"/>
            <a:ext cx="9741877" cy="4589584"/>
          </a:xfrm>
          <a:prstGeom prst="rect">
            <a:avLst/>
          </a:prstGeom>
          <a:noFill/>
          <a:ln>
            <a:noFill/>
          </a:ln>
        </p:spPr>
      </p:pic>
    </p:spTree>
    <p:extLst>
      <p:ext uri="{BB962C8B-B14F-4D97-AF65-F5344CB8AC3E}">
        <p14:creationId xmlns:p14="http://schemas.microsoft.com/office/powerpoint/2010/main" val="38395458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en-US" sz="3200" b="1" dirty="0" smtClean="0">
                <a:latin typeface="Times New Roman" panose="02020603050405020304" pitchFamily="18" charset="0"/>
                <a:cs typeface="Times New Roman" panose="02020603050405020304" pitchFamily="18" charset="0"/>
              </a:rPr>
              <a:t>Guess the word:</a:t>
            </a:r>
            <a:endParaRPr lang="ru-RU" sz="3200" b="1" dirty="0">
              <a:latin typeface="Times New Roman" panose="02020603050405020304" pitchFamily="18" charset="0"/>
              <a:cs typeface="Times New Roman" panose="02020603050405020304" pitchFamily="18" charset="0"/>
            </a:endParaRPr>
          </a:p>
        </p:txBody>
      </p:sp>
      <p:pic>
        <p:nvPicPr>
          <p:cNvPr id="6" name="Рисунок 5" descr="C:\Users\user\Downloads\pancake (2).png"/>
          <p:cNvPicPr/>
          <p:nvPr/>
        </p:nvPicPr>
        <p:blipFill>
          <a:blip r:embed="rId2">
            <a:extLst>
              <a:ext uri="{28A0092B-C50C-407E-A947-70E740481C1C}">
                <a14:useLocalDpi xmlns:a14="http://schemas.microsoft.com/office/drawing/2010/main" val="0"/>
              </a:ext>
            </a:extLst>
          </a:blip>
          <a:srcRect/>
          <a:stretch>
            <a:fillRect/>
          </a:stretch>
        </p:blipFill>
        <p:spPr bwMode="auto">
          <a:xfrm>
            <a:off x="723079" y="1652954"/>
            <a:ext cx="10322169" cy="4783015"/>
          </a:xfrm>
          <a:prstGeom prst="rect">
            <a:avLst/>
          </a:prstGeom>
          <a:noFill/>
          <a:ln>
            <a:noFill/>
          </a:ln>
        </p:spPr>
      </p:pic>
    </p:spTree>
    <p:extLst>
      <p:ext uri="{BB962C8B-B14F-4D97-AF65-F5344CB8AC3E}">
        <p14:creationId xmlns:p14="http://schemas.microsoft.com/office/powerpoint/2010/main" val="8623386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en-US" sz="3200" b="1" dirty="0" smtClean="0">
                <a:latin typeface="Times New Roman" panose="02020603050405020304" pitchFamily="18" charset="0"/>
                <a:cs typeface="Times New Roman" panose="02020603050405020304" pitchFamily="18" charset="0"/>
              </a:rPr>
              <a:t>Guess the word:</a:t>
            </a:r>
            <a:endParaRPr lang="ru-RU" sz="3200" b="1" dirty="0">
              <a:latin typeface="Times New Roman" panose="02020603050405020304" pitchFamily="18" charset="0"/>
              <a:cs typeface="Times New Roman" panose="02020603050405020304" pitchFamily="18" charset="0"/>
            </a:endParaRPr>
          </a:p>
        </p:txBody>
      </p:sp>
      <p:pic>
        <p:nvPicPr>
          <p:cNvPr id="7" name="Рисунок 6" descr="C:\Users\user\Downloads\competition.png"/>
          <p:cNvPicPr/>
          <p:nvPr/>
        </p:nvPicPr>
        <p:blipFill>
          <a:blip r:embed="rId2">
            <a:extLst>
              <a:ext uri="{28A0092B-C50C-407E-A947-70E740481C1C}">
                <a14:useLocalDpi xmlns:a14="http://schemas.microsoft.com/office/drawing/2010/main" val="0"/>
              </a:ext>
            </a:extLst>
          </a:blip>
          <a:srcRect/>
          <a:stretch>
            <a:fillRect/>
          </a:stretch>
        </p:blipFill>
        <p:spPr bwMode="auto">
          <a:xfrm>
            <a:off x="382289" y="1926570"/>
            <a:ext cx="11003749" cy="4139346"/>
          </a:xfrm>
          <a:prstGeom prst="rect">
            <a:avLst/>
          </a:prstGeom>
          <a:noFill/>
          <a:ln>
            <a:noFill/>
          </a:ln>
        </p:spPr>
      </p:pic>
    </p:spTree>
    <p:extLst>
      <p:ext uri="{BB962C8B-B14F-4D97-AF65-F5344CB8AC3E}">
        <p14:creationId xmlns:p14="http://schemas.microsoft.com/office/powerpoint/2010/main" val="2283113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en-US" sz="3200" b="1" dirty="0" smtClean="0">
                <a:latin typeface="Times New Roman" panose="02020603050405020304" pitchFamily="18" charset="0"/>
                <a:cs typeface="Times New Roman" panose="02020603050405020304" pitchFamily="18" charset="0"/>
              </a:rPr>
              <a:t>Guess the word:</a:t>
            </a:r>
            <a:endParaRPr lang="ru-RU" sz="3200" b="1" dirty="0">
              <a:latin typeface="Times New Roman" panose="02020603050405020304" pitchFamily="18" charset="0"/>
              <a:cs typeface="Times New Roman" panose="02020603050405020304" pitchFamily="18" charset="0"/>
            </a:endParaRPr>
          </a:p>
        </p:txBody>
      </p:sp>
      <p:pic>
        <p:nvPicPr>
          <p:cNvPr id="5" name="Рисунок 4" descr="C:\Users\user\Downloads\festival.png"/>
          <p:cNvPicPr/>
          <p:nvPr/>
        </p:nvPicPr>
        <p:blipFill>
          <a:blip r:embed="rId2">
            <a:extLst>
              <a:ext uri="{28A0092B-C50C-407E-A947-70E740481C1C}">
                <a14:useLocalDpi xmlns:a14="http://schemas.microsoft.com/office/drawing/2010/main" val="0"/>
              </a:ext>
            </a:extLst>
          </a:blip>
          <a:srcRect/>
          <a:stretch>
            <a:fillRect/>
          </a:stretch>
        </p:blipFill>
        <p:spPr bwMode="auto">
          <a:xfrm>
            <a:off x="1024127" y="1932109"/>
            <a:ext cx="10493795" cy="4556613"/>
          </a:xfrm>
          <a:prstGeom prst="rect">
            <a:avLst/>
          </a:prstGeom>
          <a:noFill/>
          <a:ln>
            <a:noFill/>
          </a:ln>
        </p:spPr>
      </p:pic>
    </p:spTree>
    <p:extLst>
      <p:ext uri="{BB962C8B-B14F-4D97-AF65-F5344CB8AC3E}">
        <p14:creationId xmlns:p14="http://schemas.microsoft.com/office/powerpoint/2010/main" val="17549216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3" name="Прямоугольник 2"/>
          <p:cNvSpPr/>
          <p:nvPr/>
        </p:nvSpPr>
        <p:spPr>
          <a:xfrm>
            <a:off x="662152" y="536028"/>
            <a:ext cx="5249916" cy="5335756"/>
          </a:xfrm>
          <a:prstGeom prst="rect">
            <a:avLst/>
          </a:prstGeom>
        </p:spPr>
        <p:txBody>
          <a:bodyPr wrap="square">
            <a:spAutoFit/>
          </a:bodyPr>
          <a:lstStyle/>
          <a:p>
            <a:pPr algn="just">
              <a:lnSpc>
                <a:spcPct val="107000"/>
              </a:lnSpc>
              <a:spcAft>
                <a:spcPts val="800"/>
              </a:spcAft>
            </a:pPr>
            <a:r>
              <a:rPr lang="en-US"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Sledding. Previously, it was customary to visit all their relatives on Shrovetide. In addition, there was a custom to ride in sleds around the village clockwise. It was believed that in this way people help the sun to move in a circle, thus bringing the beginning of winter closer.</a:t>
            </a:r>
            <a:endParaRPr lang="ru-RU" sz="3200" dirty="0">
              <a:ea typeface="Calibri" panose="020F0502020204030204" pitchFamily="34" charset="0"/>
              <a:cs typeface="Times New Roman" panose="02020603050405020304" pitchFamily="18" charset="0"/>
            </a:endParaRPr>
          </a:p>
        </p:txBody>
      </p:sp>
      <p:pic>
        <p:nvPicPr>
          <p:cNvPr id="6" name="Рисунок 5" descr="https://heaclub.ru/tim/d38ba12c8e85f12fd60d3b7ec32d1e82/na-sanyah-katalis-lyudi-vseh-vozrastov.jpg"/>
          <p:cNvPicPr/>
          <p:nvPr/>
        </p:nvPicPr>
        <p:blipFill>
          <a:blip r:embed="rId2">
            <a:extLst>
              <a:ext uri="{28A0092B-C50C-407E-A947-70E740481C1C}">
                <a14:useLocalDpi xmlns:a14="http://schemas.microsoft.com/office/drawing/2010/main" val="0"/>
              </a:ext>
            </a:extLst>
          </a:blip>
          <a:srcRect/>
          <a:stretch>
            <a:fillRect/>
          </a:stretch>
        </p:blipFill>
        <p:spPr bwMode="auto">
          <a:xfrm>
            <a:off x="6889530" y="394138"/>
            <a:ext cx="4699164" cy="6238196"/>
          </a:xfrm>
          <a:prstGeom prst="rect">
            <a:avLst/>
          </a:prstGeom>
          <a:noFill/>
          <a:ln>
            <a:noFill/>
          </a:ln>
        </p:spPr>
      </p:pic>
    </p:spTree>
    <p:extLst>
      <p:ext uri="{BB962C8B-B14F-4D97-AF65-F5344CB8AC3E}">
        <p14:creationId xmlns:p14="http://schemas.microsoft.com/office/powerpoint/2010/main" val="25815164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Прямоугольник 1"/>
          <p:cNvSpPr/>
          <p:nvPr/>
        </p:nvSpPr>
        <p:spPr>
          <a:xfrm>
            <a:off x="394139" y="346841"/>
            <a:ext cx="5959364" cy="5624617"/>
          </a:xfrm>
          <a:prstGeom prst="rect">
            <a:avLst/>
          </a:prstGeom>
        </p:spPr>
        <p:txBody>
          <a:bodyPr wrap="square">
            <a:spAutoFit/>
          </a:bodyPr>
          <a:lstStyle/>
          <a:p>
            <a:pPr algn="just" fontAlgn="base">
              <a:lnSpc>
                <a:spcPct val="107000"/>
              </a:lnSpc>
              <a:spcAft>
                <a:spcPts val="0"/>
              </a:spcAft>
            </a:pP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"Wall to wall" The fight was divided into three stages: first the boys fought, after them — unmarried boys, and at the end the wall was put and adult men. It was strictly forbidden to beat a recumbent or crouching, as well as to grab clothes. The task of each side was to turn the enemy's side to flight or, at least, to force them to retreat. The wall that lost the "field" (the territory where the battle was taking place) was considered defeated.</a:t>
            </a:r>
            <a:endParaRPr lang="ru-RU" sz="2800" dirty="0">
              <a:ea typeface="Calibri" panose="020F0502020204030204" pitchFamily="34" charset="0"/>
              <a:cs typeface="Times New Roman" panose="02020603050405020304" pitchFamily="18" charset="0"/>
            </a:endParaRPr>
          </a:p>
        </p:txBody>
      </p:sp>
      <p:pic>
        <p:nvPicPr>
          <p:cNvPr id="5" name="Рисунок 4" descr="https://artnow.ru/img/1124000/1124367.jpg"/>
          <p:cNvPicPr/>
          <p:nvPr/>
        </p:nvPicPr>
        <p:blipFill>
          <a:blip r:embed="rId2">
            <a:extLst>
              <a:ext uri="{28A0092B-C50C-407E-A947-70E740481C1C}">
                <a14:useLocalDpi xmlns:a14="http://schemas.microsoft.com/office/drawing/2010/main" val="0"/>
              </a:ext>
            </a:extLst>
          </a:blip>
          <a:srcRect/>
          <a:stretch>
            <a:fillRect/>
          </a:stretch>
        </p:blipFill>
        <p:spPr bwMode="auto">
          <a:xfrm>
            <a:off x="6731875" y="346840"/>
            <a:ext cx="5224955" cy="5907933"/>
          </a:xfrm>
          <a:prstGeom prst="rect">
            <a:avLst/>
          </a:prstGeom>
          <a:noFill/>
          <a:ln>
            <a:noFill/>
          </a:ln>
        </p:spPr>
      </p:pic>
    </p:spTree>
    <p:extLst>
      <p:ext uri="{BB962C8B-B14F-4D97-AF65-F5344CB8AC3E}">
        <p14:creationId xmlns:p14="http://schemas.microsoft.com/office/powerpoint/2010/main" val="232888707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нтеграл">
  <a:themeElements>
    <a:clrScheme name="Интеграл">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Интеграл">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Интеграл">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docProps/app.xml><?xml version="1.0" encoding="utf-8"?>
<Properties xmlns="http://schemas.openxmlformats.org/officeDocument/2006/extended-properties" xmlns:vt="http://schemas.openxmlformats.org/officeDocument/2006/docPropsVTypes">
  <Template>TM02900720[[fn=Интеграл]]</Template>
  <TotalTime>209</TotalTime>
  <Words>981</Words>
  <Application>Microsoft Office PowerPoint</Application>
  <PresentationFormat>Широкоэкранный</PresentationFormat>
  <Paragraphs>158</Paragraphs>
  <Slides>24</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24</vt:i4>
      </vt:variant>
    </vt:vector>
  </HeadingPairs>
  <TitlesOfParts>
    <vt:vector size="32" baseType="lpstr">
      <vt:lpstr>Arial</vt:lpstr>
      <vt:lpstr>Calibri</vt:lpstr>
      <vt:lpstr>Constantia</vt:lpstr>
      <vt:lpstr>Times New Roman</vt:lpstr>
      <vt:lpstr>Tw Cen MT</vt:lpstr>
      <vt:lpstr>Tw Cen MT Condensed</vt:lpstr>
      <vt:lpstr>Wingdings 3</vt:lpstr>
      <vt:lpstr>Интеграл</vt:lpstr>
      <vt:lpstr>Презентация PowerPoint</vt:lpstr>
      <vt:lpstr>The aim of the quest:</vt:lpstr>
      <vt:lpstr>Guess the word:</vt:lpstr>
      <vt:lpstr>Guess the word:</vt:lpstr>
      <vt:lpstr>Guess the word:</vt:lpstr>
      <vt:lpstr>Guess the word:</vt:lpstr>
      <vt:lpstr>Guess the word:</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Monday is called Greetings </vt:lpstr>
      <vt:lpstr>tuesday is called Game Day </vt:lpstr>
      <vt:lpstr>wednesday is called Sweet Day  </vt:lpstr>
      <vt:lpstr>thursday is called walk around</vt:lpstr>
      <vt:lpstr>friday is called Mother-in-Law’s Evening</vt:lpstr>
      <vt:lpstr>saturday is called Daughter-in-Law’s Day</vt:lpstr>
      <vt:lpstr>sunday is called forgiven day</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Учетная запись Майкрософт</dc:creator>
  <cp:lastModifiedBy>Учетная запись Майкрософт</cp:lastModifiedBy>
  <cp:revision>15</cp:revision>
  <dcterms:created xsi:type="dcterms:W3CDTF">2023-02-12T12:27:09Z</dcterms:created>
  <dcterms:modified xsi:type="dcterms:W3CDTF">2023-02-12T16:00:55Z</dcterms:modified>
</cp:coreProperties>
</file>