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7" r:id="rId4"/>
    <p:sldId id="276" r:id="rId5"/>
    <p:sldId id="275" r:id="rId6"/>
    <p:sldId id="274" r:id="rId7"/>
    <p:sldId id="259" r:id="rId8"/>
    <p:sldId id="257" r:id="rId9"/>
    <p:sldId id="260" r:id="rId10"/>
    <p:sldId id="261" r:id="rId11"/>
    <p:sldId id="262" r:id="rId12"/>
    <p:sldId id="263" r:id="rId13"/>
    <p:sldId id="264" r:id="rId14"/>
    <p:sldId id="265" r:id="rId15"/>
    <p:sldId id="267" r:id="rId16"/>
    <p:sldId id="269" r:id="rId17"/>
    <p:sldId id="270" r:id="rId18"/>
    <p:sldId id="273" r:id="rId1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D9FF"/>
    <a:srgbClr val="008A3E"/>
    <a:srgbClr val="003399"/>
    <a:srgbClr val="FFD9D9"/>
    <a:srgbClr val="FFC1C1"/>
    <a:srgbClr val="FFD13F"/>
    <a:srgbClr val="422C16"/>
    <a:srgbClr val="0C788E"/>
    <a:srgbClr val="006666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74" autoAdjust="0"/>
    <p:restoredTop sz="94624" autoAdjust="0"/>
  </p:normalViewPr>
  <p:slideViewPr>
    <p:cSldViewPr>
      <p:cViewPr varScale="1">
        <p:scale>
          <a:sx n="81" d="100"/>
          <a:sy n="81" d="100"/>
        </p:scale>
        <p:origin x="-9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7" Type="http://schemas.microsoft.com/office/2007/relationships/hdphoto" Target="../media/hdphoto4.wdp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691504" y="5229200"/>
            <a:ext cx="7308000" cy="1035496"/>
          </a:xfrm>
        </p:spPr>
        <p:txBody>
          <a:bodyPr anchor="t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100" dirty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Автор: </a:t>
            </a:r>
            <a:r>
              <a:rPr lang="ru-RU" sz="2000" b="1" spc="100" dirty="0" smtClean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Шемаева Екатерина Николаевна,</a:t>
            </a:r>
            <a:r>
              <a:rPr lang="ru-RU" sz="2000" b="1" spc="100" dirty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100" dirty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100" dirty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воспитатель </a:t>
            </a:r>
            <a:r>
              <a:rPr lang="ru-RU" sz="2000" b="1" spc="100" dirty="0" smtClean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МБОУ</a:t>
            </a:r>
            <a:r>
              <a:rPr lang="ru-RU" sz="2000" b="1" spc="100" dirty="0" smtClean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</a:t>
            </a:r>
            <a:r>
              <a:rPr lang="ru-RU" sz="2000" b="1" spc="100" dirty="0" smtClean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Хайрюзовская начальная школа-детский сад</a:t>
            </a:r>
            <a:r>
              <a:rPr lang="ru-RU" sz="2000" b="1" spc="100" dirty="0" smtClean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</a:t>
            </a:r>
            <a:r>
              <a:rPr lang="ru-RU" sz="2000" b="1" spc="100" dirty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2000" b="1" spc="100" dirty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000" b="1" spc="100" dirty="0" smtClean="0">
                <a:ln w="11430"/>
                <a:solidFill>
                  <a:srgbClr val="008A3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с.Хайрюзово</a:t>
            </a:r>
            <a:endParaRPr lang="ru-RU" sz="2000" b="1" spc="100" dirty="0">
              <a:ln w="11430"/>
              <a:solidFill>
                <a:srgbClr val="008A3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199" y="188640"/>
            <a:ext cx="8463273" cy="1323439"/>
          </a:xfrm>
          <a:prstGeom prst="rect">
            <a:avLst/>
          </a:prstGeom>
          <a:noFill/>
          <a:ln w="571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Правовое воспитание 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старших дошкольников</a:t>
            </a:r>
            <a:endParaRPr lang="ru-RU" sz="4000" b="1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988840"/>
            <a:ext cx="8892000" cy="1296000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6600" b="1" spc="60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ПРАВА РЕБЁНКА</a:t>
            </a:r>
            <a:endParaRPr lang="ru-RU" sz="6600" b="1" spc="60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16" y="5157192"/>
            <a:ext cx="1836000" cy="1235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2304">
            <a:off x="6721173" y="670417"/>
            <a:ext cx="890332" cy="8596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240" y="2636921"/>
            <a:ext cx="702809" cy="7139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91" y="2077666"/>
            <a:ext cx="783658" cy="8318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037" y="1340768"/>
            <a:ext cx="961609" cy="904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368034"/>
            <a:ext cx="6408712" cy="464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2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404664"/>
            <a:ext cx="5904509" cy="439248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09"/>
          <a:stretch/>
        </p:blipFill>
        <p:spPr>
          <a:xfrm rot="5400000">
            <a:off x="5601886" y="1462863"/>
            <a:ext cx="3592054" cy="262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8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Мои рисунки\НАГЛЯДНЫЕ ПОСОБИЯ\ПРАЗДНИКИ\День ребенка\1269689125_screenhunter_02-mar_-27-21_2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3695"/>
            <a:ext cx="5709960" cy="422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458" y="3360266"/>
            <a:ext cx="1368685" cy="13686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9" r="22820"/>
          <a:stretch/>
        </p:blipFill>
        <p:spPr>
          <a:xfrm rot="5400000">
            <a:off x="5452340" y="1324524"/>
            <a:ext cx="3434861" cy="317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3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79040"/>
            <a:ext cx="8713788" cy="633412"/>
          </a:xfrm>
        </p:spPr>
        <p:txBody>
          <a:bodyPr anchor="t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Каждый ребёнок имеет право на досуг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259172"/>
            <a:ext cx="1823057" cy="16085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63" y="1076511"/>
            <a:ext cx="4773901" cy="3580426"/>
          </a:xfrm>
          <a:prstGeom prst="rect">
            <a:avLst/>
          </a:prstGeom>
          <a:ln w="57150">
            <a:solidFill>
              <a:srgbClr val="FFC00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DF8"/>
              </a:clrFrom>
              <a:clrTo>
                <a:srgbClr val="FFFD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6096" y="912452"/>
            <a:ext cx="3112178" cy="233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326907"/>
            <a:ext cx="5829445" cy="4110205"/>
          </a:xfrm>
        </p:spPr>
      </p:pic>
      <p:pic>
        <p:nvPicPr>
          <p:cNvPr id="2050" name="Picture 2" descr="E:\Мои рисунки\ОФОРМЛЕНИЕ\Анимационные картинки\Разное\animashki-deti-63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703" y="3574197"/>
            <a:ext cx="17145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" r="39282"/>
          <a:stretch/>
        </p:blipFill>
        <p:spPr>
          <a:xfrm rot="5400000">
            <a:off x="5905593" y="1303319"/>
            <a:ext cx="3005410" cy="293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2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4" t="5278" r="18925"/>
          <a:stretch/>
        </p:blipFill>
        <p:spPr>
          <a:xfrm rot="5400000">
            <a:off x="4293705" y="783349"/>
            <a:ext cx="4550629" cy="36492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190959"/>
            <a:ext cx="47825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Дети имеют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право на имя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830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323526" y="476672"/>
            <a:ext cx="4320481" cy="43924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руки возьмёмся,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Встанем в круг.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Каждый человек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Человеку друг.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руки возьмёмся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Пусть пойдёт по земле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Огромный хоровод!</a:t>
            </a:r>
          </a:p>
          <a:p>
            <a:pPr marL="0" indent="0">
              <a:lnSpc>
                <a:spcPct val="150000"/>
              </a:lnSpc>
              <a:buNone/>
            </a:pPr>
            <a:endParaRPr lang="ru-RU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332656"/>
            <a:ext cx="4555939" cy="443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6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3808" y="421905"/>
            <a:ext cx="6048672" cy="439913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3527" y="332656"/>
            <a:ext cx="2828851" cy="47551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Милые дети,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Счастья цветочки!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Мальчики наши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И девочки-дочки!</a:t>
            </a:r>
          </a:p>
          <a:p>
            <a:pPr>
              <a:spcBef>
                <a:spcPts val="600"/>
              </a:spcBef>
            </a:pPr>
            <a:r>
              <a:rPr lang="ru-RU" b="1" spc="120" dirty="0" smtClean="0">
                <a:ln w="11430"/>
                <a:solidFill>
                  <a:srgbClr val="0070C0"/>
                </a:solidFill>
              </a:rPr>
              <a:t>Вас мы лелеем,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Растим, обожаем,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Как вы взрослеете –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Не замечаем!</a:t>
            </a:r>
          </a:p>
          <a:p>
            <a:pPr>
              <a:spcBef>
                <a:spcPts val="600"/>
              </a:spcBef>
            </a:pPr>
            <a:r>
              <a:rPr lang="ru-RU" b="1" spc="120" dirty="0" smtClean="0">
                <a:ln w="11430"/>
                <a:solidFill>
                  <a:srgbClr val="0070C0"/>
                </a:solidFill>
              </a:rPr>
              <a:t>Вы – наша радость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И трудности наши,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Так становитесь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Умнее и краше!</a:t>
            </a:r>
          </a:p>
          <a:p>
            <a:pPr>
              <a:spcBef>
                <a:spcPts val="600"/>
              </a:spcBef>
            </a:pPr>
            <a:r>
              <a:rPr lang="ru-RU" b="1" spc="120" dirty="0" smtClean="0">
                <a:ln w="11430"/>
                <a:solidFill>
                  <a:srgbClr val="0070C0"/>
                </a:solidFill>
              </a:rPr>
              <a:t>Гордость вы наша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И в жизни везенье,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Вы – благодарное</a:t>
            </a:r>
          </a:p>
          <a:p>
            <a:r>
              <a:rPr lang="ru-RU" b="1" spc="120" dirty="0" smtClean="0">
                <a:ln w="11430"/>
                <a:solidFill>
                  <a:srgbClr val="0070C0"/>
                </a:solidFill>
              </a:rPr>
              <a:t>Нас продолженье!</a:t>
            </a:r>
            <a:endParaRPr lang="ru-RU" b="1" spc="120" dirty="0">
              <a:ln w="11430"/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78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440" y="417584"/>
            <a:ext cx="3240000" cy="2867400"/>
          </a:xfrm>
          <a:prstGeom prst="rect">
            <a:avLst/>
          </a:prstGeom>
        </p:spPr>
      </p:pic>
      <p:sp>
        <p:nvSpPr>
          <p:cNvPr id="6" name="Вертикальный свиток 5"/>
          <p:cNvSpPr/>
          <p:nvPr/>
        </p:nvSpPr>
        <p:spPr>
          <a:xfrm>
            <a:off x="467544" y="908719"/>
            <a:ext cx="4608512" cy="3981351"/>
          </a:xfrm>
          <a:prstGeom prst="verticalScroll">
            <a:avLst>
              <a:gd name="adj" fmla="val 6494"/>
            </a:avLst>
          </a:pr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31822" y="368688"/>
            <a:ext cx="4392488" cy="504000"/>
          </a:xfrm>
        </p:spPr>
        <p:txBody>
          <a:bodyPr anchor="t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endParaRPr lang="ru-RU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5004048" y="3429000"/>
            <a:ext cx="3744416" cy="1185810"/>
          </a:xfrm>
          <a:prstGeom prst="verticalScroll">
            <a:avLst>
              <a:gd name="adj" fmla="val 22217"/>
            </a:avLst>
          </a:pr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91688"/>
            <a:ext cx="8280920" cy="465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4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577" y="1700808"/>
            <a:ext cx="2445643" cy="23296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653" y="476672"/>
            <a:ext cx="3180515" cy="4392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059832" y="1112545"/>
            <a:ext cx="2880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ноября </a:t>
            </a:r>
            <a:endParaRPr lang="ru-RU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1959 </a:t>
            </a:r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Генеральная Ассамблея ООН приняла Декларацию </a:t>
            </a:r>
            <a:endParaRPr lang="ru-RU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 ребёнка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3157" y="836712"/>
            <a:ext cx="209448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1989 год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010569"/>
            <a:ext cx="2402582" cy="3519098"/>
          </a:xfr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84776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8746" y="332656"/>
            <a:ext cx="5857430" cy="1152128"/>
          </a:xfrm>
        </p:spPr>
        <p:txBody>
          <a:bodyPr anchor="t"/>
          <a:lstStyle/>
          <a:p>
            <a:pPr algn="l"/>
            <a:r>
              <a:rPr lang="ru-RU" sz="2400" b="1" i="1" dirty="0" smtClean="0">
                <a:solidFill>
                  <a:srgbClr val="003399"/>
                </a:solidFill>
                <a:latin typeface="Arial Narrow" pitchFamily="34" charset="0"/>
                <a:cs typeface="Times New Roman" pitchFamily="18" charset="0"/>
              </a:rPr>
              <a:t>Лучший способ сделать детей хорошими – </a:t>
            </a:r>
            <a:br>
              <a:rPr lang="ru-RU" sz="2400" b="1" i="1" dirty="0" smtClean="0">
                <a:solidFill>
                  <a:srgbClr val="003399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3399"/>
                </a:solidFill>
                <a:latin typeface="Arial Narrow" pitchFamily="34" charset="0"/>
                <a:cs typeface="Times New Roman" pitchFamily="18" charset="0"/>
              </a:rPr>
              <a:t>      это сделать их счастливыми.</a:t>
            </a:r>
            <a:br>
              <a:rPr lang="ru-RU" sz="2400" b="1" i="1" dirty="0" smtClean="0">
                <a:solidFill>
                  <a:srgbClr val="003399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3399"/>
                </a:solidFill>
                <a:latin typeface="Arial Narrow" pitchFamily="34" charset="0"/>
                <a:cs typeface="Times New Roman" pitchFamily="18" charset="0"/>
              </a:rPr>
              <a:t>                                                                    Оскар Уайльд</a:t>
            </a:r>
            <a:endParaRPr lang="ru-RU" sz="2000" b="1" i="1" dirty="0">
              <a:solidFill>
                <a:srgbClr val="003399"/>
              </a:solidFill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404664"/>
            <a:ext cx="2800974" cy="269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508104" y="3140968"/>
            <a:ext cx="3396105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1954году Генеральная Ассамблея ООН рекомендовала 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всем странам отмечать Всемирный день ребёнка.</a:t>
            </a:r>
            <a:endParaRPr lang="ru-RU" sz="2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881" y="1626593"/>
            <a:ext cx="4968552" cy="3152415"/>
          </a:xfrm>
          <a:prstGeom prst="rect">
            <a:avLst/>
          </a:prstGeom>
          <a:ln w="5715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76396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08920"/>
            <a:ext cx="3024336" cy="2448272"/>
          </a:xfrm>
        </p:spPr>
        <p:txBody>
          <a:bodyPr anchor="t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513144"/>
            <a:ext cx="5448899" cy="4212000"/>
          </a:xfrm>
          <a:ln w="57150">
            <a:solidFill>
              <a:srgbClr val="FFC0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9E3"/>
              </a:clrFrom>
              <a:clrTo>
                <a:srgbClr val="FFF9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350304"/>
            <a:ext cx="2456232" cy="2646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0" r="34485"/>
          <a:stretch/>
        </p:blipFill>
        <p:spPr>
          <a:xfrm rot="5400000">
            <a:off x="315996" y="2197714"/>
            <a:ext cx="2786754" cy="308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68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ыноска-облако 9"/>
          <p:cNvSpPr/>
          <p:nvPr/>
        </p:nvSpPr>
        <p:spPr>
          <a:xfrm flipH="1">
            <a:off x="2843808" y="560191"/>
            <a:ext cx="2888726" cy="1660865"/>
          </a:xfrm>
          <a:prstGeom prst="cloudCallout">
            <a:avLst>
              <a:gd name="adj1" fmla="val -64137"/>
              <a:gd name="adj2" fmla="val 53475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60848"/>
            <a:ext cx="5199053" cy="2898080"/>
          </a:xfrm>
        </p:spPr>
        <p:txBody>
          <a:bodyPr anchor="t"/>
          <a:lstStyle/>
          <a:p>
            <a:pPr algn="l">
              <a:lnSpc>
                <a:spcPct val="150000"/>
              </a:lnSpc>
            </a:pP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По извилистой дорожке </a:t>
            </a:r>
            <a:br>
              <a:rPr lang="ru-RU" sz="2000" b="1" dirty="0">
                <a:solidFill>
                  <a:srgbClr val="C00000"/>
                </a:solidFill>
                <a:latin typeface="Arial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Шли по миру чьи-то ножки. </a:t>
            </a:r>
            <a:br>
              <a:rPr lang="ru-RU" sz="2000" b="1" dirty="0">
                <a:solidFill>
                  <a:srgbClr val="C00000"/>
                </a:solidFill>
                <a:latin typeface="Arial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Вдаль смотря широкими  глазами, </a:t>
            </a:r>
            <a:br>
              <a:rPr lang="ru-RU" sz="2000" b="1" dirty="0">
                <a:solidFill>
                  <a:srgbClr val="C00000"/>
                </a:solidFill>
                <a:latin typeface="Arial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Шел малыш знакомиться с правами. </a:t>
            </a:r>
            <a:br>
              <a:rPr lang="ru-RU" sz="2000" b="1" dirty="0">
                <a:solidFill>
                  <a:srgbClr val="C00000"/>
                </a:solidFill>
                <a:latin typeface="Arial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Рядом мама крепко за руку держала, </a:t>
            </a:r>
            <a:br>
              <a:rPr lang="ru-RU" sz="2000" b="1" dirty="0">
                <a:solidFill>
                  <a:srgbClr val="C00000"/>
                </a:solidFill>
                <a:latin typeface="Arial" charset="0"/>
              </a:rPr>
            </a:b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В путь-дорогу </a:t>
            </a:r>
            <a:r>
              <a:rPr lang="ru-RU" sz="2000" b="1" dirty="0" smtClean="0">
                <a:solidFill>
                  <a:srgbClr val="C00000"/>
                </a:solidFill>
                <a:latin typeface="Arial" charset="0"/>
              </a:rPr>
              <a:t>малыша </a:t>
            </a: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сопровождала</a:t>
            </a:r>
            <a:r>
              <a:rPr lang="ru-RU" sz="2000" b="1" dirty="0" smtClean="0">
                <a:solidFill>
                  <a:srgbClr val="C00000"/>
                </a:solidFill>
                <a:latin typeface="Arial" charset="0"/>
              </a:rPr>
              <a:t>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32656"/>
            <a:ext cx="3199654" cy="45259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490466"/>
            <a:ext cx="1391090" cy="14543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6324">
            <a:off x="3308803" y="396574"/>
            <a:ext cx="1648197" cy="145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69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3600400" cy="4176464"/>
          </a:xfrm>
        </p:spPr>
        <p:txBody>
          <a:bodyPr anchor="t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Знать  должны  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/>
            </a:r>
            <a:b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</a:b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и 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взрослые,  и  дети</a:t>
            </a:r>
            <a:b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</a:b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о  правах, что  защищают  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нас 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на  свете</a:t>
            </a:r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.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9068" y="332657"/>
            <a:ext cx="5303323" cy="4104456"/>
          </a:xfrm>
        </p:spPr>
      </p:pic>
    </p:spTree>
    <p:extLst>
      <p:ext uri="{BB962C8B-B14F-4D97-AF65-F5344CB8AC3E}">
        <p14:creationId xmlns:p14="http://schemas.microsoft.com/office/powerpoint/2010/main" val="120433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39952" y="980728"/>
            <a:ext cx="4680519" cy="36724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63408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Каждый ребёнок имеет право на жизнь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52" y="1052736"/>
            <a:ext cx="3322475" cy="3816423"/>
          </a:xfrm>
          <a:prstGeom prst="snip2DiagRect">
            <a:avLst>
              <a:gd name="adj1" fmla="val 14096"/>
              <a:gd name="adj2" fmla="val 222"/>
            </a:avLst>
          </a:prstGeom>
          <a:solidFill>
            <a:srgbClr val="FFFFFF">
              <a:shade val="85000"/>
            </a:srgbClr>
          </a:solidFill>
          <a:ln w="5715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211960" y="2754793"/>
            <a:ext cx="4464496" cy="46166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53"/>
          <a:stretch/>
        </p:blipFill>
        <p:spPr>
          <a:xfrm rot="5400000">
            <a:off x="4313667" y="1519630"/>
            <a:ext cx="3396985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96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9E3"/>
              </a:clrFrom>
              <a:clrTo>
                <a:srgbClr val="FFF9E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23528" y="259317"/>
            <a:ext cx="2520280" cy="29536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1059" y="404664"/>
            <a:ext cx="5809610" cy="4176464"/>
          </a:xfrm>
          <a:prstGeom prst="rect">
            <a:avLst/>
          </a:prstGeom>
        </p:spPr>
      </p:pic>
      <p:sp>
        <p:nvSpPr>
          <p:cNvPr id="8" name="Rectangle 2"/>
          <p:cNvSpPr txBox="1">
            <a:spLocks/>
          </p:cNvSpPr>
          <p:nvPr/>
        </p:nvSpPr>
        <p:spPr bwMode="auto">
          <a:xfrm>
            <a:off x="179512" y="3223639"/>
            <a:ext cx="43434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algn="l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Знают все на свете взрослые и дети,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Что семья наш лучший друг на большой планете.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4208" y="404664"/>
            <a:ext cx="2448000" cy="1721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586776" y="2142858"/>
            <a:ext cx="232417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Дети </a:t>
            </a: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имеют право жить </a:t>
            </a:r>
            <a:endParaRPr lang="ru-RU" sz="2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 </a:t>
            </a: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своими родителями </a:t>
            </a:r>
          </a:p>
          <a:p>
            <a:pPr algn="ctr">
              <a:defRPr/>
            </a:pP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никому не позволено </a:t>
            </a: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их разлучать.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2" r="36399"/>
          <a:stretch/>
        </p:blipFill>
        <p:spPr>
          <a:xfrm rot="5400000">
            <a:off x="810380" y="715057"/>
            <a:ext cx="4103077" cy="389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79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5673</TotalTime>
  <Words>166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Diseño predeterminado</vt:lpstr>
      <vt:lpstr>Автор: Шемаева Екатерина Николаевна, воспитатель МБОУ «Хайрюзовская начальная школа-детский сад» с.Хайрюзово</vt:lpstr>
      <vt:lpstr>Презентация PowerPoint</vt:lpstr>
      <vt:lpstr>Лучший способ сделать детей хорошими –        это сделать их счастливыми.                                                                     Оскар Уайльд</vt:lpstr>
      <vt:lpstr>Презентация PowerPoint</vt:lpstr>
      <vt:lpstr>По извилистой дорожке  Шли по миру чьи-то ножки.  Вдаль смотря широкими  глазами,  Шел малыш знакомиться с правами.  Рядом мама крепко за руку держала,  В путь-дорогу малыша сопровождала.</vt:lpstr>
      <vt:lpstr>Знать  должны   и  взрослые,  и  дети о  правах, что  защищают  нас  на  свете.</vt:lpstr>
      <vt:lpstr>Каждый ребёнок имеет право на жизнь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Каждый ребёнок имеет право на досуг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 ребенка</dc:title>
  <dc:subject>Правовое воспитание</dc:subject>
  <dc:creator>Шелдышева Раиса</dc:creator>
  <cp:lastModifiedBy>user</cp:lastModifiedBy>
  <cp:revision>829</cp:revision>
  <dcterms:created xsi:type="dcterms:W3CDTF">2010-05-23T14:28:12Z</dcterms:created>
  <dcterms:modified xsi:type="dcterms:W3CDTF">2020-10-05T03:11:14Z</dcterms:modified>
  <cp:contentStatus>для старших дошкольников</cp:contentStatus>
</cp:coreProperties>
</file>