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8" r:id="rId2"/>
    <p:sldId id="360" r:id="rId3"/>
    <p:sldId id="361" r:id="rId4"/>
    <p:sldId id="362" r:id="rId5"/>
    <p:sldId id="363" r:id="rId6"/>
    <p:sldId id="370" r:id="rId7"/>
    <p:sldId id="371" r:id="rId8"/>
    <p:sldId id="365" r:id="rId9"/>
    <p:sldId id="366" r:id="rId10"/>
    <p:sldId id="372" r:id="rId11"/>
    <p:sldId id="373" r:id="rId12"/>
    <p:sldId id="374" r:id="rId13"/>
    <p:sldId id="375" r:id="rId14"/>
    <p:sldId id="377" r:id="rId15"/>
    <p:sldId id="379" r:id="rId16"/>
    <p:sldId id="378" r:id="rId17"/>
  </p:sldIdLst>
  <p:sldSz cx="12188825" cy="6858000"/>
  <p:notesSz cx="6858000" cy="9144000"/>
  <p:custDataLst>
    <p:tags r:id="rId20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0" pos="95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78F0"/>
    <a:srgbClr val="828282"/>
    <a:srgbClr val="6E90FE"/>
    <a:srgbClr val="8086FC"/>
    <a:srgbClr val="6D6DFB"/>
    <a:srgbClr val="F0932C"/>
    <a:srgbClr val="92C610"/>
    <a:srgbClr val="9FD812"/>
    <a:srgbClr val="E05F2C"/>
    <a:srgbClr val="0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29" autoAdjust="0"/>
  </p:normalViewPr>
  <p:slideViewPr>
    <p:cSldViewPr showGuides="1">
      <p:cViewPr varScale="1">
        <p:scale>
          <a:sx n="74" d="100"/>
          <a:sy n="74" d="100"/>
        </p:scale>
        <p:origin x="582" y="72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95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0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EC57F-29A2-4A71-A65E-7283890170C7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F8ED99B-9732-49FC-9C16-B56FEB1B10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FB8B9EC-FC92-4B53-8521-C041F9E6CC51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77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 rtlCol="0"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dirty="0" smtClean="0"/>
              <a:t>Образец подзаголовка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Рисунок 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1E6C1C-7AAC-4A74-8261-4D4E3F5ACF06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848C03-1F59-4195-894F-AFC5ABD1EBA3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DB3B26-218C-4385-B364-F4EB12FE238A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486078-CAD5-4DC2-BE56-4C049F6B33BC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 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FC5052-FE68-4F34-A074-3C8ABF68DAC4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BEE46C-0FDF-4330-B0FD-2811B4F88353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6150D2-A307-4104-8E0A-5AAD3C64DB47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FED335-4992-4A23-99AA-B0584DE3A962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888EB2-6B1D-4D18-B69E-1CF3BE0C50A1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802820C2-F78E-4F67-8290-3B24EA20B54C}" type="datetime1">
              <a:rPr lang="ru-RU" smtClean="0"/>
              <a:t>04.12.2022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6336" y="692696"/>
            <a:ext cx="5945188" cy="2664296"/>
          </a:xfrm>
        </p:spPr>
        <p:txBody>
          <a:bodyPr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smtClean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Способы формирования </a:t>
            </a:r>
            <a:r>
              <a:rPr lang="ru-RU" sz="3600" b="1" dirty="0" smtClean="0"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финансовой грамотности на уроках математики</a:t>
            </a:r>
            <a:endParaRPr lang="ru-RU" sz="3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0825" y="4581128"/>
            <a:ext cx="5945187" cy="1918525"/>
          </a:xfrm>
        </p:spPr>
        <p:txBody>
          <a:bodyPr rtlCol="0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Мастер-класс</a:t>
            </a:r>
            <a:endParaRPr lang="ru-RU" sz="2400" b="1" dirty="0"/>
          </a:p>
          <a:p>
            <a:pPr algn="r"/>
            <a:endParaRPr lang="ru-RU" sz="2000" b="1" dirty="0" smtClean="0"/>
          </a:p>
          <a:p>
            <a:pPr algn="r"/>
            <a:r>
              <a:rPr lang="ru-RU" sz="1800" b="1" dirty="0" smtClean="0"/>
              <a:t>Выполнила:</a:t>
            </a:r>
          </a:p>
          <a:p>
            <a:pPr algn="r"/>
            <a:r>
              <a:rPr lang="ru-RU" sz="1800" b="1" dirty="0" smtClean="0"/>
              <a:t>Учитель математики </a:t>
            </a:r>
          </a:p>
          <a:p>
            <a:pPr algn="r"/>
            <a:r>
              <a:rPr lang="ru-RU" sz="1800" b="1" dirty="0" err="1" smtClean="0"/>
              <a:t>Винникова</a:t>
            </a:r>
            <a:r>
              <a:rPr lang="ru-RU" sz="1800" b="1" dirty="0" smtClean="0"/>
              <a:t> Юлия Александровна</a:t>
            </a:r>
          </a:p>
          <a:p>
            <a:pPr algn="r"/>
            <a:r>
              <a:rPr lang="ru-RU" sz="1800" b="1" dirty="0" smtClean="0"/>
              <a:t>МАОУ СОШ №3 г. Шарыпово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28356"/>
              </p:ext>
            </p:extLst>
          </p:nvPr>
        </p:nvGraphicFramePr>
        <p:xfrm>
          <a:off x="2031471" y="720372"/>
          <a:ext cx="8125884" cy="35052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22581"/>
                <a:gridCol w="6048672"/>
                <a:gridCol w="125463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№п/п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ПЛАНИРУЕМЫЕ РЕЗУЛЬТАТЫ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Отметка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Нашел(ла) сумму расходов семьи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Определил(а) тип задачи на проценты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Применил(а) алгоритм решения задачи на проценты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Составил(а) верную пропорцию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Применил(а) основное свойство пропорции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Перевел(ла) проценты (результат вычисления) в десятичную или обыкновенную дробь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Самостоятельно смог(ла) проанализировать правильность выполненных действий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29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3707" y="29470"/>
            <a:ext cx="10681345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500"/>
              </a:spcAft>
            </a:pP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Расход электроэнергии семьи Петровых в течение года представлен в таблице. Составьте график изменения потребления электроэнергии за последние 12 месяцев. </a:t>
            </a:r>
            <a:r>
              <a:rPr lang="ru-RU" sz="28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Проализируйте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полученный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 (столбчатую диаграмму).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Сделайте вывод.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755576"/>
              </p:ext>
            </p:extLst>
          </p:nvPr>
        </p:nvGraphicFramePr>
        <p:xfrm>
          <a:off x="2710036" y="2420888"/>
          <a:ext cx="7560839" cy="74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38994"/>
                <a:gridCol w="453650"/>
                <a:gridCol w="529259"/>
                <a:gridCol w="529259"/>
                <a:gridCol w="529259"/>
                <a:gridCol w="453650"/>
                <a:gridCol w="453650"/>
                <a:gridCol w="453650"/>
                <a:gridCol w="453650"/>
                <a:gridCol w="453650"/>
                <a:gridCol w="529259"/>
                <a:gridCol w="529258"/>
                <a:gridCol w="45365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Месяц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 кВт/ч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06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876" y="260648"/>
            <a:ext cx="10369152" cy="204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3. Функция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спроса на беспроводные наушники QD = 7-p, функция предложения QS = -5+2p, где QD – объём спроса в млн. штук в год; QS –объём предложения в млн. штук в год; p – цена. Построить графики спроса и предложения данного товара, откладывая на оси абсцисс количество товара (Q) и на оси ординат цену единицы товара (p).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urok.1sept.ru/articles/212538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996" y="2268517"/>
            <a:ext cx="8640960" cy="452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93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31938" y="115888"/>
            <a:ext cx="8229600" cy="490537"/>
          </a:xfrm>
        </p:spPr>
        <p:txBody>
          <a:bodyPr>
            <a:noAutofit/>
          </a:bodyPr>
          <a:lstStyle/>
          <a:p>
            <a:r>
              <a:rPr lang="ru-RU" sz="2800" b="1" i="1" u="sng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sz="2800" b="1" i="1" u="sng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i="1" u="sng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Предпраздничная распродажа»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31938" y="606425"/>
            <a:ext cx="10656887" cy="6135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Папа и Витя отправились в ТЦ за покупками для Вити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 компании «Рост» и «Юниор», продающих спортивную одежду и обувь, одинаковый ассортимент и цены на товары, но в период предпраздничной распродажи в магазинах ввели разные системы скидок. </a:t>
            </a:r>
          </a:p>
          <a:p>
            <a:pPr marL="0" indent="0">
              <a:buNone/>
            </a:pPr>
            <a:endParaRPr lang="ru-RU" sz="4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277988" y="2636912"/>
          <a:ext cx="7897176" cy="204748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948588"/>
                <a:gridCol w="394858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Магазин «РОСТ»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Магазин «ЮНИОР»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</a:rPr>
                        <a:t>Скидка за покупку: </a:t>
                      </a:r>
                      <a:r>
                        <a:rPr lang="ru-RU" sz="2000" dirty="0" smtClean="0"/>
                        <a:t>до 5 тыс. р. – 10 %, свыше 5 тыс. р. – 20 %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</a:rPr>
                        <a:t>Скидка на второй товар в чеке</a:t>
                      </a:r>
                      <a:r>
                        <a:rPr lang="ru-RU" sz="2000" dirty="0" smtClean="0"/>
                        <a:t> – 10 %, скидка на </a:t>
                      </a:r>
                      <a:r>
                        <a:rPr lang="ru-RU" sz="2000" b="1" dirty="0" smtClean="0">
                          <a:solidFill>
                            <a:srgbClr val="0070C0"/>
                          </a:solidFill>
                        </a:rPr>
                        <a:t>третий товар в чеке </a:t>
                      </a:r>
                      <a:r>
                        <a:rPr lang="ru-RU" sz="2000" dirty="0" smtClean="0"/>
                        <a:t>– 20 % (товары в чеке располагаются в порядке уменьшения их стоимости)</a:t>
                      </a:r>
                      <a:endParaRPr lang="ru-RU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33972" y="4653136"/>
            <a:ext cx="8532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Папа и Витя собираются купить кроссовки, футболку и бейсболку для Вити, которые до распродажи стоили: кроссовки – </a:t>
            </a:r>
            <a:r>
              <a:rPr lang="ru-RU" sz="24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2000 </a:t>
            </a:r>
            <a:r>
              <a:rPr lang="ru-RU" sz="2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р., бейсболка – </a:t>
            </a:r>
            <a:r>
              <a:rPr lang="ru-RU" sz="24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1500 </a:t>
            </a:r>
            <a:r>
              <a:rPr lang="ru-RU" sz="2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р., футболка – </a:t>
            </a:r>
            <a:r>
              <a:rPr lang="ru-RU" sz="24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500 </a:t>
            </a:r>
            <a:r>
              <a:rPr lang="ru-RU" sz="2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</a:t>
            </a:r>
          </a:p>
          <a:p>
            <a:r>
              <a:rPr lang="ru-RU" sz="24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каком магазине им выгоднее сделать покупку?</a:t>
            </a:r>
          </a:p>
        </p:txBody>
      </p:sp>
    </p:spTree>
    <p:extLst>
      <p:ext uri="{BB962C8B-B14F-4D97-AF65-F5344CB8AC3E}">
        <p14:creationId xmlns:p14="http://schemas.microsoft.com/office/powerpoint/2010/main" val="1974203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8229600" cy="490537"/>
          </a:xfrm>
        </p:spPr>
        <p:txBody>
          <a:bodyPr>
            <a:noAutofit/>
          </a:bodyPr>
          <a:lstStyle/>
          <a:p>
            <a:r>
              <a:rPr lang="ru-RU" sz="3200" b="1" i="1" u="sng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sz="3200" b="1" i="1" u="sng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200" b="1" i="1" u="sng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Покупка продуктов»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15687132"/>
              </p:ext>
            </p:extLst>
          </p:nvPr>
        </p:nvGraphicFramePr>
        <p:xfrm>
          <a:off x="4942284" y="2708923"/>
          <a:ext cx="6696744" cy="3888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1910"/>
                <a:gridCol w="1738738"/>
                <a:gridCol w="1711259"/>
                <a:gridCol w="1251849"/>
                <a:gridCol w="1592988"/>
              </a:tblGrid>
              <a:tr h="895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магазинов 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«Пятёрочка»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+5% скидка 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«Магнит»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+ 10 %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«Батон»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0 %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Батон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Черный хлеб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Пакет кефира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Пакет молока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Курица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Капуста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Сосиски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275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  <a:tr h="3741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Майонез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 руб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95 руб 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 </a:t>
                      </a:r>
                      <a:r>
                        <a:rPr lang="ru-RU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руб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135" marR="6413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97281" y="573723"/>
            <a:ext cx="8460432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Ане необходимо купить продукты к ужину. Но у нее только 500 рублей. Перед походом в магазин Аня составила список необходимых покупок: батон, пакет кефира, курица, капуста, майонез, Поблизости находятся магазины, со следующими ценами на интересующий товар.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вы думаете,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каком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магазине Аня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сделает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Выгодную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покупку? </a:t>
            </a:r>
            <a:endParaRPr lang="ru-RU" altLang="ru-RU" sz="2400" b="1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1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 внеурочной работе я предлагаю ребятам творческие домашние задания: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22414" y="1793937"/>
            <a:ext cx="7956374" cy="4008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составить кроссворд,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задачу на проценты,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построение графиков вязанных с финансами, семейным и личным бюджетом,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диаграмм расходов семейного бюджета. 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составить задачи связанные с финансами по готовым уравнениям.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500"/>
              </a:spcAft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Проанализировать затраты семьи за неделю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07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028" t="18500" r="39484" b="11609"/>
          <a:stretch/>
        </p:blipFill>
        <p:spPr>
          <a:xfrm>
            <a:off x="1269876" y="75571"/>
            <a:ext cx="10082336" cy="666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30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1924" y="404664"/>
            <a:ext cx="100091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«Главная причина того, что люди испытывают финансовые проблемы, заключается в том, что потратив годы в школе, они ничего не узнали о том, что такое деньги»</a:t>
            </a:r>
          </a:p>
          <a:p>
            <a:endParaRPr lang="ru-RU" sz="40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40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Роберт </a:t>
            </a:r>
            <a:r>
              <a:rPr lang="ru-RU" sz="40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Кийосаки</a:t>
            </a:r>
            <a:endParaRPr lang="ru-RU" sz="4000" b="1" i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30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5617" y="692696"/>
            <a:ext cx="108732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Финансовая грамотность является одним из навыков 21-го века, является основным жизненным навыком для участия в современном обществе, поэтому тема финансовой грамотности сейчас актуальна в России как никогда. 25 сентября 2017 года принята Стратегия повышения финансовой грамотности населения в Российской Федерации.  Документ рассчитан до 2023 года и нацелен на увеличение численности финансово образованных граждан. </a:t>
            </a:r>
          </a:p>
        </p:txBody>
      </p:sp>
    </p:spTree>
    <p:extLst>
      <p:ext uri="{BB962C8B-B14F-4D97-AF65-F5344CB8AC3E}">
        <p14:creationId xmlns:p14="http://schemas.microsoft.com/office/powerpoint/2010/main" val="230553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012" y="980728"/>
            <a:ext cx="8856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Финансовая грамотность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-это способность человека принимать разумные, целесообразные решения, связанные с финансами, в различных ситуациях собственной жизнедеятельности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50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7948" y="0"/>
            <a:ext cx="8229600" cy="8683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Финансово грамотный человек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ок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5651" y="960703"/>
            <a:ext cx="8229600" cy="5897297"/>
          </a:xfrm>
        </p:spPr>
      </p:pic>
    </p:spTree>
    <p:extLst>
      <p:ext uri="{BB962C8B-B14F-4D97-AF65-F5344CB8AC3E}">
        <p14:creationId xmlns:p14="http://schemas.microsoft.com/office/powerpoint/2010/main" val="97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9916" y="692697"/>
            <a:ext cx="8640960" cy="499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при обучении систематически и целенаправленно использовать практико-ориентированные задания, то повысится интерес к предмету, и, как следствие, качество подготовки к предмету.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Преимущества выполнения таких заданий: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высокая мотивация,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энтузиазм и заинтересованность детей,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 связь полученных знаний с реальной жизнью,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самоконтроль,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лучшее закрепление знаний,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 сознательная дисциплинированность,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1500"/>
              </a:spcAft>
            </a:pPr>
            <a:r>
              <a:rPr lang="ru-RU" sz="2400" dirty="0">
                <a:solidFill>
                  <a:srgbClr val="333333"/>
                </a:solidFill>
                <a:latin typeface="Symbol" panose="05050102010706020507" pitchFamily="18" charset="2"/>
                <a:ea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компетентность.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7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7868" y="-48933"/>
            <a:ext cx="11158568" cy="685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en-US" sz="3600" b="1" dirty="0" smtClean="0">
                <a:solidFill>
                  <a:srgbClr val="4E78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dirty="0" smtClean="0">
                <a:solidFill>
                  <a:srgbClr val="4E78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Кроссворд </a:t>
            </a:r>
            <a:r>
              <a:rPr lang="ru-RU" sz="3600" b="1" dirty="0">
                <a:solidFill>
                  <a:srgbClr val="4E78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элементами финансовой грамотности</a:t>
            </a:r>
            <a:endParaRPr lang="ru-RU" sz="3600" b="1" dirty="0">
              <a:solidFill>
                <a:srgbClr val="4E78F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37081" y="580779"/>
            <a:ext cx="7095930" cy="6267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50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Родители каждую неделю дают сыну Николаю на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карманные расходы 150 рублей.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не будет тратить эти деньги, сколько денег получит Коля за год (52 недели)?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функция денег проиллюстрирована в задаче?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1500"/>
              </a:spcAft>
            </a:pP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называется количество денег, в обмен на которые продавец готов передать (продать) единицу товара? 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Карандаш стоит 9 рублей, а ластик 5 рублей. На сколько карандаш стоит дороже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ластика?</a:t>
            </a:r>
            <a:endParaRPr lang="ru-RU" sz="20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Предварительно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составленная роспись доходов и расходов семьи на некоторый период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времени.</a:t>
            </a: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Назовите финансовую организацию, производящую разнообразные виды операций с деньгами и ценными бумагами и оказывающая финансовые услуги.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семьи есть вклад в финансовой организации – 100 000 рублей. Процентная ставка по вкладу составляет в год 1/10 часть от всего вклада. Сколько денег в банке будет на банковском счете у семьи через 1 год? 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57252"/>
              </p:ext>
            </p:extLst>
          </p:nvPr>
        </p:nvGraphicFramePr>
        <p:xfrm>
          <a:off x="9766820" y="720372"/>
          <a:ext cx="390534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053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838828" y="731519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38827" y="1040752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838826" y="1410084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9830442" y="1843884"/>
            <a:ext cx="342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9830442" y="2221477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9838825" y="2582548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9830441" y="2960141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9838825" y="3329473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9830440" y="3707066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9838825" y="4063519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029021"/>
              </p:ext>
            </p:extLst>
          </p:nvPr>
        </p:nvGraphicFramePr>
        <p:xfrm>
          <a:off x="9320851" y="2959255"/>
          <a:ext cx="168668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670"/>
                <a:gridCol w="421670"/>
                <a:gridCol w="421670"/>
                <a:gridCol w="42167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17292"/>
              </p:ext>
            </p:extLst>
          </p:nvPr>
        </p:nvGraphicFramePr>
        <p:xfrm>
          <a:off x="8614692" y="1451862"/>
          <a:ext cx="154296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740"/>
                <a:gridCol w="385740"/>
                <a:gridCol w="385740"/>
                <a:gridCol w="3857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79991"/>
              </p:ext>
            </p:extLst>
          </p:nvPr>
        </p:nvGraphicFramePr>
        <p:xfrm>
          <a:off x="8182644" y="4055258"/>
          <a:ext cx="240675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1126"/>
                <a:gridCol w="401126"/>
                <a:gridCol w="401126"/>
                <a:gridCol w="401126"/>
                <a:gridCol w="401126"/>
                <a:gridCol w="40112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9420733" y="2951880"/>
            <a:ext cx="324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0180960" y="2968402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0630916" y="2968402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8259410" y="4076398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8601546" y="4076398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9044925" y="4063519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9396459" y="4076398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0235775" y="4063519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8711174" y="1482813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9086982" y="1476861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9378676" y="1467446"/>
            <a:ext cx="333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pic>
        <p:nvPicPr>
          <p:cNvPr id="1026" name="Picture 2" descr="https://malyshevskayashkola.ru/images/album/fingram-2022/16497322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883" y="4545428"/>
            <a:ext cx="2989841" cy="224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06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9876" y="476673"/>
            <a:ext cx="106571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4E78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ЗАДАЧА: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Доход семьи Ивановых в месяц составляет 50 000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р.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этом месяце на питание семья потратила 25 000 рублей, а на приобретение одежды – в пять раза меньше. Кроме того, на коммунальные и транспортные расходы ушло 10 000 рублей. Оставшуюся часть решили отложить на поездку на море во время летних каникул.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Сколько составили расходы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семьи в сентябре? Сколько денег удалось отложить на отпуск? Составьте круговую (столбчатую) диаграмму расходов семьи Ивановых.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62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630" t="35235" r="36718" b="40156"/>
          <a:stretch/>
        </p:blipFill>
        <p:spPr>
          <a:xfrm>
            <a:off x="1482672" y="980728"/>
            <a:ext cx="10706153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3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Символы валюты 16 х 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309334_TF02895262.potx" id="{8018B1F9-81B5-4736-9819-87B4F48960AB}" vid="{85445682-D568-4F31-8ABA-381B565BAEE1}"/>
    </a:ext>
  </a:extLst>
</a:theme>
</file>

<file path=ppt/theme/theme2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символами валюты (широкоэкранный формат)</Template>
  <TotalTime>3519</TotalTime>
  <Words>698</Words>
  <Application>Microsoft Office PowerPoint</Application>
  <PresentationFormat>Произвольный</PresentationFormat>
  <Paragraphs>173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Cambria</vt:lpstr>
      <vt:lpstr>Symbol</vt:lpstr>
      <vt:lpstr>Times New Roman</vt:lpstr>
      <vt:lpstr>Символы валюты 16 х 9</vt:lpstr>
      <vt:lpstr>Способы формирования финансовой грамотности на уроках математики</vt:lpstr>
      <vt:lpstr>Презентация PowerPoint</vt:lpstr>
      <vt:lpstr>Презентация PowerPoint</vt:lpstr>
      <vt:lpstr>Презентация PowerPoint</vt:lpstr>
      <vt:lpstr>Финансово грамотный человек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«Предпраздничная распродажа»</vt:lpstr>
      <vt:lpstr>Задача «Покупка продуктов»</vt:lpstr>
      <vt:lpstr>Во внеурочной работе я предлагаю ребятам творческие домашние задания:</vt:lpstr>
      <vt:lpstr>Рефлексия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Psy</dc:creator>
  <cp:lastModifiedBy>В.Винников</cp:lastModifiedBy>
  <cp:revision>61</cp:revision>
  <dcterms:created xsi:type="dcterms:W3CDTF">2020-06-22T09:36:50Z</dcterms:created>
  <dcterms:modified xsi:type="dcterms:W3CDTF">2022-12-04T14:02:00Z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