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86" r:id="rId5"/>
    <p:sldId id="259" r:id="rId6"/>
    <p:sldId id="260" r:id="rId7"/>
    <p:sldId id="262" r:id="rId8"/>
    <p:sldId id="264" r:id="rId9"/>
    <p:sldId id="266" r:id="rId10"/>
    <p:sldId id="269" r:id="rId11"/>
    <p:sldId id="270" r:id="rId12"/>
    <p:sldId id="271" r:id="rId13"/>
    <p:sldId id="272" r:id="rId14"/>
    <p:sldId id="274" r:id="rId15"/>
    <p:sldId id="276" r:id="rId16"/>
    <p:sldId id="277" r:id="rId17"/>
    <p:sldId id="278" r:id="rId18"/>
    <p:sldId id="287" r:id="rId19"/>
    <p:sldId id="279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11" autoAdjust="0"/>
    <p:restoredTop sz="94660"/>
  </p:normalViewPr>
  <p:slideViewPr>
    <p:cSldViewPr snapToGrid="0">
      <p:cViewPr varScale="1">
        <p:scale>
          <a:sx n="48" d="100"/>
          <a:sy n="48" d="100"/>
        </p:scale>
        <p:origin x="859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CFAC32-7C27-4E1A-B27E-114BC51278D2}" type="datetimeFigureOut">
              <a:rPr lang="ru-RU" smtClean="0"/>
              <a:t>05.01.2022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D3755E-FD61-4291-8E9B-ADCCE962CA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43661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D3755E-FD61-4291-8E9B-ADCCE962CA89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1025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47FF0-0ED3-4F13-8367-938A3EB76B56}" type="datetimeFigureOut">
              <a:rPr lang="ru-RU" smtClean="0"/>
              <a:t>05.01.2022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F09B0-7FD5-4D72-BFE2-837C8346F4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3075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47FF0-0ED3-4F13-8367-938A3EB76B56}" type="datetimeFigureOut">
              <a:rPr lang="ru-RU" smtClean="0"/>
              <a:t>05.01.2022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F09B0-7FD5-4D72-BFE2-837C8346F4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70966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47FF0-0ED3-4F13-8367-938A3EB76B56}" type="datetimeFigureOut">
              <a:rPr lang="ru-RU" smtClean="0"/>
              <a:t>05.01.2022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F09B0-7FD5-4D72-BFE2-837C8346F4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0254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47FF0-0ED3-4F13-8367-938A3EB76B56}" type="datetimeFigureOut">
              <a:rPr lang="ru-RU" smtClean="0"/>
              <a:t>05.01.2022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F09B0-7FD5-4D72-BFE2-837C8346F4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5616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47FF0-0ED3-4F13-8367-938A3EB76B56}" type="datetimeFigureOut">
              <a:rPr lang="ru-RU" smtClean="0"/>
              <a:t>05.01.2022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F09B0-7FD5-4D72-BFE2-837C8346F4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7921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47FF0-0ED3-4F13-8367-938A3EB76B56}" type="datetimeFigureOut">
              <a:rPr lang="ru-RU" smtClean="0"/>
              <a:t>05.01.2022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F09B0-7FD5-4D72-BFE2-837C8346F4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9987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47FF0-0ED3-4F13-8367-938A3EB76B56}" type="datetimeFigureOut">
              <a:rPr lang="ru-RU" smtClean="0"/>
              <a:t>05.01.2022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F09B0-7FD5-4D72-BFE2-837C8346F4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303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47FF0-0ED3-4F13-8367-938A3EB76B56}" type="datetimeFigureOut">
              <a:rPr lang="ru-RU" smtClean="0"/>
              <a:t>05.01.2022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F09B0-7FD5-4D72-BFE2-837C8346F4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9967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47FF0-0ED3-4F13-8367-938A3EB76B56}" type="datetimeFigureOut">
              <a:rPr lang="ru-RU" smtClean="0"/>
              <a:t>05.01.2022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F09B0-7FD5-4D72-BFE2-837C8346F4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321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47FF0-0ED3-4F13-8367-938A3EB76B56}" type="datetimeFigureOut">
              <a:rPr lang="ru-RU" smtClean="0"/>
              <a:t>05.01.2022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F09B0-7FD5-4D72-BFE2-837C8346F4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595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47FF0-0ED3-4F13-8367-938A3EB76B56}" type="datetimeFigureOut">
              <a:rPr lang="ru-RU" smtClean="0"/>
              <a:t>05.01.2022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F09B0-7FD5-4D72-BFE2-837C8346F4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6833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8000"/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B47FF0-0ED3-4F13-8367-938A3EB76B56}" type="datetimeFigureOut">
              <a:rPr lang="ru-RU" smtClean="0"/>
              <a:t>05.01.2022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9F09B0-7FD5-4D72-BFE2-837C8346F4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158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96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Знакомство с деревьями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8600" b="1" dirty="0">
                <a:solidFill>
                  <a:schemeClr val="accent1">
                    <a:lumMod val="50000"/>
                  </a:schemeClr>
                </a:solidFill>
              </a:rPr>
              <a:t>родного</a:t>
            </a:r>
            <a:r>
              <a:rPr lang="ru-RU" sz="50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8600" b="1" dirty="0">
                <a:solidFill>
                  <a:schemeClr val="accent1">
                    <a:lumMod val="50000"/>
                  </a:schemeClr>
                </a:solidFill>
              </a:rPr>
              <a:t>края</a:t>
            </a:r>
          </a:p>
        </p:txBody>
      </p:sp>
    </p:spTree>
    <p:extLst>
      <p:ext uri="{BB962C8B-B14F-4D97-AF65-F5344CB8AC3E}">
        <p14:creationId xmlns:p14="http://schemas.microsoft.com/office/powerpoint/2010/main" val="32824825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8730" y="1328304"/>
            <a:ext cx="6476970" cy="455696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47496" y="0"/>
            <a:ext cx="60017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Это липа. Какое это дерево? Лист липы назовём-липовый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4761" y="1203827"/>
            <a:ext cx="6001771" cy="417027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186863" y="0"/>
            <a:ext cx="4331369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Это ель. Ель-хвойное дерево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почему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2897408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11782" y="221674"/>
            <a:ext cx="541712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/>
              <a:t>С какого дерева листок?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43" y="1344756"/>
            <a:ext cx="6063529" cy="4042353"/>
          </a:xfrm>
          <a:prstGeom prst="rect">
            <a:avLst/>
          </a:prstGeom>
        </p:spPr>
      </p:pic>
      <p:pic>
        <p:nvPicPr>
          <p:cNvPr id="1026" name="Picture 2" descr="https://pbs.twimg.com/media/Dpsd1pbWkAAVLu8.jpg:large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7645" y="1578697"/>
            <a:ext cx="5077882" cy="3808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6184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71" y="692727"/>
            <a:ext cx="5320145" cy="5320145"/>
          </a:xfrm>
          <a:prstGeom prst="rect">
            <a:avLst/>
          </a:prstGeom>
        </p:spPr>
      </p:pic>
      <p:pic>
        <p:nvPicPr>
          <p:cNvPr id="2050" name="Picture 2" descr="https://avatars.mds.yandex.net/get-pdb/368827/c0623b2d-c898-4a67-9bf4-a2dc7a9bc0d8/s1200?webp=fals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32238" y="205580"/>
            <a:ext cx="4720828" cy="6294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0777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www.stihi.ru/pics/2017/09/06/81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6557" y="215754"/>
            <a:ext cx="6334125" cy="633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945" y="845128"/>
            <a:ext cx="4308764" cy="4308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738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avatars.mds.yandex.net/get-pdb/931959/51d4e981-928f-4b80-af68-507b96b2fde0/s1200?webp=false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41177" y="900111"/>
            <a:ext cx="6997700" cy="524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4-prazdnik.ru/image/cache/catalog/data/fda/a-113-252-800x800.jpe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873" y="1549758"/>
            <a:ext cx="3948980" cy="3948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247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16582" y="152400"/>
            <a:ext cx="53201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Четвёртый лишний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3964" y="1052945"/>
            <a:ext cx="3061853" cy="47244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5745" y="5957455"/>
            <a:ext cx="108342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Лиственница                                           Берёза                                                 Липа                                               Рябина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75683" y="905010"/>
            <a:ext cx="2637189" cy="487233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87343" y="1334502"/>
            <a:ext cx="2566613" cy="462295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48398" y="1072539"/>
            <a:ext cx="3103419" cy="4704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764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44144" y="595747"/>
            <a:ext cx="5001491" cy="5500255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636698"/>
              </p:ext>
            </p:extLst>
          </p:nvPr>
        </p:nvGraphicFramePr>
        <p:xfrm>
          <a:off x="138546" y="390940"/>
          <a:ext cx="6705598" cy="56374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40932">
                  <a:extLst>
                    <a:ext uri="{9D8B030D-6E8A-4147-A177-3AD203B41FA5}">
                      <a16:colId xmlns:a16="http://schemas.microsoft.com/office/drawing/2014/main" val="512911578"/>
                    </a:ext>
                  </a:extLst>
                </a:gridCol>
                <a:gridCol w="3364666">
                  <a:extLst>
                    <a:ext uri="{9D8B030D-6E8A-4147-A177-3AD203B41FA5}">
                      <a16:colId xmlns:a16="http://schemas.microsoft.com/office/drawing/2014/main" val="1282259648"/>
                    </a:ext>
                  </a:extLst>
                </a:gridCol>
              </a:tblGrid>
              <a:tr h="6330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55"/>
                        </a:spcBef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Листья осенние тихо кружатся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55"/>
                        </a:spcBef>
                        <a:spcAft>
                          <a:spcPts val="0"/>
                        </a:spcAft>
                      </a:pPr>
                      <a:r>
                        <a:rPr lang="ru-RU" sz="3200" b="0" dirty="0">
                          <a:solidFill>
                            <a:schemeClr val="tx1"/>
                          </a:solidFill>
                          <a:effectLst/>
                        </a:rPr>
                        <a:t>Кружатся на цыпочках, руки стороны.</a:t>
                      </a:r>
                      <a:endParaRPr lang="ru-RU" sz="3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4776587"/>
                  </a:ext>
                </a:extLst>
              </a:tr>
              <a:tr h="3404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55"/>
                        </a:spcBef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Листья нам под ноги тихо ложатся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55"/>
                        </a:spcBef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Приседают.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9847705"/>
                  </a:ext>
                </a:extLst>
              </a:tr>
              <a:tr h="6330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55"/>
                        </a:spcBef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И под ногами шуршат, шелестят</a:t>
                      </a:r>
                      <a:endParaRPr lang="ru-RU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55"/>
                        </a:spcBef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Движения руками вправо, влево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816033"/>
                  </a:ext>
                </a:extLst>
              </a:tr>
              <a:tr h="3404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55"/>
                        </a:spcBef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Будто опять закружиться хотят.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255"/>
                        </a:spcBef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Поднимаются, кружатся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46364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27472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8655" y="296980"/>
            <a:ext cx="6858000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0" u="sng" dirty="0">
                <a:solidFill>
                  <a:srgbClr val="2A292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 обидно</a:t>
            </a:r>
          </a:p>
          <a:p>
            <a:pPr algn="ctr"/>
            <a:endParaRPr lang="ru-RU" sz="2400" b="0" i="0" dirty="0">
              <a:solidFill>
                <a:srgbClr val="2A2928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2A29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Осень длинной тонкой кистью</a:t>
            </a:r>
            <a:endParaRPr lang="ru-RU" sz="2400" b="0" i="0" dirty="0">
              <a:solidFill>
                <a:srgbClr val="2A2928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2A29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Перекрашивает листья.</a:t>
            </a:r>
            <a:endParaRPr lang="ru-RU" sz="2400" b="0" i="0" dirty="0">
              <a:solidFill>
                <a:srgbClr val="2A2928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2A29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Красный, желтый, золотой,-</a:t>
            </a:r>
            <a:endParaRPr lang="ru-RU" sz="2400" b="0" i="0" dirty="0">
              <a:solidFill>
                <a:srgbClr val="2A2928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2A29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хорош ты лист цветной!</a:t>
            </a:r>
            <a:endParaRPr lang="ru-RU" sz="2400" b="0" i="0" dirty="0">
              <a:solidFill>
                <a:srgbClr val="2A2928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2A29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ветер щеки толстые надул,</a:t>
            </a:r>
            <a:endParaRPr lang="ru-RU" sz="2400" b="0" i="0" dirty="0">
              <a:solidFill>
                <a:srgbClr val="2A2928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2A29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Надул, надул.</a:t>
            </a:r>
            <a:endParaRPr lang="ru-RU" sz="2400" b="0" i="0" dirty="0">
              <a:solidFill>
                <a:srgbClr val="2A2928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2A29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на деревья пестрые подул, подул, подул.</a:t>
            </a:r>
            <a:endParaRPr lang="ru-RU" sz="2400" b="0" i="0" dirty="0">
              <a:solidFill>
                <a:srgbClr val="2A2928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2A29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Красный, желтый, золотой…</a:t>
            </a:r>
            <a:endParaRPr lang="ru-RU" sz="2400" b="0" i="0" dirty="0">
              <a:solidFill>
                <a:srgbClr val="2A2928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2A29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Облетел весь лист цветной!</a:t>
            </a:r>
            <a:endParaRPr lang="ru-RU" sz="2400" b="0" i="0" dirty="0">
              <a:solidFill>
                <a:srgbClr val="2A2928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2A29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обидно, как обидно…</a:t>
            </a:r>
            <a:endParaRPr lang="ru-RU" sz="2400" b="0" i="0" dirty="0">
              <a:solidFill>
                <a:srgbClr val="2A2928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2A29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Листьев нет, лишь ветки видно.</a:t>
            </a:r>
            <a:endParaRPr lang="ru-RU" sz="2400" b="0" i="0" dirty="0">
              <a:solidFill>
                <a:srgbClr val="2A2928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2A2928"/>
                </a:solidFill>
                <a:latin typeface="Verdana" panose="020B0604030504040204" pitchFamily="34" charset="0"/>
              </a:rPr>
              <a:t>                                                </a:t>
            </a:r>
          </a:p>
          <a:p>
            <a:r>
              <a:rPr lang="ru-RU" sz="2400" dirty="0">
                <a:solidFill>
                  <a:srgbClr val="2A29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 Михайлова </a:t>
            </a:r>
            <a:r>
              <a:rPr lang="ru-RU" dirty="0">
                <a:solidFill>
                  <a:srgbClr val="2A2928"/>
                </a:solidFill>
                <a:latin typeface="Verdana" panose="020B0604030504040204" pitchFamily="34" charset="0"/>
              </a:rPr>
              <a:t> </a:t>
            </a:r>
            <a:endParaRPr lang="ru-RU" b="0" i="0" dirty="0">
              <a:solidFill>
                <a:srgbClr val="2A2928"/>
              </a:solidFill>
              <a:effectLst/>
              <a:latin typeface="Verdana" panose="020B060403050404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4778" y="1369346"/>
            <a:ext cx="5478923" cy="342432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19726" y="0"/>
            <a:ext cx="8423929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Молодцы, давайте теперь с вами вместе выучим стихотворение!</a:t>
            </a:r>
          </a:p>
        </p:txBody>
      </p:sp>
    </p:spTree>
    <p:extLst>
      <p:ext uri="{BB962C8B-B14F-4D97-AF65-F5344CB8AC3E}">
        <p14:creationId xmlns:p14="http://schemas.microsoft.com/office/powerpoint/2010/main" val="37820360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10000" y="189131"/>
            <a:ext cx="4281857" cy="56803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18655" y="2382982"/>
            <a:ext cx="30064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/>
              <a:t>Мнемотаблица</a:t>
            </a:r>
            <a:r>
              <a:rPr lang="ru-RU" b="1" dirty="0"/>
              <a:t> к стихотворению</a:t>
            </a:r>
          </a:p>
        </p:txBody>
      </p:sp>
    </p:spTree>
    <p:extLst>
      <p:ext uri="{BB962C8B-B14F-4D97-AF65-F5344CB8AC3E}">
        <p14:creationId xmlns:p14="http://schemas.microsoft.com/office/powerpoint/2010/main" val="34941431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5686" y="1828800"/>
            <a:ext cx="6240628" cy="2586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402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75709" y="153459"/>
            <a:ext cx="6040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Разминка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15637" y="475518"/>
            <a:ext cx="4627418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Наступила</a:t>
            </a:r>
          </a:p>
          <a:p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Желтеют</a:t>
            </a:r>
          </a:p>
          <a:p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Мокнет</a:t>
            </a:r>
          </a:p>
          <a:p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Вянет</a:t>
            </a:r>
          </a:p>
          <a:p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Шуршат</a:t>
            </a:r>
          </a:p>
          <a:p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Шумит</a:t>
            </a:r>
          </a:p>
          <a:p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Дует</a:t>
            </a:r>
          </a:p>
          <a:p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Улетают</a:t>
            </a:r>
          </a:p>
          <a:p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Моросит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7564" y="475518"/>
            <a:ext cx="2715491" cy="16971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1875" y="770159"/>
            <a:ext cx="2401455" cy="180109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79161" y="584355"/>
            <a:ext cx="3459713" cy="21727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3281" y="2450811"/>
            <a:ext cx="3091269" cy="205878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5088" y="2668615"/>
            <a:ext cx="2914073" cy="218555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4392" y="2884515"/>
            <a:ext cx="2954482" cy="196965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0442" y="4749587"/>
            <a:ext cx="2576945" cy="193270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0366" y="4951535"/>
            <a:ext cx="2778288" cy="185219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4392" y="5003871"/>
            <a:ext cx="2621280" cy="174752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415637" y="-22106"/>
            <a:ext cx="554902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ru-RU" dirty="0"/>
              <a:t>Начнём ребята, с игры-разминки «Доскажи словечко»</a:t>
            </a:r>
          </a:p>
        </p:txBody>
      </p:sp>
    </p:spTree>
    <p:extLst>
      <p:ext uri="{BB962C8B-B14F-4D97-AF65-F5344CB8AC3E}">
        <p14:creationId xmlns:p14="http://schemas.microsoft.com/office/powerpoint/2010/main" val="2505826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91345" y="443345"/>
            <a:ext cx="5001491" cy="550025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01625" y="284017"/>
            <a:ext cx="7038109" cy="581890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880791" y="2151829"/>
            <a:ext cx="6758943" cy="2409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Ребята, за этой фигурой спрятался наш герой, отгадайте загадку, кто это?</a:t>
            </a:r>
          </a:p>
          <a:p>
            <a:pPr indent="190500" algn="ctr">
              <a:spcAft>
                <a:spcPts val="0"/>
              </a:spcAft>
            </a:pPr>
            <a:r>
              <a:rPr lang="ru-RU" sz="2800" b="1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Растут — зеленеют.</a:t>
            </a:r>
            <a:endParaRPr lang="ru-RU" sz="2800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90500" algn="ctr">
              <a:spcAft>
                <a:spcPts val="0"/>
              </a:spcAft>
            </a:pPr>
            <a:r>
              <a:rPr lang="ru-RU" sz="2800" b="1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Упадут — пожелтеют,</a:t>
            </a:r>
            <a:endParaRPr lang="ru-RU" sz="2800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90500" algn="ctr">
              <a:spcAft>
                <a:spcPts val="0"/>
              </a:spcAft>
            </a:pPr>
            <a:r>
              <a:rPr lang="ru-RU" sz="2800" b="1" i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Полежат — почернеют. </a:t>
            </a:r>
            <a:r>
              <a:rPr lang="ru-RU" sz="280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  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003802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64153" y="1088269"/>
            <a:ext cx="3972978" cy="436917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34691" y="290945"/>
            <a:ext cx="39485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Что я умею делать?</a:t>
            </a:r>
          </a:p>
        </p:txBody>
      </p:sp>
      <p:pic>
        <p:nvPicPr>
          <p:cNvPr id="12290" name="Picture 2" descr="http://sarman-rt.ru/images/uploads/news/2018/5/22/78a1d85653c99d6aaac0d6c9fdb098e5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376150">
            <a:off x="8723937" y="296972"/>
            <a:ext cx="2700713" cy="2160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1072268"/>
            <a:ext cx="498909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90500" algn="just">
              <a:spcAft>
                <a:spcPts val="0"/>
              </a:spcAft>
            </a:pPr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Вот вам вопрос от Листика: «Что я умею делать?» (кружиться, шелестеть, радовать, кружиться, падать, лежать, менять цвет)</a:t>
            </a:r>
            <a:endParaRPr lang="ru-RU" sz="25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0215" y="5793104"/>
            <a:ext cx="11742822" cy="399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Конечно, это лист! Вот такой гость у нас сегодня, он хочет с </a:t>
            </a:r>
            <a:r>
              <a:rPr lang="ru-RU" sz="2000" b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вами поиграть.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87914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48691" y="882857"/>
            <a:ext cx="9144000" cy="584661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4900" y="128525"/>
            <a:ext cx="12171582" cy="838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«Живу я в лесу, у нас много деревьев лиственных и хвойных. Чем же они отличаются?!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Посмотрите на них и вспомните названия!»</a:t>
            </a:r>
          </a:p>
        </p:txBody>
      </p:sp>
    </p:spTree>
    <p:extLst>
      <p:ext uri="{BB962C8B-B14F-4D97-AF65-F5344CB8AC3E}">
        <p14:creationId xmlns:p14="http://schemas.microsoft.com/office/powerpoint/2010/main" val="2589040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883" y="1382856"/>
            <a:ext cx="5921119" cy="418031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6885" y="66675"/>
            <a:ext cx="3971880" cy="981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Это берёза, у берёзы-берёзовый лист. Какое это дерево, лиственное или хвойное?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1" y="1088162"/>
            <a:ext cx="6243652" cy="441028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243652" y="66675"/>
            <a:ext cx="6096000" cy="6850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Это…дуб, у дуба дубовый лист. Какое это дерево, лиственное или хвойное?</a:t>
            </a:r>
          </a:p>
        </p:txBody>
      </p:sp>
    </p:spTree>
    <p:extLst>
      <p:ext uri="{BB962C8B-B14F-4D97-AF65-F5344CB8AC3E}">
        <p14:creationId xmlns:p14="http://schemas.microsoft.com/office/powerpoint/2010/main" val="24651404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86790"/>
            <a:ext cx="5752721" cy="379614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6096000" cy="6850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Это клён, у клёна лист кленовый. Какое это дерево, лиственное или хвойное?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414655" y="0"/>
            <a:ext cx="6096000" cy="6850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Это осина, у осины – осиновые листья. Какое это дерево, лиственное или хвойное?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3753" y="1187117"/>
            <a:ext cx="5820898" cy="4365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5446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7820" y="1516397"/>
            <a:ext cx="6303819" cy="412639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97447" y="0"/>
            <a:ext cx="4091426" cy="981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Это тополь, у тополя – тополиный лист. Какое это дерево, лиственное или хвойное?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96252" y="1167918"/>
            <a:ext cx="6096000" cy="478366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096000" y="2511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Это лиственница, у лиственницы есть листья? У лиственницы – хвоинки. Поэтому, это хвойное дерево.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9603778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66" y="1442352"/>
            <a:ext cx="5637310" cy="422798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7316" y="0"/>
            <a:ext cx="5081994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Это сосна. У сосны – хвоинки. Поэтому, это хвойное дерево.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1927" y="1187666"/>
            <a:ext cx="6404999" cy="463561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566611" y="144380"/>
            <a:ext cx="6157980" cy="671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Это рябина. Это лиственное или хвойное дерево? Чем отличается рябина от других деревьев?</a:t>
            </a:r>
          </a:p>
        </p:txBody>
      </p:sp>
    </p:spTree>
    <p:extLst>
      <p:ext uri="{BB962C8B-B14F-4D97-AF65-F5344CB8AC3E}">
        <p14:creationId xmlns:p14="http://schemas.microsoft.com/office/powerpoint/2010/main" val="316303411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410</Words>
  <Application>Microsoft Office PowerPoint</Application>
  <PresentationFormat>Широкоэкранный</PresentationFormat>
  <Paragraphs>69</Paragraphs>
  <Slides>19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Verdana</vt:lpstr>
      <vt:lpstr>Тема Office</vt:lpstr>
      <vt:lpstr>Знакомство с деревьями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Деревья</dc:title>
  <dc:creator>Нина Суханова</dc:creator>
  <cp:lastModifiedBy>Пользователь</cp:lastModifiedBy>
  <cp:revision>33</cp:revision>
  <dcterms:created xsi:type="dcterms:W3CDTF">2019-10-06T16:11:13Z</dcterms:created>
  <dcterms:modified xsi:type="dcterms:W3CDTF">2022-01-05T15:09:28Z</dcterms:modified>
</cp:coreProperties>
</file>