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34"/>
  </p:notesMasterIdLst>
  <p:sldIdLst>
    <p:sldId id="256" r:id="rId2"/>
    <p:sldId id="283" r:id="rId3"/>
    <p:sldId id="312" r:id="rId4"/>
    <p:sldId id="311" r:id="rId5"/>
    <p:sldId id="264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90" r:id="rId15"/>
    <p:sldId id="272" r:id="rId16"/>
    <p:sldId id="274" r:id="rId17"/>
    <p:sldId id="275" r:id="rId18"/>
    <p:sldId id="300" r:id="rId19"/>
    <p:sldId id="268" r:id="rId20"/>
    <p:sldId id="270" r:id="rId21"/>
    <p:sldId id="276" r:id="rId22"/>
    <p:sldId id="304" r:id="rId23"/>
    <p:sldId id="277" r:id="rId24"/>
    <p:sldId id="278" r:id="rId25"/>
    <p:sldId id="281" r:id="rId26"/>
    <p:sldId id="279" r:id="rId27"/>
    <p:sldId id="305" r:id="rId28"/>
    <p:sldId id="306" r:id="rId29"/>
    <p:sldId id="307" r:id="rId30"/>
    <p:sldId id="308" r:id="rId31"/>
    <p:sldId id="309" r:id="rId32"/>
    <p:sldId id="31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E6F1A5"/>
    <a:srgbClr val="D6AAD1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3273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43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C09E64B2-7809-476F-9C73-6D10E01B8AE8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34B05695-5988-46BD-9D4B-4357D203A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содержание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содержание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содержание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AACD362-6E49-4A1C-906F-52F4F44C651B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CC673-8970-4066-BEE7-2A06DB950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7581A-C244-4403-8CCF-61CBD3C86951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15E35-A785-4876-8E0D-A431D3A76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4E01F-3EF0-4C00-AAD8-3B4AB530DBE9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1F18-56FB-4037-8A38-3B99725C6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54988-6D61-40AE-A78F-0C0203D6030B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DDFE-8181-434D-8241-5D3C488F2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9895-68C1-4305-AD88-BD7B8CF6C57F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F5B6B-4A97-41BE-A5B9-223308C47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B4E3D-4F25-49C7-9666-009784AA76E7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344CA-EEDD-4FD2-A666-54366B35C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585F-F261-475D-ADB4-0A0435FD47FB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4F00F-310E-4969-819A-AF52B7732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A9ECE-9B4E-451D-9A8D-C39ECF419770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0EDBE-DEAA-4EAF-8AA8-6D40294DE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75B45-B5D7-4CB6-95CC-878F0C9A2C54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43FD2-8E21-453A-893E-11F8C0651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59523-5148-4A92-8843-F0BD18B200B7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723C-90A6-4BBC-A408-F2DF917A9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E4CF-746D-4C75-8076-84AFC9B1776A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F8734-CC9F-4E56-8E23-C04865873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C9A03-D441-480E-AB77-A9B4DD4FD03B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5E053-E610-4DC1-8542-0B71DF880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AA38C-0590-435F-AC36-ECE300D1D808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2CBE-ACF9-41C1-865D-13DFFEF1B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5ADA-82D9-48BA-AE73-35C60678AB12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D6F24-D3FB-4DA6-9527-6242D9360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41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buFont typeface="Arial" charset="0"/>
              <a:buNone/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DB06C0-5FDA-4DBC-BB2B-356C40877967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buFont typeface="Arial" charset="0"/>
              <a:buNone/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buFont typeface="Arial" charset="0"/>
              <a:buNone/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C11E1A1-4155-4370-9A09-61A217E2D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4" r:id="rId2"/>
    <p:sldLayoutId id="2147483789" r:id="rId3"/>
    <p:sldLayoutId id="2147483785" r:id="rId4"/>
    <p:sldLayoutId id="2147483786" r:id="rId5"/>
    <p:sldLayoutId id="2147483790" r:id="rId6"/>
    <p:sldLayoutId id="2147483791" r:id="rId7"/>
    <p:sldLayoutId id="2147483792" r:id="rId8"/>
    <p:sldLayoutId id="2147483793" r:id="rId9"/>
    <p:sldLayoutId id="2147483787" r:id="rId10"/>
    <p:sldLayoutId id="2147483794" r:id="rId11"/>
    <p:sldLayoutId id="2147483795" r:id="rId12"/>
    <p:sldLayoutId id="2147483796" r:id="rId13"/>
    <p:sldLayoutId id="2147483797" r:id="rId14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C01A22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4.bin"/><Relationship Id="rId7" Type="http://schemas.openxmlformats.org/officeDocument/2006/relationships/slide" Target="slide1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slide" Target="slide7.xml"/><Relationship Id="rId5" Type="http://schemas.openxmlformats.org/officeDocument/2006/relationships/oleObject" Target="../embeddings/oleObject6.bin"/><Relationship Id="rId10" Type="http://schemas.openxmlformats.org/officeDocument/2006/relationships/slide" Target="slide14.xml"/><Relationship Id="rId4" Type="http://schemas.openxmlformats.org/officeDocument/2006/relationships/oleObject" Target="../embeddings/oleObject5.bin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slide" Target="slide2.xml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slide" Target="slide2.xml"/><Relationship Id="rId4" Type="http://schemas.openxmlformats.org/officeDocument/2006/relationships/slide" Target="slide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slide" Target="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slide" Target="slide2.xml"/><Relationship Id="rId5" Type="http://schemas.openxmlformats.org/officeDocument/2006/relationships/slide" Target="slide15.xml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slide" Target="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slide" Target="slide15.x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" Target="slide20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slide" Target="slide2.xml"/><Relationship Id="rId9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3.jpeg"/><Relationship Id="rId7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32.xml"/><Relationship Id="rId5" Type="http://schemas.openxmlformats.org/officeDocument/2006/relationships/slide" Target="slide5.xml"/><Relationship Id="rId10" Type="http://schemas.openxmlformats.org/officeDocument/2006/relationships/slide" Target="slide28.xml"/><Relationship Id="rId4" Type="http://schemas.openxmlformats.org/officeDocument/2006/relationships/slide" Target="slide3.xml"/><Relationship Id="rId9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slide" Target="slide15.xml"/><Relationship Id="rId4" Type="http://schemas.openxmlformats.org/officeDocument/2006/relationships/oleObject" Target="../embeddings/oleObject2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slide" Target="slide23.xml"/><Relationship Id="rId7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0.bin"/><Relationship Id="rId5" Type="http://schemas.openxmlformats.org/officeDocument/2006/relationships/slide" Target="slide21.xml"/><Relationship Id="rId4" Type="http://schemas.openxmlformats.org/officeDocument/2006/relationships/oleObject" Target="../embeddings/oleObject2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32.bin"/><Relationship Id="rId7" Type="http://schemas.openxmlformats.org/officeDocument/2006/relationships/slide" Target="slide2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36.bin"/><Relationship Id="rId7" Type="http://schemas.openxmlformats.org/officeDocument/2006/relationships/slide" Target="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40.bin"/><Relationship Id="rId7" Type="http://schemas.openxmlformats.org/officeDocument/2006/relationships/slide" Target="slide2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slide" Target="slide2.xml"/><Relationship Id="rId5" Type="http://schemas.openxmlformats.org/officeDocument/2006/relationships/slide" Target="slide28.xml"/><Relationship Id="rId4" Type="http://schemas.openxmlformats.org/officeDocument/2006/relationships/oleObject" Target="../embeddings/oleObject4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berdov.com/docs/equation/quadratic_equaton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" Target="slide6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19.xml"/><Relationship Id="rId4" Type="http://schemas.openxmlformats.org/officeDocument/2006/relationships/slide" Target="slide15.xml"/><Relationship Id="rId9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313"/>
            <a:ext cx="9144000" cy="571500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ts val="2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МАОУ «СОШ №27 с УИОП»</a:t>
            </a:r>
          </a:p>
        </p:txBody>
      </p:sp>
      <p:sp>
        <p:nvSpPr>
          <p:cNvPr id="205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43875" y="6286500"/>
            <a:ext cx="792163" cy="360363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Arial" charset="0"/>
              <a:buNone/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2786063"/>
            <a:ext cx="9144000" cy="3071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14750" y="5000625"/>
            <a:ext cx="5214938" cy="10001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buFont typeface="Arial" charset="0"/>
              <a:buNone/>
              <a:defRPr/>
            </a:pPr>
            <a:r>
              <a:rPr lang="ru-RU" sz="1800" b="1" dirty="0">
                <a:latin typeface="Comic Sans MS" pitchFamily="66" charset="0"/>
              </a:rPr>
              <a:t>Подготовила:</a:t>
            </a:r>
          </a:p>
          <a:p>
            <a:pPr algn="r">
              <a:buFont typeface="Arial" charset="0"/>
              <a:buNone/>
              <a:defRPr/>
            </a:pPr>
            <a:r>
              <a:rPr lang="ru-RU" sz="1800" b="1" dirty="0">
                <a:latin typeface="Comic Sans MS" pitchFamily="66" charset="0"/>
              </a:rPr>
              <a:t>учитель математики,</a:t>
            </a:r>
          </a:p>
          <a:p>
            <a:pPr algn="r">
              <a:buFont typeface="Arial" charset="0"/>
              <a:buNone/>
              <a:defRPr/>
            </a:pPr>
            <a:r>
              <a:rPr lang="ru-RU" sz="1800" b="1" dirty="0">
                <a:latin typeface="Comic Sans MS" pitchFamily="66" charset="0"/>
              </a:rPr>
              <a:t>Кириченко Виктория Александровна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28875"/>
            <a:ext cx="9144000" cy="14700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Квадратные</a:t>
            </a:r>
            <a:r>
              <a:rPr lang="ru-RU" sz="4400" b="1" dirty="0" smtClean="0">
                <a:solidFill>
                  <a:srgbClr val="254061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уравнения</a:t>
            </a:r>
            <a:r>
              <a:rPr lang="ru-RU" b="1" dirty="0" smtClean="0">
                <a:solidFill>
                  <a:srgbClr val="254061"/>
                </a:solidFill>
                <a:latin typeface="Comic Sans MS" pitchFamily="66" charset="0"/>
                <a:cs typeface="Arial" charset="0"/>
              </a:rPr>
              <a:t/>
            </a:r>
            <a:br>
              <a:rPr lang="ru-RU" b="1" dirty="0" smtClean="0">
                <a:solidFill>
                  <a:srgbClr val="254061"/>
                </a:solidFill>
                <a:latin typeface="Comic Sans MS" pitchFamily="66" charset="0"/>
                <a:cs typeface="Arial" charset="0"/>
              </a:rPr>
            </a:br>
            <a:endParaRPr lang="ru-RU" dirty="0" smtClean="0">
              <a:solidFill>
                <a:srgbClr val="898989"/>
              </a:solidFill>
              <a:latin typeface="Comic Sans MS" pitchFamily="66" charset="0"/>
            </a:endParaRPr>
          </a:p>
        </p:txBody>
      </p:sp>
      <p:pic>
        <p:nvPicPr>
          <p:cNvPr id="28679" name="Picture 10" descr="https://i.pinimg.com/originals/b1/9f/f6/b19ff694d8b435e967c93f0efaece407.jpg"/>
          <p:cNvPicPr>
            <a:picLocks noChangeAspect="1" noChangeArrowheads="1"/>
          </p:cNvPicPr>
          <p:nvPr/>
        </p:nvPicPr>
        <p:blipFill>
          <a:blip r:embed="rId2"/>
          <a:srcRect b="5878"/>
          <a:stretch>
            <a:fillRect/>
          </a:stretch>
        </p:blipFill>
        <p:spPr bwMode="auto">
          <a:xfrm>
            <a:off x="357188" y="4143375"/>
            <a:ext cx="2786062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 rot="10800000" flipH="1">
            <a:off x="0" y="3214686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H="1">
            <a:off x="0" y="235743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28682" name="Группа 59"/>
          <p:cNvGrpSpPr>
            <a:grpSpLocks/>
          </p:cNvGrpSpPr>
          <p:nvPr/>
        </p:nvGrpSpPr>
        <p:grpSpPr bwMode="auto">
          <a:xfrm>
            <a:off x="0" y="1500188"/>
            <a:ext cx="9144000" cy="714375"/>
            <a:chOff x="0" y="2143116"/>
            <a:chExt cx="9144000" cy="928694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0" y="2143116"/>
              <a:ext cx="9144000" cy="92869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0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>
              <a:off x="642938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>
              <a:off x="1285875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>
              <a:off x="1928813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>
              <a:off x="2571750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flipV="1">
              <a:off x="357188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>
              <a:off x="3857625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7" name="Равнобедренный треугольник 36"/>
            <p:cNvSpPr/>
            <p:nvPr/>
          </p:nvSpPr>
          <p:spPr>
            <a:xfrm>
              <a:off x="3214688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8" name="Равнобедренный треугольник 37"/>
            <p:cNvSpPr/>
            <p:nvPr/>
          </p:nvSpPr>
          <p:spPr>
            <a:xfrm>
              <a:off x="4500563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5143500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0" name="Равнобедренный треугольник 39"/>
            <p:cNvSpPr/>
            <p:nvPr/>
          </p:nvSpPr>
          <p:spPr>
            <a:xfrm>
              <a:off x="5786438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1" name="Равнобедренный треугольник 40"/>
            <p:cNvSpPr/>
            <p:nvPr/>
          </p:nvSpPr>
          <p:spPr>
            <a:xfrm>
              <a:off x="6429375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>
              <a:off x="7072313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3" name="Равнобедренный треугольник 42"/>
            <p:cNvSpPr/>
            <p:nvPr/>
          </p:nvSpPr>
          <p:spPr>
            <a:xfrm>
              <a:off x="7715250" y="2285515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5" name="Равнобедренный треугольник 44"/>
            <p:cNvSpPr/>
            <p:nvPr/>
          </p:nvSpPr>
          <p:spPr>
            <a:xfrm flipV="1">
              <a:off x="1000125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6" name="Равнобедренный треугольник 45"/>
            <p:cNvSpPr/>
            <p:nvPr/>
          </p:nvSpPr>
          <p:spPr>
            <a:xfrm flipV="1">
              <a:off x="1643063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7" name="Равнобедренный треугольник 46"/>
            <p:cNvSpPr/>
            <p:nvPr/>
          </p:nvSpPr>
          <p:spPr>
            <a:xfrm flipV="1">
              <a:off x="2286000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 flipV="1">
              <a:off x="2928938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49" name="Равнобедренный треугольник 48"/>
            <p:cNvSpPr/>
            <p:nvPr/>
          </p:nvSpPr>
          <p:spPr>
            <a:xfrm flipV="1">
              <a:off x="3571875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0" name="Равнобедренный треугольник 49"/>
            <p:cNvSpPr/>
            <p:nvPr/>
          </p:nvSpPr>
          <p:spPr>
            <a:xfrm flipV="1">
              <a:off x="4214813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1" name="Равнобедренный треугольник 50"/>
            <p:cNvSpPr/>
            <p:nvPr/>
          </p:nvSpPr>
          <p:spPr>
            <a:xfrm flipV="1">
              <a:off x="4857750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2" name="Равнобедренный треугольник 51"/>
            <p:cNvSpPr/>
            <p:nvPr/>
          </p:nvSpPr>
          <p:spPr>
            <a:xfrm flipV="1">
              <a:off x="5500688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3" name="Равнобедренный треугольник 52"/>
            <p:cNvSpPr/>
            <p:nvPr/>
          </p:nvSpPr>
          <p:spPr>
            <a:xfrm flipV="1">
              <a:off x="6143625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4" name="Равнобедренный треугольник 53"/>
            <p:cNvSpPr/>
            <p:nvPr/>
          </p:nvSpPr>
          <p:spPr>
            <a:xfrm flipV="1">
              <a:off x="6786563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5" name="Равнобедренный треугольник 54"/>
            <p:cNvSpPr/>
            <p:nvPr/>
          </p:nvSpPr>
          <p:spPr>
            <a:xfrm flipV="1">
              <a:off x="7429500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6" name="Равнобедренный треугольник 55"/>
            <p:cNvSpPr/>
            <p:nvPr/>
          </p:nvSpPr>
          <p:spPr>
            <a:xfrm flipV="1">
              <a:off x="8072438" y="2215347"/>
              <a:ext cx="571500" cy="5716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57" name="Равнобедренный треугольник 56"/>
            <p:cNvSpPr/>
            <p:nvPr/>
          </p:nvSpPr>
          <p:spPr>
            <a:xfrm>
              <a:off x="8358188" y="2285515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</p:grpSp>
      <p:grpSp>
        <p:nvGrpSpPr>
          <p:cNvPr id="28683" name="Группа 89"/>
          <p:cNvGrpSpPr>
            <a:grpSpLocks/>
          </p:cNvGrpSpPr>
          <p:nvPr/>
        </p:nvGrpSpPr>
        <p:grpSpPr bwMode="auto">
          <a:xfrm flipV="1">
            <a:off x="0" y="3357563"/>
            <a:ext cx="9144000" cy="714375"/>
            <a:chOff x="0" y="2143116"/>
            <a:chExt cx="9144000" cy="928694"/>
          </a:xfrm>
        </p:grpSpPr>
        <p:sp>
          <p:nvSpPr>
            <p:cNvPr id="91" name="Прямоугольник 90"/>
            <p:cNvSpPr/>
            <p:nvPr/>
          </p:nvSpPr>
          <p:spPr>
            <a:xfrm flipV="1">
              <a:off x="0" y="2143116"/>
              <a:ext cx="9144000" cy="92869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>
              <a:off x="0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>
              <a:off x="642938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>
              <a:off x="1285875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>
              <a:off x="1928813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6" name="Равнобедренный треугольник 95"/>
            <p:cNvSpPr/>
            <p:nvPr/>
          </p:nvSpPr>
          <p:spPr>
            <a:xfrm>
              <a:off x="2571750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7" name="Равнобедренный треугольник 96"/>
            <p:cNvSpPr/>
            <p:nvPr/>
          </p:nvSpPr>
          <p:spPr>
            <a:xfrm flipV="1">
              <a:off x="357188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8" name="Равнобедренный треугольник 97"/>
            <p:cNvSpPr/>
            <p:nvPr/>
          </p:nvSpPr>
          <p:spPr>
            <a:xfrm>
              <a:off x="3857625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9" name="Равнобедренный треугольник 98"/>
            <p:cNvSpPr/>
            <p:nvPr/>
          </p:nvSpPr>
          <p:spPr>
            <a:xfrm>
              <a:off x="3214688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0" name="Равнобедренный треугольник 99"/>
            <p:cNvSpPr/>
            <p:nvPr/>
          </p:nvSpPr>
          <p:spPr>
            <a:xfrm>
              <a:off x="4500563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1" name="Равнобедренный треугольник 100"/>
            <p:cNvSpPr/>
            <p:nvPr/>
          </p:nvSpPr>
          <p:spPr>
            <a:xfrm>
              <a:off x="5143500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>
              <a:off x="5786438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>
              <a:off x="6429375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>
              <a:off x="7072313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>
              <a:off x="7715250" y="2285516"/>
              <a:ext cx="642938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6" name="Равнобедренный треугольник 105"/>
            <p:cNvSpPr/>
            <p:nvPr/>
          </p:nvSpPr>
          <p:spPr>
            <a:xfrm flipV="1">
              <a:off x="1000125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7" name="Равнобедренный треугольник 106"/>
            <p:cNvSpPr/>
            <p:nvPr/>
          </p:nvSpPr>
          <p:spPr>
            <a:xfrm flipV="1">
              <a:off x="1643063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8" name="Равнобедренный треугольник 107"/>
            <p:cNvSpPr/>
            <p:nvPr/>
          </p:nvSpPr>
          <p:spPr>
            <a:xfrm flipV="1">
              <a:off x="2286000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9" name="Равнобедренный треугольник 108"/>
            <p:cNvSpPr/>
            <p:nvPr/>
          </p:nvSpPr>
          <p:spPr>
            <a:xfrm flipV="1">
              <a:off x="2928938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0" name="Равнобедренный треугольник 109"/>
            <p:cNvSpPr/>
            <p:nvPr/>
          </p:nvSpPr>
          <p:spPr>
            <a:xfrm flipV="1">
              <a:off x="3571875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1" name="Равнобедренный треугольник 110"/>
            <p:cNvSpPr/>
            <p:nvPr/>
          </p:nvSpPr>
          <p:spPr>
            <a:xfrm flipV="1">
              <a:off x="4214813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2" name="Равнобедренный треугольник 111"/>
            <p:cNvSpPr/>
            <p:nvPr/>
          </p:nvSpPr>
          <p:spPr>
            <a:xfrm flipV="1">
              <a:off x="4857750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3" name="Равнобедренный треугольник 112"/>
            <p:cNvSpPr/>
            <p:nvPr/>
          </p:nvSpPr>
          <p:spPr>
            <a:xfrm flipV="1">
              <a:off x="5500688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4" name="Равнобедренный треугольник 113"/>
            <p:cNvSpPr/>
            <p:nvPr/>
          </p:nvSpPr>
          <p:spPr>
            <a:xfrm flipV="1">
              <a:off x="6143625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5" name="Равнобедренный треугольник 114"/>
            <p:cNvSpPr/>
            <p:nvPr/>
          </p:nvSpPr>
          <p:spPr>
            <a:xfrm flipV="1">
              <a:off x="6786563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6" name="Равнобедренный треугольник 115"/>
            <p:cNvSpPr/>
            <p:nvPr/>
          </p:nvSpPr>
          <p:spPr>
            <a:xfrm flipV="1">
              <a:off x="7429500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7" name="Равнобедренный треугольник 116"/>
            <p:cNvSpPr/>
            <p:nvPr/>
          </p:nvSpPr>
          <p:spPr>
            <a:xfrm flipV="1">
              <a:off x="8072438" y="2215348"/>
              <a:ext cx="571500" cy="57166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18" name="Равнобедренный треугольник 117"/>
            <p:cNvSpPr/>
            <p:nvPr/>
          </p:nvSpPr>
          <p:spPr>
            <a:xfrm>
              <a:off x="8358188" y="2285516"/>
              <a:ext cx="642937" cy="714062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  <p:bldP spid="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Формула корней квадратного уравнения</a:t>
            </a:r>
          </a:p>
        </p:txBody>
      </p:sp>
      <p:sp>
        <p:nvSpPr>
          <p:cNvPr id="2054" name="Rectangle 3"/>
          <p:cNvSpPr>
            <a:spLocks noGrp="1"/>
          </p:cNvSpPr>
          <p:nvPr>
            <p:ph type="body" sz="half" idx="1"/>
          </p:nvPr>
        </p:nvSpPr>
        <p:spPr>
          <a:xfrm>
            <a:off x="1428750" y="1285875"/>
            <a:ext cx="7056438" cy="4525963"/>
          </a:xfrm>
        </p:spPr>
        <p:txBody>
          <a:bodyPr/>
          <a:lstStyle/>
          <a:p>
            <a:pPr eaLnBrk="1" fontAlgn="t" hangingPunct="1">
              <a:buFont typeface="Arial" pitchFamily="34" charset="0"/>
              <a:buNone/>
            </a:pPr>
            <a:endParaRPr lang="ru-RU" sz="2800" smtClean="0"/>
          </a:p>
          <a:p>
            <a:pPr eaLnBrk="1" fontAlgn="t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i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&gt; 0, корни можно найти по формулам: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Когда </a:t>
            </a:r>
            <a:r>
              <a:rPr lang="ru-RU" sz="2400" i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= 0, можно найти по формуле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i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&lt; 0, корней нет.</a:t>
            </a:r>
          </a:p>
          <a:p>
            <a:pPr eaLnBrk="1" hangingPunct="1">
              <a:buFont typeface="Arial" pitchFamily="34" charset="0"/>
              <a:buNone/>
            </a:pPr>
            <a:endParaRPr lang="ru-RU" sz="2400" smtClean="0"/>
          </a:p>
        </p:txBody>
      </p:sp>
      <p:graphicFrame>
        <p:nvGraphicFramePr>
          <p:cNvPr id="2050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2214563" y="2500313"/>
          <a:ext cx="1871662" cy="860425"/>
        </p:xfrm>
        <a:graphic>
          <a:graphicData uri="http://schemas.openxmlformats.org/presentationml/2006/ole">
            <p:oleObj spid="_x0000_s2050" name="Формула" r:id="rId3" imgW="939600" imgH="431640" progId="Equation.3">
              <p:embed/>
            </p:oleObj>
          </a:graphicData>
        </a:graphic>
      </p:graphicFrame>
      <p:graphicFrame>
        <p:nvGraphicFramePr>
          <p:cNvPr id="2051" name="Object 14"/>
          <p:cNvGraphicFramePr>
            <a:graphicFrameLocks noChangeAspect="1"/>
          </p:cNvGraphicFramePr>
          <p:nvPr/>
        </p:nvGraphicFramePr>
        <p:xfrm>
          <a:off x="3857625" y="4000500"/>
          <a:ext cx="936625" cy="690563"/>
        </p:xfrm>
        <a:graphic>
          <a:graphicData uri="http://schemas.openxmlformats.org/presentationml/2006/ole">
            <p:oleObj spid="_x0000_s2051" name="Формула" r:id="rId4" imgW="533160" imgH="393480" progId="Equation.3">
              <p:embed/>
            </p:oleObj>
          </a:graphicData>
        </a:graphic>
      </p:graphicFrame>
      <p:graphicFrame>
        <p:nvGraphicFramePr>
          <p:cNvPr id="2052" name="Object 15"/>
          <p:cNvGraphicFramePr>
            <a:graphicFrameLocks noChangeAspect="1"/>
          </p:cNvGraphicFramePr>
          <p:nvPr/>
        </p:nvGraphicFramePr>
        <p:xfrm>
          <a:off x="4786313" y="2428875"/>
          <a:ext cx="1944687" cy="881063"/>
        </p:xfrm>
        <a:graphic>
          <a:graphicData uri="http://schemas.openxmlformats.org/presentationml/2006/ole">
            <p:oleObj spid="_x0000_s2052" name="Формула" r:id="rId5" imgW="952200" imgH="431640" progId="Equation.3">
              <p:embed/>
            </p:oleObj>
          </a:graphicData>
        </a:graphic>
      </p:graphicFrame>
      <p:sp>
        <p:nvSpPr>
          <p:cNvPr id="2055" name="AutoShape 1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063" y="5715000"/>
            <a:ext cx="1152525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hlinkClick r:id="rId7" action="ppaction://hlinksldjump"/>
              </a:rPr>
              <a:t>Пример</a:t>
            </a:r>
            <a:endParaRPr lang="ru-RU" dirty="0"/>
          </a:p>
        </p:txBody>
      </p:sp>
      <p:sp>
        <p:nvSpPr>
          <p:cNvPr id="2057" name="AutoShape 1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8188" y="6357938"/>
            <a:ext cx="78581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8" name="AutoShape 19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00938" y="6357938"/>
            <a:ext cx="866775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AutoShape 1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857375" y="5715000"/>
            <a:ext cx="1571625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hlinkClick r:id="rId10" action="ppaction://hlinksldjump"/>
              </a:rPr>
              <a:t>Реши сам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Пример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  <a:endParaRPr lang="ru-RU" b="1" dirty="0" smtClean="0">
              <a:solidFill>
                <a:schemeClr val="hlink"/>
              </a:solidFill>
            </a:endParaRPr>
          </a:p>
        </p:txBody>
      </p:sp>
      <p:sp>
        <p:nvSpPr>
          <p:cNvPr id="44035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Решить квадратные уравнения:</a:t>
            </a: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endParaRPr lang="ru-RU" sz="4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− 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− 5 = 0;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15 − 2x + 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= 0;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3)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+ 12x + 36 = 0.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endParaRPr lang="ru-RU" sz="4000" dirty="0" smtClean="0"/>
          </a:p>
        </p:txBody>
      </p:sp>
      <p:sp>
        <p:nvSpPr>
          <p:cNvPr id="4403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51838" y="6357938"/>
            <a:ext cx="792162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78581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tx1"/>
                </a:solidFill>
                <a:latin typeface="Comic Sans MS" pitchFamily="66" charset="0"/>
              </a:rPr>
              <a:t>Решение</a:t>
            </a:r>
            <a:r>
              <a:rPr lang="ru-RU" smtClean="0"/>
              <a:t> </a:t>
            </a:r>
          </a:p>
        </p:txBody>
      </p:sp>
      <p:sp>
        <p:nvSpPr>
          <p:cNvPr id="307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1) 2x</a:t>
            </a:r>
            <a:r>
              <a:rPr lang="ru-RU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 − 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 − 5 = 0;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: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= 2; 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= −1; 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= −5;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= (−1)</a:t>
            </a:r>
            <a:r>
              <a:rPr lang="ru-RU" sz="24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− 4 · 2 · (−5) = 41.</a:t>
            </a: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&gt; 0 - уравнение имеет два корня. Найдем их: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838200" y="3860800"/>
          <a:ext cx="1560513" cy="815975"/>
        </p:xfrm>
        <a:graphic>
          <a:graphicData uri="http://schemas.openxmlformats.org/presentationml/2006/ole">
            <p:oleObj spid="_x0000_s3074" name="Формула" r:id="rId3" imgW="825480" imgH="431640" progId="Equation.3">
              <p:embed/>
            </p:oleObj>
          </a:graphicData>
        </a:graphic>
      </p:graphicFrame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3829050" y="3789363"/>
          <a:ext cx="1773238" cy="915987"/>
        </p:xfrm>
        <a:graphic>
          <a:graphicData uri="http://schemas.openxmlformats.org/presentationml/2006/ole">
            <p:oleObj spid="_x0000_s3075" name="Формула" r:id="rId4" imgW="838080" imgH="431640" progId="Equation.3">
              <p:embed/>
            </p:oleObj>
          </a:graphicData>
        </a:graphic>
      </p:graphicFrame>
      <p:sp>
        <p:nvSpPr>
          <p:cNvPr id="3078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51838" y="6357938"/>
            <a:ext cx="792162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78581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type="body" sz="half" idx="1"/>
          </p:nvPr>
        </p:nvSpPr>
        <p:spPr>
          <a:xfrm>
            <a:off x="571500" y="1428750"/>
            <a:ext cx="793115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2) 15 − 2</a:t>
            </a: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smtClean="0">
                <a:latin typeface="Times New Roman" pitchFamily="18" charset="0"/>
              </a:rPr>
              <a:t> + </a:t>
            </a: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baseline="30000" smtClean="0">
                <a:latin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</a:rPr>
              <a:t> = 0 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i="1" smtClean="0">
                <a:latin typeface="Times New Roman" pitchFamily="18" charset="0"/>
              </a:rPr>
              <a:t>a</a:t>
            </a:r>
            <a:r>
              <a:rPr lang="ru-RU" sz="2400" smtClean="0">
                <a:latin typeface="Times New Roman" pitchFamily="18" charset="0"/>
              </a:rPr>
              <a:t> = 1; </a:t>
            </a:r>
            <a:r>
              <a:rPr lang="ru-RU" sz="2400" i="1" smtClean="0">
                <a:latin typeface="Times New Roman" pitchFamily="18" charset="0"/>
              </a:rPr>
              <a:t>b</a:t>
            </a:r>
            <a:r>
              <a:rPr lang="ru-RU" sz="2400" smtClean="0">
                <a:latin typeface="Times New Roman" pitchFamily="18" charset="0"/>
              </a:rPr>
              <a:t> = −2; </a:t>
            </a:r>
            <a:r>
              <a:rPr lang="ru-RU" sz="2400" i="1" smtClean="0">
                <a:latin typeface="Times New Roman" pitchFamily="18" charset="0"/>
              </a:rPr>
              <a:t>c</a:t>
            </a:r>
            <a:r>
              <a:rPr lang="ru-RU" sz="2400" smtClean="0">
                <a:latin typeface="Times New Roman" pitchFamily="18" charset="0"/>
              </a:rPr>
              <a:t> = 15;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i="1" smtClean="0">
                <a:latin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</a:rPr>
              <a:t> = (−2)</a:t>
            </a:r>
            <a:r>
              <a:rPr lang="ru-RU" sz="2400" baseline="30000" smtClean="0">
                <a:latin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</a:rPr>
              <a:t> − 4 · 1 · 15 = -56.</a:t>
            </a:r>
            <a:endParaRPr lang="ru-RU" sz="2400" i="1" smtClean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i="1" smtClean="0">
                <a:latin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</a:rPr>
              <a:t> </a:t>
            </a:r>
            <a:r>
              <a:rPr lang="en-US" sz="2400" smtClean="0">
                <a:latin typeface="Times New Roman" pitchFamily="18" charset="0"/>
              </a:rPr>
              <a:t>&lt;</a:t>
            </a:r>
            <a:r>
              <a:rPr lang="ru-RU" sz="2400" smtClean="0">
                <a:latin typeface="Times New Roman" pitchFamily="18" charset="0"/>
              </a:rPr>
              <a:t> 0 , корней нет.</a:t>
            </a:r>
            <a:endParaRPr lang="en-US" sz="2400" smtClean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3) </a:t>
            </a: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baseline="30000" smtClean="0">
                <a:latin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</a:rPr>
              <a:t> + 12</a:t>
            </a: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smtClean="0">
                <a:latin typeface="Times New Roman" pitchFamily="18" charset="0"/>
              </a:rPr>
              <a:t> + 36 = 0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 a = 1; b = 12; c = 36;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D = 12</a:t>
            </a:r>
            <a:r>
              <a:rPr lang="ru-RU" sz="2400" baseline="30000" smtClean="0">
                <a:latin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</a:rPr>
              <a:t> − 4 · 1 · 36 = 0.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D = 0 ,  уравнение имеет один корень.</a:t>
            </a:r>
            <a:endParaRPr lang="en-US" sz="2400" smtClean="0">
              <a:latin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800" i="1" smtClean="0">
                <a:latin typeface="Times New Roman" pitchFamily="18" charset="0"/>
              </a:rPr>
              <a:t>                               </a:t>
            </a:r>
            <a:endParaRPr lang="ru-RU" sz="2400" smtClean="0">
              <a:latin typeface="Times New Roman" pitchFamily="18" charset="0"/>
            </a:endParaRPr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785813" y="5000625"/>
          <a:ext cx="1795462" cy="795338"/>
        </p:xfrm>
        <a:graphic>
          <a:graphicData uri="http://schemas.openxmlformats.org/presentationml/2006/ole">
            <p:oleObj spid="_x0000_s4098" name="Формула" r:id="rId3" imgW="888840" imgH="393480" progId="Equation.3">
              <p:embed/>
            </p:oleObj>
          </a:graphicData>
        </a:graphic>
      </p:graphicFrame>
      <p:sp>
        <p:nvSpPr>
          <p:cNvPr id="4100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13" y="6357938"/>
            <a:ext cx="928687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00938" y="6357938"/>
            <a:ext cx="78581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Реши самостоятельно. </a:t>
            </a:r>
          </a:p>
        </p:txBody>
      </p:sp>
      <p:sp>
        <p:nvSpPr>
          <p:cNvPr id="45059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609600" indent="-609600" eaLnBrk="1" hangingPunct="1">
              <a:buFont typeface="Wingdings 3" pitchFamily="18" charset="2"/>
              <a:buNone/>
              <a:defRPr/>
            </a:pP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3x</a:t>
            </a:r>
            <a:r>
              <a:rPr lang="ru-RU" sz="4000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− 7x +4 = 0;</a:t>
            </a:r>
            <a:endParaRPr lang="en-US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3" pitchFamily="18" charset="2"/>
              <a:buNone/>
              <a:defRPr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-y</a:t>
            </a:r>
            <a:r>
              <a:rPr lang="ru-RU" sz="4000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+3y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= 0;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1-18p+81p</a:t>
            </a:r>
            <a:r>
              <a:rPr lang="ru-RU" sz="4000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= 0.</a:t>
            </a:r>
          </a:p>
          <a:p>
            <a:pPr marL="609600" indent="-609600" eaLnBrk="1" hangingPunct="1">
              <a:defRPr/>
            </a:pPr>
            <a:endParaRPr lang="ru-RU" dirty="0" smtClean="0"/>
          </a:p>
        </p:txBody>
      </p:sp>
      <p:sp>
        <p:nvSpPr>
          <p:cNvPr id="450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8188" y="6357938"/>
            <a:ext cx="785812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78581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Приведённые квадратные уравнения</a:t>
            </a:r>
          </a:p>
        </p:txBody>
      </p:sp>
      <p:sp>
        <p:nvSpPr>
          <p:cNvPr id="5125" name="Rectangle 3"/>
          <p:cNvSpPr>
            <a:spLocks noGrp="1"/>
          </p:cNvSpPr>
          <p:nvPr>
            <p:ph type="body" sz="half" idx="1"/>
          </p:nvPr>
        </p:nvSpPr>
        <p:spPr>
          <a:xfrm>
            <a:off x="142875" y="1214438"/>
            <a:ext cx="8605838" cy="4911725"/>
          </a:xfrm>
        </p:spPr>
        <p:txBody>
          <a:bodyPr/>
          <a:lstStyle/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Пусть дано приведенное квадратное уравнение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+q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 0</a:t>
            </a:r>
            <a:r>
              <a:rPr lang="ru-RU" sz="2400" dirty="0" smtClean="0">
                <a:latin typeface="Comic Sans MS" pitchFamily="66" charset="0"/>
              </a:rPr>
              <a:t>,</a:t>
            </a:r>
            <a:r>
              <a:rPr lang="ru-RU" sz="2800" dirty="0" smtClean="0">
                <a:latin typeface="Comic Sans MS" pitchFamily="66" charset="0"/>
              </a:rPr>
              <a:t> </a:t>
            </a:r>
          </a:p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тогда  </a:t>
            </a:r>
            <a:r>
              <a:rPr lang="en-US" sz="2400" dirty="0" smtClean="0">
                <a:latin typeface="Times New Roman" pitchFamily="18" charset="0"/>
              </a:rPr>
              <a:t>D= p</a:t>
            </a:r>
            <a:r>
              <a:rPr lang="ru-RU" sz="2400" baseline="30000" dirty="0" smtClean="0">
                <a:latin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</a:rPr>
              <a:t>-4q</a:t>
            </a:r>
            <a:endParaRPr lang="ru-RU" sz="2400" dirty="0" smtClean="0">
              <a:latin typeface="Times New Roman" pitchFamily="18" charset="0"/>
            </a:endParaRPr>
          </a:p>
          <a:p>
            <a:pPr marL="609600" indent="-609600" eaLnBrk="1" hangingPunct="1"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</a:endParaRPr>
          </a:p>
          <a:p>
            <a:pPr marL="609600" indent="-609600" eaLnBrk="1" hangingPunct="1">
              <a:buFont typeface="Arial" pitchFamily="34" charset="0"/>
              <a:buNone/>
              <a:defRPr/>
            </a:pPr>
            <a:endParaRPr lang="en-US" sz="2800" dirty="0" smtClean="0"/>
          </a:p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Также приведенное квадратное уравнение</a:t>
            </a:r>
          </a:p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можно решить при помощи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теоремы Виета</a:t>
            </a:r>
            <a:r>
              <a:rPr lang="ru-RU" sz="2800" dirty="0" smtClean="0">
                <a:latin typeface="Comic Sans MS" pitchFamily="66" charset="0"/>
              </a:rPr>
              <a:t>.</a:t>
            </a:r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214438" y="2714625"/>
          <a:ext cx="1581150" cy="736600"/>
        </p:xfrm>
        <a:graphic>
          <a:graphicData uri="http://schemas.openxmlformats.org/presentationml/2006/ole">
            <p:oleObj spid="_x0000_s5122" name="Формула" r:id="rId3" imgW="927000" imgH="431640" progId="Equation.3">
              <p:embed/>
            </p:oleObj>
          </a:graphicData>
        </a:graphic>
      </p:graphicFrame>
      <p:graphicFrame>
        <p:nvGraphicFramePr>
          <p:cNvPr id="5123" name="Object 10"/>
          <p:cNvGraphicFramePr>
            <a:graphicFrameLocks noChangeAspect="1"/>
          </p:cNvGraphicFramePr>
          <p:nvPr/>
        </p:nvGraphicFramePr>
        <p:xfrm>
          <a:off x="5857875" y="2714625"/>
          <a:ext cx="1439863" cy="661988"/>
        </p:xfrm>
        <a:graphic>
          <a:graphicData uri="http://schemas.openxmlformats.org/presentationml/2006/ole">
            <p:oleObj spid="_x0000_s5123" name="Формула" r:id="rId4" imgW="939600" imgH="431640" progId="Equation.3">
              <p:embed/>
            </p:oleObj>
          </a:graphicData>
        </a:graphic>
      </p:graphicFrame>
      <p:sp>
        <p:nvSpPr>
          <p:cNvPr id="5126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866775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7" name="AutoShape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063" y="5715000"/>
            <a:ext cx="1152525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hlinkClick r:id="rId5" action="ppaction://hlinksldjump"/>
              </a:rPr>
              <a:t>Пример</a:t>
            </a:r>
            <a:endParaRPr lang="ru-RU" dirty="0"/>
          </a:p>
        </p:txBody>
      </p:sp>
      <p:sp>
        <p:nvSpPr>
          <p:cNvPr id="5128" name="AutoShape 1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85938" y="5715000"/>
            <a:ext cx="1512887" cy="649288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hlinkClick r:id="rId6" action="ppaction://hlinksldjump"/>
              </a:rPr>
              <a:t>Реши сам</a:t>
            </a:r>
            <a:endParaRPr lang="ru-RU" dirty="0"/>
          </a:p>
        </p:txBody>
      </p:sp>
      <p:sp>
        <p:nvSpPr>
          <p:cNvPr id="5129" name="AutoShape 1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Теорема Виета.</a:t>
            </a:r>
          </a:p>
        </p:txBody>
      </p:sp>
      <p:sp>
        <p:nvSpPr>
          <p:cNvPr id="614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28750"/>
            <a:ext cx="8686800" cy="469741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ru-RU" smtClean="0">
              <a:solidFill>
                <a:srgbClr val="FF3300"/>
              </a:solidFill>
              <a:latin typeface="Comic Sans MS" pitchFamily="66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ru-RU" smtClean="0">
                <a:solidFill>
                  <a:srgbClr val="FF3300"/>
                </a:solidFill>
                <a:latin typeface="Comic Sans MS" pitchFamily="66" charset="0"/>
              </a:rPr>
              <a:t>Сумма корней</a:t>
            </a:r>
            <a:r>
              <a:rPr lang="ru-RU" smtClean="0">
                <a:latin typeface="Comic Sans MS" pitchFamily="66" charset="0"/>
              </a:rPr>
              <a:t> приведённого квадратного уравнения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i="1" smtClean="0">
                <a:latin typeface="Times New Roman" pitchFamily="18" charset="0"/>
              </a:rPr>
              <a:t>x</a:t>
            </a:r>
            <a:r>
              <a:rPr lang="ru-RU" baseline="30000" smtClean="0">
                <a:latin typeface="Times New Roman" pitchFamily="18" charset="0"/>
              </a:rPr>
              <a:t>2</a:t>
            </a:r>
            <a:r>
              <a:rPr lang="ru-RU" smtClean="0">
                <a:latin typeface="Times New Roman" pitchFamily="18" charset="0"/>
              </a:rPr>
              <a:t> +</a:t>
            </a:r>
            <a:r>
              <a:rPr lang="en-US" smtClean="0">
                <a:latin typeface="Times New Roman" pitchFamily="18" charset="0"/>
              </a:rPr>
              <a:t>p</a:t>
            </a:r>
            <a:r>
              <a:rPr lang="ru-RU" i="1" smtClean="0">
                <a:latin typeface="Times New Roman" pitchFamily="18" charset="0"/>
              </a:rPr>
              <a:t>x</a:t>
            </a:r>
            <a:r>
              <a:rPr lang="ru-RU" smtClean="0">
                <a:latin typeface="Times New Roman" pitchFamily="18" charset="0"/>
              </a:rPr>
              <a:t> </a:t>
            </a:r>
            <a:r>
              <a:rPr lang="en-US" smtClean="0">
                <a:latin typeface="Times New Roman" pitchFamily="18" charset="0"/>
              </a:rPr>
              <a:t>+q</a:t>
            </a:r>
            <a:r>
              <a:rPr lang="ru-RU" smtClean="0">
                <a:latin typeface="Times New Roman" pitchFamily="18" charset="0"/>
              </a:rPr>
              <a:t> = 0 </a:t>
            </a:r>
          </a:p>
          <a:p>
            <a:pPr algn="ctr" eaLnBrk="1" hangingPunct="1">
              <a:buFont typeface="Arial" pitchFamily="34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ru-RU" smtClean="0">
                <a:latin typeface="Comic Sans MS" pitchFamily="66" charset="0"/>
              </a:rPr>
              <a:t>равна </a:t>
            </a:r>
            <a:r>
              <a:rPr lang="ru-RU" smtClean="0">
                <a:solidFill>
                  <a:srgbClr val="FF3300"/>
                </a:solidFill>
                <a:latin typeface="Comic Sans MS" pitchFamily="66" charset="0"/>
              </a:rPr>
              <a:t>второму</a:t>
            </a:r>
            <a:r>
              <a:rPr lang="ru-RU" smtClean="0">
                <a:latin typeface="Comic Sans MS" pitchFamily="66" charset="0"/>
              </a:rPr>
              <a:t> коэффициенту с </a:t>
            </a:r>
            <a:r>
              <a:rPr lang="ru-RU" smtClean="0">
                <a:solidFill>
                  <a:srgbClr val="FF3300"/>
                </a:solidFill>
                <a:latin typeface="Comic Sans MS" pitchFamily="66" charset="0"/>
              </a:rPr>
              <a:t>противоположным</a:t>
            </a:r>
            <a:r>
              <a:rPr lang="ru-RU" smtClean="0">
                <a:latin typeface="Comic Sans MS" pitchFamily="66" charset="0"/>
              </a:rPr>
              <a:t> знаком, а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mtClean="0">
                <a:solidFill>
                  <a:srgbClr val="FF3300"/>
                </a:solidFill>
                <a:latin typeface="Comic Sans MS" pitchFamily="66" charset="0"/>
              </a:rPr>
              <a:t>произведение</a:t>
            </a:r>
            <a:r>
              <a:rPr lang="ru-RU" smtClean="0">
                <a:latin typeface="Comic Sans MS" pitchFamily="66" charset="0"/>
              </a:rPr>
              <a:t> корней равно </a:t>
            </a:r>
            <a:r>
              <a:rPr lang="ru-RU" smtClean="0">
                <a:solidFill>
                  <a:srgbClr val="FF3300"/>
                </a:solidFill>
                <a:latin typeface="Comic Sans MS" pitchFamily="66" charset="0"/>
              </a:rPr>
              <a:t>свободному</a:t>
            </a:r>
            <a:r>
              <a:rPr lang="ru-RU" smtClean="0">
                <a:latin typeface="Comic Sans MS" pitchFamily="66" charset="0"/>
              </a:rPr>
              <a:t> члену </a:t>
            </a:r>
            <a:r>
              <a:rPr lang="ru-RU" smtClean="0"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6146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2357438" y="4929188"/>
          <a:ext cx="2014537" cy="534987"/>
        </p:xfrm>
        <a:graphic>
          <a:graphicData uri="http://schemas.openxmlformats.org/presentationml/2006/ole">
            <p:oleObj spid="_x0000_s6146" name="Формула" r:id="rId3" imgW="812520" imgH="215640" progId="Equation.3">
              <p:embed/>
            </p:oleObj>
          </a:graphicData>
        </a:graphic>
      </p:graphicFrame>
      <p:graphicFrame>
        <p:nvGraphicFramePr>
          <p:cNvPr id="6147" name="Object 18"/>
          <p:cNvGraphicFramePr>
            <a:graphicFrameLocks noChangeAspect="1"/>
          </p:cNvGraphicFramePr>
          <p:nvPr/>
        </p:nvGraphicFramePr>
        <p:xfrm>
          <a:off x="5143500" y="4929188"/>
          <a:ext cx="1625600" cy="552450"/>
        </p:xfrm>
        <a:graphic>
          <a:graphicData uri="http://schemas.openxmlformats.org/presentationml/2006/ole">
            <p:oleObj spid="_x0000_s6147" name="Формула" r:id="rId4" imgW="634680" imgH="215640" progId="Equation.3">
              <p:embed/>
            </p:oleObj>
          </a:graphicData>
        </a:graphic>
      </p:graphicFrame>
      <p:sp>
        <p:nvSpPr>
          <p:cNvPr id="6150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50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Пример</a:t>
            </a:r>
          </a:p>
        </p:txBody>
      </p:sp>
      <p:sp>
        <p:nvSpPr>
          <p:cNvPr id="7174" name="Rectangle 3"/>
          <p:cNvSpPr>
            <a:spLocks noGrp="1"/>
          </p:cNvSpPr>
          <p:nvPr>
            <p:ph type="body" sz="half" idx="1"/>
          </p:nvPr>
        </p:nvSpPr>
        <p:spPr>
          <a:xfrm>
            <a:off x="500063" y="1500188"/>
            <a:ext cx="8291512" cy="485775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400" smtClean="0">
                <a:solidFill>
                  <a:srgbClr val="C00000"/>
                </a:solidFill>
                <a:latin typeface="Comic Sans MS" pitchFamily="66" charset="0"/>
              </a:rPr>
              <a:t>Решить приведенное квадратное уравнение</a:t>
            </a:r>
            <a:r>
              <a:rPr lang="ru-RU" sz="2800" smtClean="0">
                <a:solidFill>
                  <a:srgbClr val="C00000"/>
                </a:solidFill>
                <a:latin typeface="Comic Sans MS" pitchFamily="66" charset="0"/>
              </a:rPr>
              <a:t>:</a:t>
            </a:r>
            <a:endParaRPr lang="ru-RU" sz="2400" i="1" smtClean="0">
              <a:latin typeface="Times New Roman" pitchFamily="18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baseline="30000" smtClean="0">
                <a:latin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</a:rPr>
              <a:t> -8</a:t>
            </a:r>
            <a:r>
              <a:rPr lang="ru-RU" sz="2400" i="1" smtClean="0">
                <a:latin typeface="Times New Roman" pitchFamily="18" charset="0"/>
              </a:rPr>
              <a:t>x</a:t>
            </a:r>
            <a:r>
              <a:rPr lang="ru-RU" sz="2400" smtClean="0">
                <a:latin typeface="Times New Roman" pitchFamily="18" charset="0"/>
              </a:rPr>
              <a:t> </a:t>
            </a:r>
            <a:r>
              <a:rPr lang="en-US" sz="2400" smtClean="0">
                <a:latin typeface="Times New Roman" pitchFamily="18" charset="0"/>
              </a:rPr>
              <a:t>+</a:t>
            </a:r>
            <a:r>
              <a:rPr lang="ru-RU" sz="2400" smtClean="0">
                <a:latin typeface="Times New Roman" pitchFamily="18" charset="0"/>
              </a:rPr>
              <a:t>12 = 0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/>
          </a:p>
          <a:p>
            <a:pPr eaLnBrk="1" hangingPunct="1">
              <a:buFont typeface="Arial" pitchFamily="34" charset="0"/>
              <a:buNone/>
            </a:pPr>
            <a:endParaRPr lang="ru-RU" sz="2800" smtClean="0"/>
          </a:p>
          <a:p>
            <a:pPr eaLnBrk="1" hangingPunct="1">
              <a:buFont typeface="Arial" pitchFamily="34" charset="0"/>
              <a:buNone/>
            </a:pPr>
            <a:endParaRPr lang="ru-RU" sz="2400" smtClean="0">
              <a:latin typeface="Comic Sans MS" pitchFamily="66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ru-RU" sz="2000" smtClean="0">
                <a:latin typeface="Comic Sans MS" pitchFamily="66" charset="0"/>
              </a:rPr>
              <a:t>Удобнее начинать подбор корней с </a:t>
            </a:r>
            <a:r>
              <a:rPr lang="ru-RU" sz="2000" smtClean="0">
                <a:solidFill>
                  <a:srgbClr val="FF3300"/>
                </a:solidFill>
                <a:latin typeface="Comic Sans MS" pitchFamily="66" charset="0"/>
              </a:rPr>
              <a:t>произведения</a:t>
            </a:r>
            <a:r>
              <a:rPr lang="ru-RU" sz="2000" smtClean="0">
                <a:latin typeface="Comic Sans MS" pitchFamily="66" charset="0"/>
              </a:rPr>
              <a:t>: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2000" smtClean="0">
                <a:latin typeface="Comic Sans MS" pitchFamily="66" charset="0"/>
              </a:rPr>
              <a:t>произведение корней </a:t>
            </a:r>
            <a:r>
              <a:rPr lang="ru-RU" sz="2000" smtClean="0">
                <a:solidFill>
                  <a:srgbClr val="FF3300"/>
                </a:solidFill>
                <a:latin typeface="Comic Sans MS" pitchFamily="66" charset="0"/>
              </a:rPr>
              <a:t>положительное</a:t>
            </a:r>
            <a:r>
              <a:rPr lang="ru-RU" sz="2000" smtClean="0">
                <a:latin typeface="Comic Sans MS" pitchFamily="66" charset="0"/>
              </a:rPr>
              <a:t> число, значит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2000" smtClean="0">
                <a:latin typeface="Comic Sans MS" pitchFamily="66" charset="0"/>
              </a:rPr>
              <a:t>оба корня </a:t>
            </a:r>
            <a:r>
              <a:rPr lang="ru-RU" sz="2000" smtClean="0">
                <a:solidFill>
                  <a:srgbClr val="FF3300"/>
                </a:solidFill>
                <a:latin typeface="Comic Sans MS" pitchFamily="66" charset="0"/>
              </a:rPr>
              <a:t>одинакового</a:t>
            </a:r>
            <a:r>
              <a:rPr lang="ru-RU" sz="2000" smtClean="0">
                <a:latin typeface="Comic Sans MS" pitchFamily="66" charset="0"/>
              </a:rPr>
              <a:t> знака, а так как сумма тоже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2000" smtClean="0">
                <a:solidFill>
                  <a:srgbClr val="FF3300"/>
                </a:solidFill>
                <a:latin typeface="Comic Sans MS" pitchFamily="66" charset="0"/>
              </a:rPr>
              <a:t>Больше нуля</a:t>
            </a:r>
            <a:r>
              <a:rPr lang="ru-RU" sz="2000" smtClean="0">
                <a:latin typeface="Comic Sans MS" pitchFamily="66" charset="0"/>
              </a:rPr>
              <a:t>, то оба корня будут </a:t>
            </a:r>
            <a:r>
              <a:rPr lang="ru-RU" sz="2000" smtClean="0">
                <a:solidFill>
                  <a:srgbClr val="FF3300"/>
                </a:solidFill>
                <a:latin typeface="Comic Sans MS" pitchFamily="66" charset="0"/>
              </a:rPr>
              <a:t>положительными</a:t>
            </a:r>
            <a:r>
              <a:rPr lang="ru-RU" sz="2000" smtClean="0">
                <a:latin typeface="Comic Sans MS" pitchFamily="66" charset="0"/>
              </a:rPr>
              <a:t>.</a:t>
            </a:r>
          </a:p>
        </p:txBody>
      </p:sp>
      <p:graphicFrame>
        <p:nvGraphicFramePr>
          <p:cNvPr id="7170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3929063" y="2571750"/>
          <a:ext cx="1439862" cy="896938"/>
        </p:xfrm>
        <a:graphic>
          <a:graphicData uri="http://schemas.openxmlformats.org/presentationml/2006/ole">
            <p:oleObj spid="_x0000_s7170" name="Формула" r:id="rId3" imgW="774360" imgH="482400" progId="Equation.3">
              <p:embed/>
            </p:oleObj>
          </a:graphicData>
        </a:graphic>
      </p:graphicFrame>
      <p:graphicFrame>
        <p:nvGraphicFramePr>
          <p:cNvPr id="7171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3143250" y="5572125"/>
          <a:ext cx="955675" cy="477838"/>
        </p:xfrm>
        <a:graphic>
          <a:graphicData uri="http://schemas.openxmlformats.org/presentationml/2006/ole">
            <p:oleObj spid="_x0000_s7171" name="Формула" r:id="rId4" imgW="431640" imgH="215640" progId="Equation.3">
              <p:embed/>
            </p:oleObj>
          </a:graphicData>
        </a:graphic>
      </p:graphicFrame>
      <p:graphicFrame>
        <p:nvGraphicFramePr>
          <p:cNvPr id="7172" name="Object 14"/>
          <p:cNvGraphicFramePr>
            <a:graphicFrameLocks noChangeAspect="1"/>
          </p:cNvGraphicFramePr>
          <p:nvPr/>
        </p:nvGraphicFramePr>
        <p:xfrm>
          <a:off x="4643438" y="5572125"/>
          <a:ext cx="984250" cy="477838"/>
        </p:xfrm>
        <a:graphic>
          <a:graphicData uri="http://schemas.openxmlformats.org/presentationml/2006/ole">
            <p:oleObj spid="_x0000_s7172" name="Формула" r:id="rId5" imgW="444240" imgH="215640" progId="Equation.3">
              <p:embed/>
            </p:oleObj>
          </a:graphicData>
        </a:graphic>
      </p:graphicFrame>
      <p:sp>
        <p:nvSpPr>
          <p:cNvPr id="7175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50" y="6357938"/>
            <a:ext cx="857250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AutoShape 1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2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58000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Реши самостоятельно.</a:t>
            </a:r>
          </a:p>
        </p:txBody>
      </p:sp>
      <p:sp>
        <p:nvSpPr>
          <p:cNvPr id="40963" name="Rectangle 3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4937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Найдите корни уравнения, используя теорему Виета.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800" i="1" dirty="0" smtClean="0">
                <a:latin typeface="Times New Roman" pitchFamily="18" charset="0"/>
              </a:rPr>
              <a:t>x</a:t>
            </a:r>
            <a:r>
              <a:rPr lang="ru-RU" sz="2800" baseline="30000" dirty="0" smtClean="0">
                <a:latin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</a:rPr>
              <a:t> -15</a:t>
            </a:r>
            <a:r>
              <a:rPr lang="ru-RU" sz="2800" i="1" dirty="0" smtClean="0">
                <a:latin typeface="Times New Roman" pitchFamily="18" charset="0"/>
              </a:rPr>
              <a:t>x</a:t>
            </a:r>
            <a:r>
              <a:rPr lang="ru-RU" sz="2800" dirty="0" smtClean="0">
                <a:latin typeface="Times New Roman" pitchFamily="18" charset="0"/>
              </a:rPr>
              <a:t> -16 = 0</a:t>
            </a:r>
          </a:p>
        </p:txBody>
      </p:sp>
      <p:sp>
        <p:nvSpPr>
          <p:cNvPr id="38916" name="Rectangle 7"/>
          <p:cNvSpPr>
            <a:spLocks noChangeArrowheads="1"/>
          </p:cNvSpPr>
          <p:nvPr/>
        </p:nvSpPr>
        <p:spPr bwMode="auto">
          <a:xfrm>
            <a:off x="0" y="2357438"/>
            <a:ext cx="22050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2800" i="1">
                <a:latin typeface="Times New Roman" pitchFamily="18" charset="0"/>
              </a:rPr>
              <a:t>x</a:t>
            </a:r>
            <a:r>
              <a:rPr lang="ru-RU" sz="2800" baseline="30000">
                <a:latin typeface="Times New Roman" pitchFamily="18" charset="0"/>
              </a:rPr>
              <a:t>2</a:t>
            </a:r>
            <a:r>
              <a:rPr lang="ru-RU" sz="2800">
                <a:latin typeface="Times New Roman" pitchFamily="18" charset="0"/>
              </a:rPr>
              <a:t> -9</a:t>
            </a:r>
            <a:r>
              <a:rPr lang="ru-RU" sz="2800" i="1">
                <a:latin typeface="Times New Roman" pitchFamily="18" charset="0"/>
              </a:rPr>
              <a:t>x</a:t>
            </a:r>
            <a:r>
              <a:rPr lang="ru-RU" sz="2800">
                <a:latin typeface="Times New Roman" pitchFamily="18" charset="0"/>
              </a:rPr>
              <a:t> +20 = 0</a:t>
            </a:r>
          </a:p>
        </p:txBody>
      </p: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0" y="3000375"/>
            <a:ext cx="202723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2800" i="1">
                <a:latin typeface="Times New Roman" pitchFamily="18" charset="0"/>
              </a:rPr>
              <a:t>x</a:t>
            </a:r>
            <a:r>
              <a:rPr lang="ru-RU" sz="2800" baseline="30000">
                <a:latin typeface="Times New Roman" pitchFamily="18" charset="0"/>
              </a:rPr>
              <a:t>2</a:t>
            </a:r>
            <a:r>
              <a:rPr lang="ru-RU" sz="2800">
                <a:latin typeface="Times New Roman" pitchFamily="18" charset="0"/>
              </a:rPr>
              <a:t> +</a:t>
            </a:r>
            <a:r>
              <a:rPr lang="ru-RU" sz="2800" i="1">
                <a:latin typeface="Times New Roman" pitchFamily="18" charset="0"/>
              </a:rPr>
              <a:t>x</a:t>
            </a:r>
            <a:r>
              <a:rPr lang="ru-RU" sz="2800">
                <a:latin typeface="Times New Roman" pitchFamily="18" charset="0"/>
              </a:rPr>
              <a:t> -56 = 0</a:t>
            </a:r>
          </a:p>
        </p:txBody>
      </p:sp>
      <p:sp>
        <p:nvSpPr>
          <p:cNvPr id="40966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50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0" y="549275"/>
            <a:ext cx="9144000" cy="5222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Неполные квадратные уравнения</a:t>
            </a:r>
          </a:p>
        </p:txBody>
      </p:sp>
      <p:sp>
        <p:nvSpPr>
          <p:cNvPr id="41987" name="AutoShap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38" y="6281738"/>
            <a:ext cx="1152525" cy="5762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/>
              <a:t>Пример</a:t>
            </a:r>
          </a:p>
        </p:txBody>
      </p:sp>
      <p:sp>
        <p:nvSpPr>
          <p:cNvPr id="41989" name="AutoShape 1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04" name="Rectangle 18"/>
          <p:cNvSpPr>
            <a:spLocks noChangeArrowheads="1"/>
          </p:cNvSpPr>
          <p:nvPr/>
        </p:nvSpPr>
        <p:spPr bwMode="auto">
          <a:xfrm>
            <a:off x="714375" y="1357313"/>
            <a:ext cx="17240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3200" b="1">
                <a:solidFill>
                  <a:srgbClr val="FF3300"/>
                </a:solidFill>
              </a:rPr>
              <a:t>ax</a:t>
            </a:r>
            <a:r>
              <a:rPr lang="en-US" sz="3200" b="1" baseline="30000">
                <a:solidFill>
                  <a:srgbClr val="FF3300"/>
                </a:solidFill>
              </a:rPr>
              <a:t>2</a:t>
            </a:r>
            <a:r>
              <a:rPr lang="en-US" sz="3200" b="1">
                <a:solidFill>
                  <a:srgbClr val="FF3300"/>
                </a:solidFill>
              </a:rPr>
              <a:t>+bx=0</a:t>
            </a:r>
            <a:endParaRPr lang="ru-RU" sz="3200" b="1">
              <a:solidFill>
                <a:srgbClr val="FF3300"/>
              </a:solidFill>
            </a:endParaRPr>
          </a:p>
        </p:txBody>
      </p:sp>
      <p:sp>
        <p:nvSpPr>
          <p:cNvPr id="8205" name="Rectangle 19"/>
          <p:cNvSpPr>
            <a:spLocks noChangeArrowheads="1"/>
          </p:cNvSpPr>
          <p:nvPr/>
        </p:nvSpPr>
        <p:spPr bwMode="auto">
          <a:xfrm>
            <a:off x="3571875" y="1357313"/>
            <a:ext cx="186848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b="1" i="1">
                <a:solidFill>
                  <a:srgbClr val="FF3300"/>
                </a:solidFill>
              </a:rPr>
              <a:t>ax</a:t>
            </a:r>
            <a:r>
              <a:rPr lang="ru-RU" sz="3200" b="1" baseline="30000">
                <a:solidFill>
                  <a:srgbClr val="FF3300"/>
                </a:solidFill>
              </a:rPr>
              <a:t>2</a:t>
            </a:r>
            <a:r>
              <a:rPr lang="ru-RU" sz="3200" b="1">
                <a:solidFill>
                  <a:srgbClr val="FF3300"/>
                </a:solidFill>
              </a:rPr>
              <a:t> + </a:t>
            </a:r>
            <a:r>
              <a:rPr lang="ru-RU" sz="3200" b="1" i="1">
                <a:solidFill>
                  <a:srgbClr val="FF3300"/>
                </a:solidFill>
              </a:rPr>
              <a:t>c</a:t>
            </a:r>
            <a:r>
              <a:rPr lang="ru-RU" sz="3200" b="1">
                <a:solidFill>
                  <a:srgbClr val="FF3300"/>
                </a:solidFill>
              </a:rPr>
              <a:t> = 0</a:t>
            </a:r>
          </a:p>
        </p:txBody>
      </p:sp>
      <p:sp>
        <p:nvSpPr>
          <p:cNvPr id="8206" name="Rectangle 20"/>
          <p:cNvSpPr>
            <a:spLocks noChangeArrowheads="1"/>
          </p:cNvSpPr>
          <p:nvPr/>
        </p:nvSpPr>
        <p:spPr bwMode="auto">
          <a:xfrm>
            <a:off x="6715125" y="1357313"/>
            <a:ext cx="1328738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b="1" i="1">
                <a:solidFill>
                  <a:srgbClr val="FF0000"/>
                </a:solidFill>
              </a:rPr>
              <a:t>ax</a:t>
            </a:r>
            <a:r>
              <a:rPr lang="ru-RU" sz="3200" b="1" baseline="30000">
                <a:solidFill>
                  <a:srgbClr val="FF0000"/>
                </a:solidFill>
              </a:rPr>
              <a:t>2</a:t>
            </a:r>
            <a:r>
              <a:rPr lang="ru-RU" sz="3200" b="1">
                <a:solidFill>
                  <a:srgbClr val="FF0000"/>
                </a:solidFill>
              </a:rPr>
              <a:t> = 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1928813"/>
            <a:ext cx="2643187" cy="35004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88" y="1928813"/>
            <a:ext cx="2643187" cy="35004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43625" y="1928813"/>
            <a:ext cx="2643188" cy="35004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50" y="2000250"/>
            <a:ext cx="2500313" cy="3357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18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В левой части нужно 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Разложить многочлен 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на множители.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18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Произведение равно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нулю, когда хотя бы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один из множителей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равен нулю, при этом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другой не теряет</a:t>
            </a:r>
          </a:p>
          <a:p>
            <a:pPr marL="274320" indent="-274320" algn="just" fontAlgn="auto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смысла. 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86125" y="2000250"/>
            <a:ext cx="2500313" cy="3357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Если,  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уравнение имеет 2 корня: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,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 уравнение не имеет корней.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215063" y="2000250"/>
            <a:ext cx="2500312" cy="3357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4000500" y="2071688"/>
          <a:ext cx="857250" cy="552450"/>
        </p:xfrm>
        <a:graphic>
          <a:graphicData uri="http://schemas.openxmlformats.org/presentationml/2006/ole">
            <p:oleObj spid="_x0000_s8194" name="Формула" r:id="rId5" imgW="609480" imgH="393480" progId="Equation.3">
              <p:embed/>
            </p:oleObj>
          </a:graphicData>
        </a:graphic>
      </p:graphicFrame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3857625" y="2643188"/>
          <a:ext cx="661988" cy="500062"/>
        </p:xfrm>
        <a:graphic>
          <a:graphicData uri="http://schemas.openxmlformats.org/presentationml/2006/ole">
            <p:oleObj spid="_x0000_s8195" name="Формула" r:id="rId6" imgW="520560" imgH="393480" progId="Equation.3">
              <p:embed/>
            </p:oleObj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4000500" y="3429000"/>
          <a:ext cx="957263" cy="576263"/>
        </p:xfrm>
        <a:graphic>
          <a:graphicData uri="http://schemas.openxmlformats.org/presentationml/2006/ole">
            <p:oleObj spid="_x0000_s8196" name="Формула" r:id="rId7" imgW="736560" imgH="444240" progId="Equation.3">
              <p:embed/>
            </p:oleObj>
          </a:graphicData>
        </a:graphic>
      </p:graphicFrame>
      <p:graphicFrame>
        <p:nvGraphicFramePr>
          <p:cNvPr id="8197" name="Object 10"/>
          <p:cNvGraphicFramePr>
            <a:graphicFrameLocks noChangeAspect="1"/>
          </p:cNvGraphicFramePr>
          <p:nvPr/>
        </p:nvGraphicFramePr>
        <p:xfrm>
          <a:off x="4000500" y="4143375"/>
          <a:ext cx="736600" cy="555625"/>
        </p:xfrm>
        <a:graphic>
          <a:graphicData uri="http://schemas.openxmlformats.org/presentationml/2006/ole">
            <p:oleObj spid="_x0000_s8197" name="Формула" r:id="rId8" imgW="520560" imgH="393480" progId="Equation.3">
              <p:embed/>
            </p:oleObj>
          </a:graphicData>
        </a:graphic>
      </p:graphicFrame>
      <p:graphicFrame>
        <p:nvGraphicFramePr>
          <p:cNvPr id="8198" name="Object 4"/>
          <p:cNvGraphicFramePr>
            <a:graphicFrameLocks noChangeAspect="1"/>
          </p:cNvGraphicFramePr>
          <p:nvPr/>
        </p:nvGraphicFramePr>
        <p:xfrm>
          <a:off x="6858000" y="2143125"/>
          <a:ext cx="1071563" cy="469900"/>
        </p:xfrm>
        <a:graphic>
          <a:graphicData uri="http://schemas.openxmlformats.org/presentationml/2006/ole">
            <p:oleObj spid="_x0000_s8198" name="Формула" r:id="rId9" imgW="520560" imgH="228600" progId="Equation.3">
              <p:embed/>
            </p:oleObj>
          </a:graphicData>
        </a:graphic>
      </p:graphicFrame>
      <p:graphicFrame>
        <p:nvGraphicFramePr>
          <p:cNvPr id="8199" name="Object 15"/>
          <p:cNvGraphicFramePr>
            <a:graphicFrameLocks noChangeAspect="1"/>
          </p:cNvGraphicFramePr>
          <p:nvPr/>
        </p:nvGraphicFramePr>
        <p:xfrm>
          <a:off x="6929438" y="2714625"/>
          <a:ext cx="1000125" cy="500063"/>
        </p:xfrm>
        <a:graphic>
          <a:graphicData uri="http://schemas.openxmlformats.org/presentationml/2006/ole">
            <p:oleObj spid="_x0000_s8199" name="Формула" r:id="rId10" imgW="457200" imgH="228600" progId="Equation.3">
              <p:embed/>
            </p:oleObj>
          </a:graphicData>
        </a:graphic>
      </p:graphicFrame>
      <p:graphicFrame>
        <p:nvGraphicFramePr>
          <p:cNvPr id="8200" name="Object 9"/>
          <p:cNvGraphicFramePr>
            <a:graphicFrameLocks noChangeAspect="1"/>
          </p:cNvGraphicFramePr>
          <p:nvPr/>
        </p:nvGraphicFramePr>
        <p:xfrm>
          <a:off x="7000875" y="3286125"/>
          <a:ext cx="928688" cy="433388"/>
        </p:xfrm>
        <a:graphic>
          <a:graphicData uri="http://schemas.openxmlformats.org/presentationml/2006/ole">
            <p:oleObj spid="_x0000_s8200" name="Формула" r:id="rId11" imgW="38088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 descr="https://gymu1552.mskobr.ru/images/matematika_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72330" y="1500174"/>
            <a:ext cx="1397009" cy="1327718"/>
          </a:xfrm>
          <a:prstGeom prst="rect">
            <a:avLst/>
          </a:prstGeom>
          <a:noFill/>
        </p:spPr>
      </p:pic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Содержание</a:t>
            </a:r>
          </a:p>
        </p:txBody>
      </p:sp>
      <p:sp>
        <p:nvSpPr>
          <p:cNvPr id="62467" name="Rectangle 3"/>
          <p:cNvSpPr>
            <a:spLocks noGrp="1"/>
          </p:cNvSpPr>
          <p:nvPr>
            <p:ph sz="quarter" idx="1"/>
          </p:nvPr>
        </p:nvSpPr>
        <p:spPr>
          <a:xfrm>
            <a:off x="500063" y="1500188"/>
            <a:ext cx="8229600" cy="45259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 action="ppaction://hlinksldjump"/>
              </a:rPr>
              <a:t>1. Определение квадратного уравнения.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 action="ppaction://hlinksldjump"/>
              </a:rPr>
              <a:t>2. Виды квадратных уравнений: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 action="ppaction://hlinksldjump"/>
              </a:rPr>
              <a:t>полные квадратные уравнения;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7" action="ppaction://hlinksldjump"/>
              </a:rPr>
              <a:t>неполные квадратные уравнения;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8" action="ppaction://hlinksldjump"/>
              </a:rPr>
              <a:t>приведённые квадратные уравнения.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9" action="ppaction://hlinksldjump"/>
              </a:rPr>
              <a:t>3. Приёмы устного решения квадратных уравнений.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10" action="ppaction://hlinksldjump"/>
              </a:rPr>
              <a:t>4. Тест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11" action="ppaction://hlinksldjump"/>
              </a:rPr>
              <a:t>5. Использованные источники.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24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51838" y="6497638"/>
            <a:ext cx="792162" cy="3603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Arial" charset="0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tx1"/>
                </a:solidFill>
                <a:latin typeface="Comic Sans MS" pitchFamily="66" charset="0"/>
              </a:rPr>
              <a:t>Пример</a:t>
            </a:r>
          </a:p>
        </p:txBody>
      </p:sp>
      <p:sp>
        <p:nvSpPr>
          <p:cNvPr id="9221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609600" indent="-609600" algn="ctr" eaLnBrk="1" hangingPunct="1">
              <a:buFont typeface="Arial" pitchFamily="34" charset="0"/>
              <a:buNone/>
            </a:pPr>
            <a:r>
              <a:rPr lang="ru-RU" sz="2000" b="1" smtClean="0">
                <a:latin typeface="Comic Sans MS" pitchFamily="66" charset="0"/>
              </a:rPr>
              <a:t>Решить квадратные уравнения:</a:t>
            </a:r>
          </a:p>
          <a:p>
            <a:pPr marL="609600" indent="-609600" eaLnBrk="1" hangingPunct="1">
              <a:buFont typeface="Arial" pitchFamily="34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1) x</a:t>
            </a:r>
            <a:r>
              <a:rPr lang="ru-RU" sz="2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− 7x = 0;</a:t>
            </a:r>
          </a:p>
          <a:p>
            <a:pPr marL="609600" indent="-609600" eaLnBrk="1" hangingPunct="1">
              <a:buFont typeface="Arial" pitchFamily="34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2) 5x</a:t>
            </a:r>
            <a:r>
              <a:rPr lang="ru-RU" sz="2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+ 30 = 0;</a:t>
            </a:r>
          </a:p>
          <a:p>
            <a:pPr marL="609600" indent="-609600" eaLnBrk="1" hangingPunct="1">
              <a:buFont typeface="Arial" pitchFamily="34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3) 4x</a:t>
            </a:r>
            <a:r>
              <a:rPr lang="ru-RU" sz="2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− 9 = 0.</a:t>
            </a:r>
          </a:p>
        </p:txBody>
      </p:sp>
      <p:sp>
        <p:nvSpPr>
          <p:cNvPr id="43012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29625" y="6357938"/>
            <a:ext cx="714375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357188" y="3429000"/>
            <a:ext cx="2571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x</a:t>
            </a:r>
            <a:r>
              <a:rPr lang="ru-RU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− 7x = 0,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· (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− 7) = 0,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= 0;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= 7.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000" dirty="0">
              <a:latin typeface="+mn-lt"/>
            </a:endParaRP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2214563" y="3429000"/>
            <a:ext cx="32146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5x</a:t>
            </a:r>
            <a:r>
              <a:rPr lang="ru-RU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+ 30 = 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5x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= −30, 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x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= −6.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1800" dirty="0">
                <a:latin typeface="Comic Sans MS" pitchFamily="66" charset="0"/>
                <a:cs typeface="Times New Roman" pitchFamily="18" charset="0"/>
              </a:rPr>
              <a:t>Корней 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нет</a:t>
            </a:r>
            <a:r>
              <a:rPr lang="ru-RU" sz="1800" dirty="0">
                <a:latin typeface="Comic Sans MS" pitchFamily="66" charset="0"/>
                <a:cs typeface="Times New Roman" pitchFamily="18" charset="0"/>
              </a:rPr>
              <a:t>, т.к. квадрат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1800" dirty="0">
                <a:latin typeface="Comic Sans MS" pitchFamily="66" charset="0"/>
                <a:cs typeface="Times New Roman" pitchFamily="18" charset="0"/>
              </a:rPr>
              <a:t>не может быть равен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1800" dirty="0">
                <a:latin typeface="Comic Sans MS" pitchFamily="66" charset="0"/>
                <a:cs typeface="Times New Roman" pitchFamily="18" charset="0"/>
              </a:rPr>
              <a:t>отрицательному числу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000" dirty="0">
              <a:latin typeface="+mn-lt"/>
            </a:endParaRPr>
          </a:p>
        </p:txBody>
      </p:sp>
      <p:sp>
        <p:nvSpPr>
          <p:cNvPr id="9225" name="Rectangle 5"/>
          <p:cNvSpPr>
            <a:spLocks noChangeArrowheads="1"/>
          </p:cNvSpPr>
          <p:nvPr/>
        </p:nvSpPr>
        <p:spPr bwMode="auto">
          <a:xfrm>
            <a:off x="5500688" y="3357563"/>
            <a:ext cx="1671637" cy="1927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3) 4</a:t>
            </a:r>
            <a:r>
              <a:rPr lang="ru-RU" sz="2000" b="1" i="1">
                <a:solidFill>
                  <a:srgbClr val="C00000"/>
                </a:solidFill>
                <a:latin typeface="Times New Roman" pitchFamily="18" charset="0"/>
              </a:rPr>
              <a:t>x</a:t>
            </a:r>
            <a:r>
              <a:rPr lang="ru-RU" sz="2000" b="1" baseline="3000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 − 9 = 0,</a:t>
            </a:r>
          </a:p>
          <a:p>
            <a:pPr marL="342900" indent="-342900">
              <a:lnSpc>
                <a:spcPct val="90000"/>
              </a:lnSpc>
            </a:pPr>
            <a:r>
              <a:rPr lang="ru-RU" sz="2000">
                <a:latin typeface="Times New Roman" pitchFamily="18" charset="0"/>
              </a:rPr>
              <a:t> 4</a:t>
            </a:r>
            <a:r>
              <a:rPr lang="ru-RU" sz="2000" i="1">
                <a:latin typeface="Times New Roman" pitchFamily="18" charset="0"/>
              </a:rPr>
              <a:t>x</a:t>
            </a:r>
            <a:r>
              <a:rPr lang="ru-RU" sz="2000" baseline="30000">
                <a:latin typeface="Times New Roman" pitchFamily="18" charset="0"/>
              </a:rPr>
              <a:t>2</a:t>
            </a:r>
            <a:r>
              <a:rPr lang="ru-RU" sz="2000">
                <a:latin typeface="Times New Roman" pitchFamily="18" charset="0"/>
              </a:rPr>
              <a:t> = 9,</a:t>
            </a:r>
          </a:p>
          <a:p>
            <a:pPr marL="342900" indent="-342900">
              <a:lnSpc>
                <a:spcPct val="90000"/>
              </a:lnSpc>
            </a:pPr>
            <a:r>
              <a:rPr lang="ru-RU"/>
              <a:t> </a:t>
            </a:r>
            <a:endParaRPr lang="ru-RU" i="1"/>
          </a:p>
          <a:p>
            <a:pPr marL="342900" indent="-342900">
              <a:lnSpc>
                <a:spcPct val="90000"/>
              </a:lnSpc>
            </a:pPr>
            <a:endParaRPr lang="ru-RU" i="1"/>
          </a:p>
          <a:p>
            <a:pPr marL="342900" indent="-342900">
              <a:lnSpc>
                <a:spcPct val="90000"/>
              </a:lnSpc>
            </a:pPr>
            <a:r>
              <a:rPr lang="ru-RU"/>
              <a:t> </a:t>
            </a:r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5643563" y="4071938"/>
          <a:ext cx="2214562" cy="692150"/>
        </p:xfrm>
        <a:graphic>
          <a:graphicData uri="http://schemas.openxmlformats.org/presentationml/2006/ole">
            <p:oleObj spid="_x0000_s9218" name="Формула" r:id="rId3" imgW="1422360" imgH="444240" progId="Equation.3">
              <p:embed/>
            </p:oleObj>
          </a:graphicData>
        </a:graphic>
      </p:graphicFrame>
      <p:graphicFrame>
        <p:nvGraphicFramePr>
          <p:cNvPr id="9219" name="Object 9"/>
          <p:cNvGraphicFramePr>
            <a:graphicFrameLocks noChangeAspect="1"/>
          </p:cNvGraphicFramePr>
          <p:nvPr/>
        </p:nvGraphicFramePr>
        <p:xfrm>
          <a:off x="5643563" y="4857750"/>
          <a:ext cx="1928812" cy="742950"/>
        </p:xfrm>
        <a:graphic>
          <a:graphicData uri="http://schemas.openxmlformats.org/presentationml/2006/ole">
            <p:oleObj spid="_x0000_s9219" name="Формула" r:id="rId4" imgW="1155600" imgH="444240" progId="Equation.3">
              <p:embed/>
            </p:oleObj>
          </a:graphicData>
        </a:graphic>
      </p:graphicFrame>
      <p:sp>
        <p:nvSpPr>
          <p:cNvPr id="11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72375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Приемы устного решения квадратных уравнений</a:t>
            </a:r>
          </a:p>
        </p:txBody>
      </p:sp>
      <p:sp>
        <p:nvSpPr>
          <p:cNvPr id="39939" name="Rectangle 3"/>
          <p:cNvSpPr>
            <a:spLocks noGrp="1"/>
          </p:cNvSpPr>
          <p:nvPr>
            <p:ph sz="quarter" idx="1"/>
          </p:nvPr>
        </p:nvSpPr>
        <p:spPr>
          <a:xfrm>
            <a:off x="214313" y="1357313"/>
            <a:ext cx="8229600" cy="452596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3600" smtClean="0">
                <a:latin typeface="Comic Sans MS" pitchFamily="66" charset="0"/>
                <a:hlinkClick r:id="rId2" action="ppaction://hlinksldjump"/>
              </a:rPr>
              <a:t>1. приём </a:t>
            </a:r>
            <a:r>
              <a:rPr lang="ru-RU" sz="3600" smtClean="0">
                <a:hlinkClick r:id="rId2" action="ppaction://hlinksldjump"/>
              </a:rPr>
              <a:t>«</a:t>
            </a:r>
            <a:r>
              <a:rPr lang="ru-RU" sz="3600" smtClean="0">
                <a:latin typeface="Comic Sans MS" pitchFamily="66" charset="0"/>
                <a:hlinkClick r:id="rId2" action="ppaction://hlinksldjump"/>
              </a:rPr>
              <a:t>коэффициентов</a:t>
            </a:r>
            <a:r>
              <a:rPr lang="ru-RU" sz="3600" smtClean="0">
                <a:hlinkClick r:id="rId2" action="ppaction://hlinksldjump"/>
              </a:rPr>
              <a:t>»</a:t>
            </a:r>
            <a:endParaRPr lang="ru-RU" sz="36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3600" smtClean="0">
                <a:latin typeface="Comic Sans MS" pitchFamily="66" charset="0"/>
                <a:hlinkClick r:id="rId3" action="ppaction://hlinksldjump"/>
              </a:rPr>
              <a:t>2.приём </a:t>
            </a:r>
            <a:r>
              <a:rPr lang="ru-RU" sz="3600" smtClean="0">
                <a:hlinkClick r:id="rId3" action="ppaction://hlinksldjump"/>
              </a:rPr>
              <a:t>«</a:t>
            </a:r>
            <a:r>
              <a:rPr lang="ru-RU" sz="3600" smtClean="0">
                <a:latin typeface="Comic Sans MS" pitchFamily="66" charset="0"/>
                <a:hlinkClick r:id="rId3" action="ppaction://hlinksldjump"/>
              </a:rPr>
              <a:t>коэффициентов</a:t>
            </a:r>
            <a:r>
              <a:rPr lang="ru-RU" sz="3600" smtClean="0">
                <a:hlinkClick r:id="rId3" action="ppaction://hlinksldjump"/>
              </a:rPr>
              <a:t>»</a:t>
            </a:r>
            <a:endParaRPr lang="en-US" sz="36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3600" smtClean="0">
                <a:latin typeface="Comic Sans MS" pitchFamily="66" charset="0"/>
                <a:hlinkClick r:id="rId4" action="ppaction://hlinksldjump"/>
              </a:rPr>
              <a:t>3.приём </a:t>
            </a:r>
            <a:r>
              <a:rPr lang="ru-RU" sz="3600" smtClean="0">
                <a:hlinkClick r:id="rId4" action="ppaction://hlinksldjump"/>
              </a:rPr>
              <a:t>«</a:t>
            </a:r>
            <a:r>
              <a:rPr lang="ru-RU" sz="3600" smtClean="0">
                <a:latin typeface="Comic Sans MS" pitchFamily="66" charset="0"/>
                <a:hlinkClick r:id="rId4" action="ppaction://hlinksldjump"/>
              </a:rPr>
              <a:t>переброски</a:t>
            </a:r>
            <a:r>
              <a:rPr lang="ru-RU" sz="3600" smtClean="0">
                <a:hlinkClick r:id="rId4" action="ppaction://hlinksldjump"/>
              </a:rPr>
              <a:t>»</a:t>
            </a:r>
            <a:r>
              <a:rPr lang="ru-RU" smtClean="0">
                <a:hlinkClick r:id="rId4" action="ppaction://hlinksldjump"/>
              </a:rPr>
              <a:t> </a:t>
            </a:r>
            <a:endParaRPr lang="ru-RU" smtClean="0"/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</p:txBody>
      </p:sp>
      <p:sp>
        <p:nvSpPr>
          <p:cNvPr id="46084" name="AutoShap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42938" y="6357938"/>
            <a:ext cx="1531937" cy="5000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latin typeface="Comic Sans MS" pitchFamily="66" charset="0"/>
              </a:rPr>
              <a:t>Пример 1</a:t>
            </a:r>
          </a:p>
        </p:txBody>
      </p:sp>
      <p:sp>
        <p:nvSpPr>
          <p:cNvPr id="46085" name="AutoShape 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357438" y="6357938"/>
            <a:ext cx="1571625" cy="5000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latin typeface="Comic Sans MS" pitchFamily="66" charset="0"/>
              </a:rPr>
              <a:t>Пример 2</a:t>
            </a:r>
          </a:p>
        </p:txBody>
      </p:sp>
      <p:sp>
        <p:nvSpPr>
          <p:cNvPr id="46086" name="AutoShape 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6087" name="AutoShape 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000500" y="6357938"/>
            <a:ext cx="1643063" cy="500062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latin typeface="Comic Sans MS" pitchFamily="66" charset="0"/>
              </a:rPr>
              <a:t>Реши 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1 приём «коэффициентов»</a:t>
            </a:r>
          </a:p>
        </p:txBody>
      </p:sp>
      <p:sp>
        <p:nvSpPr>
          <p:cNvPr id="12292" name="Rectangle 3"/>
          <p:cNvSpPr>
            <a:spLocks noGrp="1"/>
          </p:cNvSpPr>
          <p:nvPr>
            <p:ph type="body" sz="half" idx="1"/>
          </p:nvPr>
        </p:nvSpPr>
        <p:spPr>
          <a:xfrm>
            <a:off x="179388" y="1628775"/>
            <a:ext cx="8507412" cy="4525963"/>
          </a:xfrm>
        </p:spPr>
        <p:txBody>
          <a:bodyPr/>
          <a:lstStyle/>
          <a:p>
            <a:pPr marL="533400" indent="-533400" eaLnBrk="1" hangingPunct="1"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Пусть дано квадратное</a:t>
            </a:r>
          </a:p>
          <a:p>
            <a:pPr marL="533400" indent="-533400" eaLnBrk="1" hangingPunct="1"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уравнение 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3600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= 0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где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≠ 0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533400" indent="-533400" eaLnBrk="1" hangingPunct="1">
              <a:buFont typeface="Wingdings 3" pitchFamily="18" charset="2"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Если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+ b + c=0 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(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т.е сумма</a:t>
            </a:r>
          </a:p>
          <a:p>
            <a:pPr marL="533400" indent="-533400" eaLnBrk="1" hangingPunct="1">
              <a:buFont typeface="Wingdings 3" pitchFamily="18" charset="2"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коэффициентов равна нулю), т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3600" dirty="0" smtClean="0"/>
              <a:t> </a:t>
            </a:r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3600" dirty="0" smtClean="0"/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2800" dirty="0" smtClean="0"/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2800" dirty="0" smtClean="0"/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2800" dirty="0" smtClean="0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928938" y="4286250"/>
          <a:ext cx="2344737" cy="1023938"/>
        </p:xfrm>
        <a:graphic>
          <a:graphicData uri="http://schemas.openxmlformats.org/presentationml/2006/ole">
            <p:oleObj spid="_x0000_s10242" name="Microsoft Equation 3.0" r:id="rId3" imgW="901440" imgH="393480" progId="Equation.3">
              <p:embed/>
            </p:oleObj>
          </a:graphicData>
        </a:graphic>
      </p:graphicFrame>
      <p:sp>
        <p:nvSpPr>
          <p:cNvPr id="1229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8188" y="6357938"/>
            <a:ext cx="785812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 приём «коэффициентов»</a:t>
            </a:r>
          </a:p>
        </p:txBody>
      </p:sp>
      <p:sp>
        <p:nvSpPr>
          <p:cNvPr id="13316" name="Rectangle 3"/>
          <p:cNvSpPr>
            <a:spLocks noGrp="1"/>
          </p:cNvSpPr>
          <p:nvPr>
            <p:ph type="body" sz="half" idx="1"/>
          </p:nvPr>
        </p:nvSpPr>
        <p:spPr>
          <a:xfrm>
            <a:off x="755650" y="1628775"/>
            <a:ext cx="7931150" cy="4525963"/>
          </a:xfrm>
        </p:spPr>
        <p:txBody>
          <a:bodyPr/>
          <a:lstStyle/>
          <a:p>
            <a:pPr marL="533400" indent="-533400" eaLnBrk="1" hangingPunct="1">
              <a:buFont typeface="Arial" pitchFamily="34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Пусть дано квадратное</a:t>
            </a:r>
          </a:p>
          <a:p>
            <a:pPr marL="533400" indent="-533400" eaLnBrk="1" hangingPunct="1">
              <a:buFont typeface="Arial" pitchFamily="34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уравнение</a:t>
            </a:r>
            <a:r>
              <a:rPr lang="ru-RU" sz="3600" dirty="0" smtClean="0"/>
              <a:t> 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= 0</a:t>
            </a:r>
            <a:r>
              <a:rPr lang="ru-RU" sz="3600" dirty="0" smtClean="0"/>
              <a:t>, </a:t>
            </a:r>
            <a:r>
              <a:rPr lang="ru-RU" sz="3600" dirty="0" smtClean="0">
                <a:latin typeface="Comic Sans MS" pitchFamily="66" charset="0"/>
              </a:rPr>
              <a:t>где</a:t>
            </a:r>
            <a:r>
              <a:rPr lang="ru-RU" sz="3600" dirty="0" smtClean="0"/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≠ 0</a:t>
            </a:r>
            <a:r>
              <a:rPr lang="ru-RU" sz="3600" dirty="0" smtClean="0"/>
              <a:t>.</a:t>
            </a:r>
          </a:p>
          <a:p>
            <a:pPr marL="533400" indent="-533400" eaLnBrk="1" hangingPunct="1">
              <a:buFont typeface="Arial" pitchFamily="34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Если</a:t>
            </a:r>
            <a:r>
              <a:rPr lang="en-US" sz="3600" dirty="0" smtClean="0"/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smtClean="0"/>
              <a:t>, </a:t>
            </a:r>
            <a:r>
              <a:rPr lang="ru-RU" sz="3600" dirty="0" smtClean="0">
                <a:latin typeface="Comic Sans MS" pitchFamily="66" charset="0"/>
              </a:rPr>
              <a:t>то</a:t>
            </a:r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3600" dirty="0" smtClean="0"/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2800" dirty="0" smtClean="0"/>
          </a:p>
          <a:p>
            <a:pPr marL="533400" indent="-533400" eaLnBrk="1" hangingPunct="1">
              <a:buFont typeface="Arial" pitchFamily="34" charset="0"/>
              <a:buNone/>
              <a:defRPr/>
            </a:pPr>
            <a:endParaRPr lang="ru-RU" sz="2800" dirty="0" smtClean="0"/>
          </a:p>
        </p:txBody>
      </p:sp>
      <p:graphicFrame>
        <p:nvGraphicFramePr>
          <p:cNvPr id="11266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3000375" y="3786188"/>
          <a:ext cx="2935288" cy="1046162"/>
        </p:xfrm>
        <a:graphic>
          <a:graphicData uri="http://schemas.openxmlformats.org/presentationml/2006/ole">
            <p:oleObj spid="_x0000_s11266" name="Microsoft Equation 3.0" r:id="rId3" imgW="1104840" imgH="393480" progId="Equation.3">
              <p:embed/>
            </p:oleObj>
          </a:graphicData>
        </a:graphic>
      </p:graphicFrame>
      <p:sp>
        <p:nvSpPr>
          <p:cNvPr id="13317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50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Приём «переброски»</a:t>
            </a:r>
          </a:p>
        </p:txBody>
      </p:sp>
      <p:sp>
        <p:nvSpPr>
          <p:cNvPr id="14343" name="Rectangle 3"/>
          <p:cNvSpPr>
            <a:spLocks noGrp="1"/>
          </p:cNvSpPr>
          <p:nvPr>
            <p:ph type="body" sz="half" idx="1"/>
          </p:nvPr>
        </p:nvSpPr>
        <p:spPr>
          <a:xfrm>
            <a:off x="0" y="1357313"/>
            <a:ext cx="9144000" cy="45926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Пусть дано квадратное уравнение</a:t>
            </a:r>
            <a:r>
              <a:rPr lang="ru-RU" sz="2800" dirty="0" smtClean="0"/>
              <a:t> 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= 0</a:t>
            </a:r>
            <a:r>
              <a:rPr lang="ru-RU" sz="2800" dirty="0" smtClean="0"/>
              <a:t>,</a:t>
            </a:r>
            <a:r>
              <a:rPr lang="ru-RU" sz="2800" dirty="0" smtClean="0">
                <a:latin typeface="Comic Sans MS" pitchFamily="66" charset="0"/>
              </a:rPr>
              <a:t>где</a:t>
            </a:r>
            <a:r>
              <a:rPr lang="ru-RU" sz="2800" dirty="0" smtClean="0"/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≠ 0</a:t>
            </a:r>
            <a:r>
              <a:rPr lang="ru-RU" sz="28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2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Если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</a:rPr>
              <a:t>а + </a:t>
            </a:r>
            <a:r>
              <a:rPr lang="en-US" sz="2800" dirty="0" smtClean="0">
                <a:latin typeface="Times New Roman" pitchFamily="18" charset="0"/>
              </a:rPr>
              <a:t>b + c </a:t>
            </a:r>
            <a:r>
              <a:rPr lang="ru-RU" sz="2800" dirty="0" smtClean="0">
                <a:latin typeface="Times New Roman" pitchFamily="18" charset="0"/>
              </a:rPr>
              <a:t>≠ 0, </a:t>
            </a:r>
            <a:r>
              <a:rPr lang="ru-RU" sz="2400" dirty="0" smtClean="0">
                <a:latin typeface="Comic Sans MS" pitchFamily="66" charset="0"/>
              </a:rPr>
              <a:t>тогда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переносим и умножаем а на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c</a:t>
            </a:r>
            <a:r>
              <a:rPr lang="ru-RU" sz="2400" i="1" dirty="0" smtClean="0">
                <a:latin typeface="Comic Sans MS" pitchFamily="66" charset="0"/>
              </a:rPr>
              <a:t>,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полученное приведенное уравнение решаем по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теореме Виета. Найденные корни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делим на а</a:t>
            </a:r>
            <a:r>
              <a:rPr lang="ru-RU" sz="2400" i="1" dirty="0" smtClean="0">
                <a:latin typeface="Comic Sans MS" pitchFamily="66" charset="0"/>
              </a:rPr>
              <a:t>.</a:t>
            </a:r>
            <a:endParaRPr lang="ru-RU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= 0, 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 ca=0</a:t>
            </a:r>
            <a:r>
              <a:rPr lang="ru-RU" sz="2800" dirty="0" smtClean="0"/>
              <a:t>, </a:t>
            </a:r>
            <a:r>
              <a:rPr lang="en-US" sz="2800" dirty="0" smtClean="0"/>
              <a:t> </a:t>
            </a:r>
            <a:r>
              <a:rPr lang="ru-RU" sz="2400" dirty="0" smtClean="0">
                <a:latin typeface="Comic Sans MS" pitchFamily="66" charset="0"/>
              </a:rPr>
              <a:t>корни получившегося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уравнения. Тогда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2800" dirty="0" smtClean="0"/>
          </a:p>
        </p:txBody>
      </p:sp>
      <p:graphicFrame>
        <p:nvGraphicFramePr>
          <p:cNvPr id="12290" name="Object 21"/>
          <p:cNvGraphicFramePr>
            <a:graphicFrameLocks noChangeAspect="1"/>
          </p:cNvGraphicFramePr>
          <p:nvPr>
            <p:ph sz="quarter" idx="2"/>
          </p:nvPr>
        </p:nvGraphicFramePr>
        <p:xfrm>
          <a:off x="214313" y="5214938"/>
          <a:ext cx="935037" cy="833437"/>
        </p:xfrm>
        <a:graphic>
          <a:graphicData uri="http://schemas.openxmlformats.org/presentationml/2006/ole">
            <p:oleObj spid="_x0000_s12290" name="Формула" r:id="rId3" imgW="469800" imgH="419040" progId="Equation.3">
              <p:embed/>
            </p:oleObj>
          </a:graphicData>
        </a:graphic>
      </p:graphicFrame>
      <p:graphicFrame>
        <p:nvGraphicFramePr>
          <p:cNvPr id="12291" name="Object 24"/>
          <p:cNvGraphicFramePr>
            <a:graphicFrameLocks noChangeAspect="1"/>
          </p:cNvGraphicFramePr>
          <p:nvPr>
            <p:ph sz="quarter" idx="3"/>
          </p:nvPr>
        </p:nvGraphicFramePr>
        <p:xfrm>
          <a:off x="2786063" y="4500563"/>
          <a:ext cx="334962" cy="503237"/>
        </p:xfrm>
        <a:graphic>
          <a:graphicData uri="http://schemas.openxmlformats.org/presentationml/2006/ole">
            <p:oleObj spid="_x0000_s12291" name="Формула" r:id="rId4" imgW="152280" imgH="228600" progId="Equation.3">
              <p:embed/>
            </p:oleObj>
          </a:graphicData>
        </a:graphic>
      </p:graphicFrame>
      <p:sp>
        <p:nvSpPr>
          <p:cNvPr id="12296" name="Line 4"/>
          <p:cNvSpPr>
            <a:spLocks noChangeShapeType="1"/>
          </p:cNvSpPr>
          <p:nvPr/>
        </p:nvSpPr>
        <p:spPr bwMode="auto">
          <a:xfrm>
            <a:off x="3132138" y="1700213"/>
            <a:ext cx="215900" cy="36036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6"/>
          <p:cNvSpPr>
            <a:spLocks noChangeShapeType="1"/>
          </p:cNvSpPr>
          <p:nvPr/>
        </p:nvSpPr>
        <p:spPr bwMode="auto">
          <a:xfrm>
            <a:off x="3203575" y="1700213"/>
            <a:ext cx="73025" cy="36036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7"/>
          <p:cNvSpPr>
            <a:spLocks noChangeShapeType="1"/>
          </p:cNvSpPr>
          <p:nvPr/>
        </p:nvSpPr>
        <p:spPr bwMode="auto">
          <a:xfrm>
            <a:off x="3203575" y="1700213"/>
            <a:ext cx="73025" cy="4333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Rectangle 14"/>
          <p:cNvSpPr>
            <a:spLocks noChangeArrowheads="1"/>
          </p:cNvSpPr>
          <p:nvPr/>
        </p:nvSpPr>
        <p:spPr bwMode="auto">
          <a:xfrm>
            <a:off x="900113" y="3789363"/>
            <a:ext cx="7632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ru-RU"/>
          </a:p>
        </p:txBody>
      </p:sp>
      <p:sp>
        <p:nvSpPr>
          <p:cNvPr id="14349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13" y="6357938"/>
            <a:ext cx="928687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graphicFrame>
        <p:nvGraphicFramePr>
          <p:cNvPr id="12292" name="Object 23"/>
          <p:cNvGraphicFramePr>
            <a:graphicFrameLocks noChangeAspect="1"/>
          </p:cNvGraphicFramePr>
          <p:nvPr/>
        </p:nvGraphicFramePr>
        <p:xfrm>
          <a:off x="1428750" y="5143500"/>
          <a:ext cx="1127125" cy="954088"/>
        </p:xfrm>
        <a:graphic>
          <a:graphicData uri="http://schemas.openxmlformats.org/presentationml/2006/ole">
            <p:oleObj spid="_x0000_s12292" name="Формула" r:id="rId6" imgW="495000" imgH="419040" progId="Equation.3">
              <p:embed/>
            </p:oleObj>
          </a:graphicData>
        </a:graphic>
      </p:graphicFrame>
      <p:graphicFrame>
        <p:nvGraphicFramePr>
          <p:cNvPr id="12293" name="Object 26"/>
          <p:cNvGraphicFramePr>
            <a:graphicFrameLocks noChangeAspect="1"/>
          </p:cNvGraphicFramePr>
          <p:nvPr/>
        </p:nvGraphicFramePr>
        <p:xfrm>
          <a:off x="3214688" y="4500563"/>
          <a:ext cx="415925" cy="576262"/>
        </p:xfrm>
        <a:graphic>
          <a:graphicData uri="http://schemas.openxmlformats.org/presentationml/2006/ole">
            <p:oleObj spid="_x0000_s12293" name="Формула" r:id="rId7" imgW="164880" imgH="228600" progId="Equation.3">
              <p:embed/>
            </p:oleObj>
          </a:graphicData>
        </a:graphic>
      </p:graphicFrame>
      <p:sp>
        <p:nvSpPr>
          <p:cNvPr id="14" name="AutoShape 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Пример 1.</a:t>
            </a:r>
          </a:p>
        </p:txBody>
      </p:sp>
      <p:graphicFrame>
        <p:nvGraphicFramePr>
          <p:cNvPr id="13314" name="Object 11"/>
          <p:cNvGraphicFramePr>
            <a:graphicFrameLocks noChangeAspect="1"/>
          </p:cNvGraphicFramePr>
          <p:nvPr>
            <p:ph sz="quarter" idx="1"/>
          </p:nvPr>
        </p:nvGraphicFramePr>
        <p:xfrm>
          <a:off x="0" y="3929063"/>
          <a:ext cx="1717675" cy="831850"/>
        </p:xfrm>
        <a:graphic>
          <a:graphicData uri="http://schemas.openxmlformats.org/presentationml/2006/ole">
            <p:oleObj spid="_x0000_s13314" name="Microsoft Equation 3.0" r:id="rId3" imgW="812520" imgH="393480" progId="Equation.3">
              <p:embed/>
            </p:oleObj>
          </a:graphicData>
        </a:graphic>
      </p:graphicFrame>
      <p:graphicFrame>
        <p:nvGraphicFramePr>
          <p:cNvPr id="13315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0" y="2286000"/>
          <a:ext cx="2376488" cy="458788"/>
        </p:xfrm>
        <a:graphic>
          <a:graphicData uri="http://schemas.openxmlformats.org/presentationml/2006/ole">
            <p:oleObj spid="_x0000_s13315" name="Microsoft Equation 3.0" r:id="rId4" imgW="1054080" imgH="203040" progId="Equation.3">
              <p:embed/>
            </p:oleObj>
          </a:graphicData>
        </a:graphic>
      </p:graphicFrame>
      <p:sp>
        <p:nvSpPr>
          <p:cNvPr id="15367" name="Rectangle 13"/>
          <p:cNvSpPr>
            <a:spLocks noGrp="1"/>
          </p:cNvSpPr>
          <p:nvPr>
            <p:ph type="body" sz="half" idx="4294967295"/>
          </p:nvPr>
        </p:nvSpPr>
        <p:spPr>
          <a:xfrm>
            <a:off x="0" y="1500188"/>
            <a:ext cx="2500313" cy="452596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Прием 1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4+(-13)+9=0</a:t>
            </a:r>
          </a:p>
        </p:txBody>
      </p:sp>
      <p:sp>
        <p:nvSpPr>
          <p:cNvPr id="15368" name="Rectangle 14"/>
          <p:cNvSpPr>
            <a:spLocks noGrp="1"/>
          </p:cNvSpPr>
          <p:nvPr>
            <p:ph type="body" sz="half" idx="4294967295"/>
          </p:nvPr>
        </p:nvSpPr>
        <p:spPr>
          <a:xfrm>
            <a:off x="2643188" y="1428750"/>
            <a:ext cx="4252912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Прием 2</a:t>
            </a:r>
          </a:p>
          <a:p>
            <a:pPr algn="ctr" eaLnBrk="1" hangingPunct="1">
              <a:buFont typeface="Arial" pitchFamily="34" charset="0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 + 7 = 11</a:t>
            </a:r>
          </a:p>
        </p:txBody>
      </p:sp>
      <p:graphicFrame>
        <p:nvGraphicFramePr>
          <p:cNvPr id="13316" name="Object 15"/>
          <p:cNvGraphicFramePr>
            <a:graphicFrameLocks noChangeAspect="1"/>
          </p:cNvGraphicFramePr>
          <p:nvPr/>
        </p:nvGraphicFramePr>
        <p:xfrm>
          <a:off x="2714625" y="2286000"/>
          <a:ext cx="2376488" cy="458788"/>
        </p:xfrm>
        <a:graphic>
          <a:graphicData uri="http://schemas.openxmlformats.org/presentationml/2006/ole">
            <p:oleObj spid="_x0000_s13316" name="Microsoft Equation 3.0" r:id="rId5" imgW="1054080" imgH="203040" progId="Equation.3">
              <p:embed/>
            </p:oleObj>
          </a:graphicData>
        </a:graphic>
      </p:graphicFrame>
      <p:graphicFrame>
        <p:nvGraphicFramePr>
          <p:cNvPr id="13317" name="Object 16"/>
          <p:cNvGraphicFramePr>
            <a:graphicFrameLocks noChangeAspect="1"/>
          </p:cNvGraphicFramePr>
          <p:nvPr/>
        </p:nvGraphicFramePr>
        <p:xfrm>
          <a:off x="2714625" y="4000500"/>
          <a:ext cx="2520950" cy="773113"/>
        </p:xfrm>
        <a:graphic>
          <a:graphicData uri="http://schemas.openxmlformats.org/presentationml/2006/ole">
            <p:oleObj spid="_x0000_s13317" name="Microsoft Equation 3.0" r:id="rId6" imgW="1028520" imgH="393480" progId="Equation.3">
              <p:embed/>
            </p:oleObj>
          </a:graphicData>
        </a:graphic>
      </p:graphicFrame>
      <p:sp>
        <p:nvSpPr>
          <p:cNvPr id="15369" name="AutoShape 1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50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92877" y="3679033"/>
            <a:ext cx="4500594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AutoShape 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Пример 2.</a:t>
            </a:r>
          </a:p>
        </p:txBody>
      </p:sp>
      <p:sp>
        <p:nvSpPr>
          <p:cNvPr id="14343" name="Rectangle 3"/>
          <p:cNvSpPr>
            <a:spLocks noGrp="1"/>
          </p:cNvSpPr>
          <p:nvPr>
            <p:ph type="body" sz="half" idx="1"/>
          </p:nvPr>
        </p:nvSpPr>
        <p:spPr>
          <a:xfrm>
            <a:off x="0" y="1341438"/>
            <a:ext cx="9144000" cy="47847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800" smtClean="0">
                <a:latin typeface="Comic Sans MS" pitchFamily="66" charset="0"/>
              </a:rPr>
              <a:t>Решите уравнение: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800" smtClean="0">
                <a:latin typeface="Comic Sans MS" pitchFamily="66" charset="0"/>
              </a:rPr>
              <a:t>Решаем по теореме Виета полученное уравнение,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smtClean="0">
                <a:latin typeface="Comic Sans MS" pitchFamily="66" charset="0"/>
              </a:rPr>
              <a:t>и его корни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smtClean="0">
                <a:latin typeface="Comic Sans MS" pitchFamily="66" charset="0"/>
              </a:rPr>
              <a:t> и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smtClean="0">
                <a:latin typeface="Comic Sans MS" pitchFamily="66" charset="0"/>
              </a:rPr>
              <a:t> делим на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smtClean="0">
                <a:latin typeface="Comic Sans MS" pitchFamily="66" charset="0"/>
              </a:rPr>
              <a:t>.</a:t>
            </a:r>
            <a:r>
              <a:rPr lang="en-US" sz="2800" smtClean="0">
                <a:latin typeface="Comic Sans MS" pitchFamily="66" charset="0"/>
              </a:rPr>
              <a:t> </a:t>
            </a:r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800" smtClean="0">
                <a:latin typeface="Comic Sans MS" pitchFamily="66" charset="0"/>
              </a:rPr>
              <a:t>Получаем корни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smtClean="0">
                <a:latin typeface="Comic Sans MS" pitchFamily="66" charset="0"/>
              </a:rPr>
              <a:t> и </a:t>
            </a:r>
          </a:p>
          <a:p>
            <a:pPr eaLnBrk="1" hangingPunct="1"/>
            <a:endParaRPr lang="ru-RU" sz="2800" smtClean="0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708400" y="4652963"/>
          <a:ext cx="334963" cy="863600"/>
        </p:xfrm>
        <a:graphic>
          <a:graphicData uri="http://schemas.openxmlformats.org/presentationml/2006/ole">
            <p:oleObj spid="_x0000_s14338" name="Microsoft Equation 3.0" r:id="rId3" imgW="152280" imgH="393480" progId="Equation.3">
              <p:embed/>
            </p:oleObj>
          </a:graphicData>
        </a:graphic>
      </p:graphicFrame>
      <p:graphicFrame>
        <p:nvGraphicFramePr>
          <p:cNvPr id="14339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4500563" y="2500313"/>
          <a:ext cx="2559050" cy="487362"/>
        </p:xfrm>
        <a:graphic>
          <a:graphicData uri="http://schemas.openxmlformats.org/presentationml/2006/ole">
            <p:oleObj spid="_x0000_s14339" name="Microsoft Equation 3.0" r:id="rId4" imgW="1066680" imgH="203040" progId="Equation.3">
              <p:embed/>
            </p:oleObj>
          </a:graphicData>
        </a:graphic>
      </p:graphicFrame>
      <p:graphicFrame>
        <p:nvGraphicFramePr>
          <p:cNvPr id="14340" name="Object 11"/>
          <p:cNvGraphicFramePr>
            <a:graphicFrameLocks noChangeAspect="1"/>
          </p:cNvGraphicFramePr>
          <p:nvPr/>
        </p:nvGraphicFramePr>
        <p:xfrm>
          <a:off x="4000500" y="1357313"/>
          <a:ext cx="3529013" cy="474662"/>
        </p:xfrm>
        <a:graphic>
          <a:graphicData uri="http://schemas.openxmlformats.org/presentationml/2006/ole">
            <p:oleObj spid="_x0000_s14340" name="Microsoft Equation 3.0" r:id="rId5" imgW="1079280" imgH="203040" progId="Equation.3">
              <p:embed/>
            </p:oleObj>
          </a:graphicData>
        </a:graphic>
      </p:graphicFrame>
      <p:graphicFrame>
        <p:nvGraphicFramePr>
          <p:cNvPr id="14341" name="Object 13"/>
          <p:cNvGraphicFramePr>
            <a:graphicFrameLocks noChangeAspect="1"/>
          </p:cNvGraphicFramePr>
          <p:nvPr/>
        </p:nvGraphicFramePr>
        <p:xfrm>
          <a:off x="4000500" y="1928813"/>
          <a:ext cx="3529013" cy="474662"/>
        </p:xfrm>
        <a:graphic>
          <a:graphicData uri="http://schemas.openxmlformats.org/presentationml/2006/ole">
            <p:oleObj spid="_x0000_s14341" name="Microsoft Equation 3.0" r:id="rId6" imgW="1079280" imgH="203040" progId="Equation.3">
              <p:embed/>
            </p:oleObj>
          </a:graphicData>
        </a:graphic>
      </p:graphicFrame>
      <p:sp>
        <p:nvSpPr>
          <p:cNvPr id="16393" name="AutoShape 1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13" y="6357938"/>
            <a:ext cx="928687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AutoShape 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Реши самостоятельно.</a:t>
            </a: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3071813" y="1428750"/>
          <a:ext cx="2952750" cy="598488"/>
        </p:xfrm>
        <a:graphic>
          <a:graphicData uri="http://schemas.openxmlformats.org/presentationml/2006/ole">
            <p:oleObj spid="_x0000_s15362" name="Формула" r:id="rId3" imgW="1002960" imgH="203040" progId="Equation.3">
              <p:embed/>
            </p:oleObj>
          </a:graphicData>
        </a:graphic>
      </p:graphicFrame>
      <p:graphicFrame>
        <p:nvGraphicFramePr>
          <p:cNvPr id="15363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3286125" y="2143125"/>
          <a:ext cx="2592388" cy="519113"/>
        </p:xfrm>
        <a:graphic>
          <a:graphicData uri="http://schemas.openxmlformats.org/presentationml/2006/ole">
            <p:oleObj spid="_x0000_s15363" name="Формула" r:id="rId4" imgW="1015920" imgH="203040" progId="Equation.3">
              <p:embed/>
            </p:oleObj>
          </a:graphicData>
        </a:graphic>
      </p:graphicFrame>
      <p:graphicFrame>
        <p:nvGraphicFramePr>
          <p:cNvPr id="15364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3357563" y="2786063"/>
          <a:ext cx="2447925" cy="522287"/>
        </p:xfrm>
        <a:graphic>
          <a:graphicData uri="http://schemas.openxmlformats.org/presentationml/2006/ole">
            <p:oleObj spid="_x0000_s15364" name="Формула" r:id="rId5" imgW="952200" imgH="203040" progId="Equation.3">
              <p:embed/>
            </p:oleObj>
          </a:graphicData>
        </a:graphic>
      </p:graphicFrame>
      <p:graphicFrame>
        <p:nvGraphicFramePr>
          <p:cNvPr id="15365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3429000" y="3500438"/>
          <a:ext cx="2449513" cy="490537"/>
        </p:xfrm>
        <a:graphic>
          <a:graphicData uri="http://schemas.openxmlformats.org/presentationml/2006/ole">
            <p:oleObj spid="_x0000_s15365" name="Формула" r:id="rId6" imgW="1015920" imgH="203040" progId="Equation.3">
              <p:embed/>
            </p:oleObj>
          </a:graphicData>
        </a:graphic>
      </p:graphicFrame>
      <p:sp>
        <p:nvSpPr>
          <p:cNvPr id="17415" name="AutoShape 1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43875" y="6357938"/>
            <a:ext cx="100012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AutoShape 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72375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428625" y="214313"/>
            <a:ext cx="8472488" cy="990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ТЕСТ «КВАДРАТНЫЕ УРАВНЕНИЯ»</a:t>
            </a:r>
          </a:p>
        </p:txBody>
      </p:sp>
      <p:sp>
        <p:nvSpPr>
          <p:cNvPr id="54275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1. Какие из данных уравнений являются квадратными: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1)5х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-14х+17=0        2)-7х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-13х+8=0      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3)-13х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+х3-1=0         4)17х+24=0?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Ответы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 Только 1; 	Б. 1) и 2);	В. Только 3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1), 2) и 3); 	Д. 4) и 2)</a:t>
            </a:r>
          </a:p>
        </p:txBody>
      </p:sp>
      <p:sp>
        <p:nvSpPr>
          <p:cNvPr id="5427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58125" y="6357938"/>
            <a:ext cx="722313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427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179388" y="442913"/>
            <a:ext cx="8496300" cy="581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2.Запишите квадратное уравнение, если его коэффициенты: а=2, b=3, с=4.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3х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+2х+4=0;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4х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+2х+3=0;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2х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+3х+4=0.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3. Не решая, определите, сколько корней имеет уравнение 2х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+5х-7=0?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Нет корней;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Два корня 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Один корень. 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4.Найдите сумму и произведение корней уравнения 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-х-2=0.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2 и -1;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-2 и -1;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1 и -2.</a:t>
            </a:r>
          </a:p>
        </p:txBody>
      </p:sp>
      <p:sp>
        <p:nvSpPr>
          <p:cNvPr id="5529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01063" y="6357938"/>
            <a:ext cx="642937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857250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Определение квадратного уравнения.</a:t>
            </a:r>
          </a:p>
        </p:txBody>
      </p:sp>
      <p:sp>
        <p:nvSpPr>
          <p:cNvPr id="62467" name="Rectangle 3"/>
          <p:cNvSpPr>
            <a:spLocks noGrp="1"/>
          </p:cNvSpPr>
          <p:nvPr>
            <p:ph sz="quarter" idx="1"/>
          </p:nvPr>
        </p:nvSpPr>
        <p:spPr>
          <a:xfrm>
            <a:off x="0" y="1214438"/>
            <a:ext cx="9144000" cy="542925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 3" pitchFamily="18" charset="2"/>
              <a:buNone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Квадратным уравнением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 называется уравнение вида</a:t>
            </a:r>
          </a:p>
          <a:p>
            <a:pPr>
              <a:buFont typeface="Wingdings 3" pitchFamily="18" charset="2"/>
              <a:buNone/>
              <a:defRPr/>
            </a:pPr>
            <a:endParaRPr lang="ru-RU" sz="2400" dirty="0" smtClean="0"/>
          </a:p>
          <a:p>
            <a:pPr>
              <a:buFont typeface="Wingdings 3" pitchFamily="18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a, </a:t>
            </a:r>
            <a:r>
              <a:rPr lang="en-US" sz="2000" dirty="0" err="1" smtClean="0">
                <a:latin typeface="Comic Sans MS" pitchFamily="66" charset="0"/>
              </a:rPr>
              <a:t>b,c</a:t>
            </a:r>
            <a:r>
              <a:rPr lang="en-US" sz="2000" dirty="0" smtClean="0">
                <a:latin typeface="Comic Sans MS" pitchFamily="66" charset="0"/>
              </a:rPr>
              <a:t> - </a:t>
            </a:r>
            <a:r>
              <a:rPr lang="ru-RU" sz="2000" dirty="0" smtClean="0">
                <a:latin typeface="Comic Sans MS" pitchFamily="66" charset="0"/>
              </a:rPr>
              <a:t>фиксированные действительные числа, которые задают квадратное уравнение. </a:t>
            </a:r>
          </a:p>
          <a:p>
            <a:pPr>
              <a:buFont typeface="Wingdings 3" pitchFamily="18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Эти числа имеют определенные названия:</a:t>
            </a:r>
          </a:p>
          <a:p>
            <a:pPr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a </a:t>
            </a:r>
            <a:r>
              <a:rPr lang="ru-RU" sz="2000" dirty="0" smtClean="0">
                <a:latin typeface="Comic Sans MS" pitchFamily="66" charset="0"/>
              </a:rPr>
              <a:t>-старший коэффициент (множитель при );</a:t>
            </a:r>
          </a:p>
          <a:p>
            <a:pPr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b</a:t>
            </a:r>
            <a:r>
              <a:rPr lang="ru-RU" sz="2000" dirty="0" smtClean="0">
                <a:latin typeface="Comic Sans MS" pitchFamily="66" charset="0"/>
              </a:rPr>
              <a:t> - второй коэффициент (множитель при );</a:t>
            </a:r>
          </a:p>
          <a:p>
            <a:pPr>
              <a:buFont typeface="Wingdings 3" pitchFamily="18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с - свободный член (число без множителя-переменной).</a:t>
            </a:r>
          </a:p>
          <a:p>
            <a:pPr>
              <a:buFont typeface="Wingdings 3" pitchFamily="18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algn="ctr">
              <a:buFont typeface="Wingdings 3" pitchFamily="18" charset="2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Замечание. </a:t>
            </a:r>
          </a:p>
          <a:p>
            <a:pPr>
              <a:buFont typeface="Wingdings 3" pitchFamily="18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Следует понимать, что указанная последовательность записи слагаемых в квадратном уравнении является стандартной, но не обязательной, и в случае их перестановки необходимо уметь определять численные коэффициенты не по их порядковому расположению, а по принадлежности к переменным.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24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51838" y="6357938"/>
            <a:ext cx="792162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Arial" charset="0"/>
              <a:buNone/>
              <a:defRPr/>
            </a:pPr>
            <a:endParaRPr lang="ru-RU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/>
          <a:srcRect l="20316" t="46507" r="63763" b="49829"/>
          <a:stretch>
            <a:fillRect/>
          </a:stretch>
        </p:blipFill>
        <p:spPr bwMode="auto">
          <a:xfrm>
            <a:off x="2857500" y="1714500"/>
            <a:ext cx="3314700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5.Запишите приведенное квадратное уравнение, имеющие кони 3 и -1.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-3х-2=0;	Б. 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+3х-2=0; 	В. 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-2х-3=0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6. Корнями уравнения 2х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-50=0 являются числа: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5 и -5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0 и 5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2 и 25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7. Уравнение 3х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-6х=0 верно при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х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равном: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2 и 3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-2 и 0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2 и 0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8. Решите квадратное уравнение 7х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-х-8=0.</a:t>
            </a: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9. Найдите корни уравнения, используя теорему Виета 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-5х+6=0.</a:t>
            </a: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10. Решите уравнение 3х</a:t>
            </a:r>
            <a:r>
              <a:rPr lang="ru-RU" sz="2000" b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-2х-16=0.</a:t>
            </a:r>
          </a:p>
        </p:txBody>
      </p:sp>
      <p:sp>
        <p:nvSpPr>
          <p:cNvPr id="5632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6357938"/>
            <a:ext cx="938212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632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214938" y="6429375"/>
            <a:ext cx="2371725" cy="428625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latin typeface="Comic Sans MS" pitchFamily="66" charset="0"/>
              </a:rPr>
              <a:t>Проверь себя</a:t>
            </a:r>
          </a:p>
        </p:txBody>
      </p:sp>
      <p:sp>
        <p:nvSpPr>
          <p:cNvPr id="5632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C00000"/>
                </a:solidFill>
                <a:latin typeface="Comic Sans MS" pitchFamily="66" charset="0"/>
              </a:rPr>
              <a:t>ОТВЕТЫ</a:t>
            </a:r>
            <a:r>
              <a:rPr lang="ru-RU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1509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-1 и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 и 3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-2 и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403350" y="4581525"/>
          <a:ext cx="223838" cy="576263"/>
        </p:xfrm>
        <a:graphic>
          <a:graphicData uri="http://schemas.openxmlformats.org/presentationml/2006/ole">
            <p:oleObj spid="_x0000_s16386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16387" name="Object 6"/>
          <p:cNvGraphicFramePr>
            <a:graphicFrameLocks noChangeAspect="1"/>
          </p:cNvGraphicFramePr>
          <p:nvPr/>
        </p:nvGraphicFramePr>
        <p:xfrm>
          <a:off x="1357313" y="5357813"/>
          <a:ext cx="204787" cy="576262"/>
        </p:xfrm>
        <a:graphic>
          <a:graphicData uri="http://schemas.openxmlformats.org/presentationml/2006/ole">
            <p:oleObj spid="_x0000_s16387" name="Формула" r:id="rId4" imgW="139680" imgH="393480" progId="Equation.3">
              <p:embed/>
            </p:oleObj>
          </a:graphicData>
        </a:graphic>
      </p:graphicFrame>
      <p:sp>
        <p:nvSpPr>
          <p:cNvPr id="21510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86677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1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3300"/>
                </a:solidFill>
                <a:latin typeface="Comic Sans MS" pitchFamily="66" charset="0"/>
              </a:rPr>
              <a:t>Использованные источники:</a:t>
            </a:r>
          </a:p>
        </p:txBody>
      </p:sp>
      <p:sp>
        <p:nvSpPr>
          <p:cNvPr id="50179" name="Rectangle 3"/>
          <p:cNvSpPr>
            <a:spLocks noGrp="1"/>
          </p:cNvSpPr>
          <p:nvPr>
            <p:ph sz="quarter" idx="1"/>
          </p:nvPr>
        </p:nvSpPr>
        <p:spPr>
          <a:xfrm>
            <a:off x="0" y="1214438"/>
            <a:ext cx="9144000" cy="49371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Comic Sans MS" pitchFamily="66" charset="0"/>
              </a:rPr>
              <a:t>Алгебра: 8 класс: учебник для учащихся общеобразовательных учреждений / А.Г. Мерзляк, В.Б. Полонский, М.С. Якир. — М.: </a:t>
            </a:r>
            <a:r>
              <a:rPr lang="ru-RU" sz="2400" dirty="0" err="1" smtClean="0">
                <a:latin typeface="Comic Sans MS" pitchFamily="66" charset="0"/>
              </a:rPr>
              <a:t>Вентана</a:t>
            </a:r>
            <a:r>
              <a:rPr lang="ru-RU" sz="2400" dirty="0" smtClean="0">
                <a:latin typeface="Comic Sans MS" pitchFamily="66" charset="0"/>
              </a:rPr>
              <a:t> - Граф, 2017 г.</a:t>
            </a:r>
          </a:p>
          <a:p>
            <a:pPr>
              <a:defRPr/>
            </a:pPr>
            <a:r>
              <a:rPr lang="ru-RU" sz="2400" dirty="0" smtClean="0">
                <a:latin typeface="Comic Sans MS" pitchFamily="66" charset="0"/>
              </a:rPr>
              <a:t>Математика: Справ. материалы: Кн. для учащихся. - 2-е изд. - М.: Просвещение, 2016. </a:t>
            </a:r>
          </a:p>
          <a:p>
            <a:pPr>
              <a:defRPr/>
            </a:pPr>
            <a:r>
              <a:rPr lang="ru-RU" sz="2400" dirty="0" smtClean="0">
                <a:latin typeface="Comic Sans MS" pitchFamily="66" charset="0"/>
              </a:rPr>
              <a:t>Примеры </a:t>
            </a:r>
          </a:p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  <a:hlinkClick r:id="rId2"/>
              </a:rPr>
              <a:t>http://www.berdov.com/docs/equation/quadratic_equatons/</a:t>
            </a:r>
            <a:endParaRPr lang="ru-RU" sz="2400" dirty="0" smtClean="0">
              <a:latin typeface="Comic Sans MS" pitchFamily="66" charset="0"/>
            </a:endParaRPr>
          </a:p>
        </p:txBody>
      </p:sp>
      <p:sp>
        <p:nvSpPr>
          <p:cNvPr id="57348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38" y="6357938"/>
            <a:ext cx="500062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Определение квадратного уравнения.</a:t>
            </a:r>
          </a:p>
        </p:txBody>
      </p:sp>
      <p:sp>
        <p:nvSpPr>
          <p:cNvPr id="62467" name="Rectangle 3"/>
          <p:cNvSpPr>
            <a:spLocks noGrp="1"/>
          </p:cNvSpPr>
          <p:nvPr>
            <p:ph sz="quarter" idx="1"/>
          </p:nvPr>
        </p:nvSpPr>
        <p:spPr>
          <a:xfrm>
            <a:off x="0" y="1214438"/>
            <a:ext cx="9001125" cy="5000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Выражение                        носит название </a:t>
            </a: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квадратный трехчлен</a:t>
            </a:r>
            <a:r>
              <a:rPr lang="ru-RU" sz="2000" dirty="0" smtClean="0"/>
              <a:t>.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Пример 1.</a:t>
            </a:r>
            <a:r>
              <a:rPr lang="ru-RU" sz="2000" i="1" dirty="0" smtClean="0">
                <a:latin typeface="Comic Sans MS" pitchFamily="66" charset="0"/>
              </a:rPr>
              <a:t> </a:t>
            </a:r>
            <a:r>
              <a:rPr lang="ru-RU" sz="2000" dirty="0" smtClean="0">
                <a:latin typeface="Comic Sans MS" pitchFamily="66" charset="0"/>
              </a:rPr>
              <a:t>Задано квадратное уравнение . 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Его коэффициенты: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       старший коэффициент;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   второй коэффициент (обратите внимание, что коэффициент указывается со знаком передним);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свободный член.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          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 l="21344" t="46507" r="71793" b="50439"/>
          <a:stretch>
            <a:fillRect/>
          </a:stretch>
        </p:blipFill>
        <p:spPr bwMode="auto">
          <a:xfrm>
            <a:off x="1643063" y="1285875"/>
            <a:ext cx="1428750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/>
          <a:srcRect l="40706" t="54898" r="50343" b="41428"/>
          <a:stretch>
            <a:fillRect/>
          </a:stretch>
        </p:blipFill>
        <p:spPr bwMode="auto">
          <a:xfrm>
            <a:off x="2143125" y="2571750"/>
            <a:ext cx="1857375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5"/>
          <a:srcRect l="20863" t="61719" r="73537" b="35938"/>
          <a:stretch>
            <a:fillRect/>
          </a:stretch>
        </p:blipFill>
        <p:spPr bwMode="auto">
          <a:xfrm>
            <a:off x="285750" y="3500438"/>
            <a:ext cx="1214438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5"/>
          <a:srcRect l="20863" t="66914" r="74898" b="30154"/>
          <a:stretch>
            <a:fillRect/>
          </a:stretch>
        </p:blipFill>
        <p:spPr bwMode="auto">
          <a:xfrm>
            <a:off x="285750" y="3929063"/>
            <a:ext cx="919163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752" name="Picture 6"/>
          <p:cNvPicPr>
            <a:picLocks noChangeAspect="1" noChangeArrowheads="1"/>
          </p:cNvPicPr>
          <p:nvPr/>
        </p:nvPicPr>
        <p:blipFill>
          <a:blip r:embed="rId5"/>
          <a:srcRect l="20863" t="72775" r="75842" b="24881"/>
          <a:stretch>
            <a:fillRect/>
          </a:stretch>
        </p:blipFill>
        <p:spPr bwMode="auto">
          <a:xfrm>
            <a:off x="285750" y="4714875"/>
            <a:ext cx="71437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429625" y="6357938"/>
            <a:ext cx="71437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58125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Виды квадратных уравнений</a:t>
            </a:r>
          </a:p>
        </p:txBody>
      </p:sp>
      <p:sp>
        <p:nvSpPr>
          <p:cNvPr id="1030" name="Rectangle 3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8605838" cy="452596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b="1" smtClean="0">
                <a:solidFill>
                  <a:srgbClr val="C00000"/>
                </a:solidFill>
                <a:latin typeface="Comic Sans MS" pitchFamily="66" charset="0"/>
                <a:hlinkClick r:id="rId3" action="ppaction://hlinksldjump"/>
              </a:rPr>
              <a:t>Полным</a:t>
            </a:r>
            <a:r>
              <a:rPr lang="ru-RU" sz="2400" smtClean="0">
                <a:latin typeface="Comic Sans MS" pitchFamily="66" charset="0"/>
              </a:rPr>
              <a:t> квадратным уравнением называют такое, все коэффициенты которого отличны от нуля.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>
                <a:solidFill>
                  <a:srgbClr val="C00000"/>
                </a:solidFill>
                <a:latin typeface="Comic Sans MS" pitchFamily="66" charset="0"/>
                <a:hlinkClick r:id="rId4" action="ppaction://hlinksldjump"/>
              </a:rPr>
              <a:t>Приведённым</a:t>
            </a:r>
            <a:r>
              <a:rPr lang="ru-RU" sz="2400" smtClean="0">
                <a:latin typeface="Comic Sans MS" pitchFamily="66" charset="0"/>
              </a:rPr>
              <a:t> называют квадратное уравнение, в котором старший коэффициент равен единице.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400" smtClean="0">
                <a:latin typeface="Comic Sans MS" pitchFamily="66" charset="0"/>
              </a:rPr>
              <a:t>x</a:t>
            </a:r>
            <a:r>
              <a:rPr lang="en-US" sz="2400" baseline="30000" smtClean="0">
                <a:latin typeface="Comic Sans MS" pitchFamily="66" charset="0"/>
              </a:rPr>
              <a:t>2</a:t>
            </a:r>
            <a:r>
              <a:rPr lang="en-US" sz="2400" smtClean="0">
                <a:latin typeface="Comic Sans MS" pitchFamily="66" charset="0"/>
              </a:rPr>
              <a:t>+px+q=0;		</a:t>
            </a:r>
            <a:endParaRPr lang="ru-RU" sz="2400" i="1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400" b="1" smtClean="0">
              <a:solidFill>
                <a:srgbClr val="FF3300"/>
              </a:solidFill>
              <a:latin typeface="Comic Sans MS" pitchFamily="66" charset="0"/>
              <a:hlinkClick r:id="rId5" action="ppaction://hlinksldjump"/>
            </a:endParaRPr>
          </a:p>
          <a:p>
            <a:pPr algn="just" eaLnBrk="1" hangingPunct="1">
              <a:buFont typeface="Arial" pitchFamily="34" charset="0"/>
              <a:buNone/>
            </a:pPr>
            <a:r>
              <a:rPr lang="ru-RU" sz="2400" b="1" smtClean="0">
                <a:solidFill>
                  <a:srgbClr val="FF3300"/>
                </a:solidFill>
                <a:latin typeface="Comic Sans MS" pitchFamily="66" charset="0"/>
                <a:hlinkClick r:id="rId5" action="ppaction://hlinksldjump"/>
              </a:rPr>
              <a:t>Неполным</a:t>
            </a:r>
            <a:r>
              <a:rPr lang="ru-RU" sz="2400" smtClean="0">
                <a:latin typeface="Comic Sans MS" pitchFamily="66" charset="0"/>
              </a:rPr>
              <a:t> квадратным уравнением называется такое, в котором хотя бы один из коэффициентов кроме старшего (либо второй коэффициент, либо свободный член) равен нулю.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Times New Roman" pitchFamily="18" charset="0"/>
            </a:endParaRPr>
          </a:p>
        </p:txBody>
      </p:sp>
      <p:graphicFrame>
        <p:nvGraphicFramePr>
          <p:cNvPr id="1026" name="Rectangle 8"/>
          <p:cNvGraphicFramePr>
            <a:graphicFrameLocks/>
          </p:cNvGraphicFramePr>
          <p:nvPr>
            <p:ph sz="quarter" idx="2"/>
          </p:nvPr>
        </p:nvGraphicFramePr>
        <p:xfrm>
          <a:off x="6667500" y="2693988"/>
          <a:ext cx="0" cy="0"/>
        </p:xfrm>
        <a:graphic>
          <a:graphicData uri="http://schemas.openxmlformats.org/presentationml/2006/ole">
            <p:oleObj spid="_x0000_s1026" name="Формула" r:id="rId6" imgW="0" imgH="0" progId="Equation.3">
              <p:embed/>
            </p:oleObj>
          </a:graphicData>
        </a:graphic>
      </p:graphicFrame>
      <p:graphicFrame>
        <p:nvGraphicFramePr>
          <p:cNvPr id="1027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2484438" y="3213100"/>
          <a:ext cx="792162" cy="682625"/>
        </p:xfrm>
        <a:graphic>
          <a:graphicData uri="http://schemas.openxmlformats.org/presentationml/2006/ole">
            <p:oleObj spid="_x0000_s1027" name="Формула" r:id="rId7" imgW="457200" imgH="393480" progId="Equation.3">
              <p:embed/>
            </p:oleObj>
          </a:graphicData>
        </a:graphic>
      </p:graphicFrame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3708400" y="3213100"/>
          <a:ext cx="769938" cy="682625"/>
        </p:xfrm>
        <a:graphic>
          <a:graphicData uri="http://schemas.openxmlformats.org/presentationml/2006/ole">
            <p:oleObj spid="_x0000_s1028" name="Формула" r:id="rId8" imgW="444240" imgH="393480" progId="Equation.3">
              <p:embed/>
            </p:oleObj>
          </a:graphicData>
        </a:graphic>
      </p:graphicFrame>
      <p:sp>
        <p:nvSpPr>
          <p:cNvPr id="1031" name="AutoShape 1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01063" y="6429375"/>
            <a:ext cx="642937" cy="428625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7191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Полное квадратное уравнение</a:t>
            </a:r>
          </a:p>
        </p:txBody>
      </p:sp>
      <p:sp>
        <p:nvSpPr>
          <p:cNvPr id="38915" name="Rectangle 3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lvl="1" algn="ctr" eaLnBrk="1" hangingPunct="1">
              <a:buFont typeface="Arial" pitchFamily="34" charset="0"/>
              <a:buNone/>
              <a:defRPr/>
            </a:pPr>
            <a:r>
              <a:rPr lang="ru-RU" sz="3200" dirty="0" smtClean="0"/>
              <a:t>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= 0, 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a, b, c ≠0)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buFont typeface="Arial" pitchFamily="34" charset="0"/>
              <a:buNone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Число </a:t>
            </a:r>
            <a:r>
              <a:rPr lang="ru-RU" sz="2400" i="1" dirty="0" smtClean="0">
                <a:latin typeface="Comic Sans MS" pitchFamily="66" charset="0"/>
              </a:rPr>
              <a:t>D</a:t>
            </a:r>
            <a:r>
              <a:rPr lang="ru-RU" sz="2400" dirty="0" smtClean="0">
                <a:latin typeface="Comic Sans MS" pitchFamily="66" charset="0"/>
              </a:rPr>
              <a:t> = </a:t>
            </a:r>
            <a:r>
              <a:rPr lang="ru-RU" sz="2400" i="1" dirty="0" smtClean="0">
                <a:latin typeface="Comic Sans MS" pitchFamily="66" charset="0"/>
              </a:rPr>
              <a:t>b</a:t>
            </a:r>
            <a:r>
              <a:rPr lang="ru-RU" sz="2400" baseline="30000" dirty="0" smtClean="0">
                <a:latin typeface="Comic Sans MS" pitchFamily="66" charset="0"/>
              </a:rPr>
              <a:t>2</a:t>
            </a:r>
            <a:r>
              <a:rPr lang="ru-RU" sz="2400" dirty="0" smtClean="0">
                <a:latin typeface="Comic Sans MS" pitchFamily="66" charset="0"/>
              </a:rPr>
              <a:t> − 4</a:t>
            </a:r>
            <a:r>
              <a:rPr lang="ru-RU" sz="2400" i="1" dirty="0" smtClean="0">
                <a:latin typeface="Comic Sans MS" pitchFamily="66" charset="0"/>
              </a:rPr>
              <a:t>ac - 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дискриминант</a:t>
            </a:r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.</a:t>
            </a:r>
            <a:endParaRPr lang="ru-RU" sz="2400" dirty="0" smtClean="0">
              <a:solidFill>
                <a:srgbClr val="FF3300"/>
              </a:solidFill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По знаку дискриминанта можно определить,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сколько корней имеет квадратное уравнение.</a:t>
            </a:r>
          </a:p>
          <a:p>
            <a:pPr eaLnBrk="1" hangingPunct="1">
              <a:defRPr/>
            </a:pPr>
            <a:r>
              <a:rPr lang="ru-RU" sz="2400" dirty="0" smtClean="0">
                <a:latin typeface="Comic Sans MS" pitchFamily="66" charset="0"/>
              </a:rPr>
              <a:t>Если </a:t>
            </a:r>
            <a:r>
              <a:rPr lang="ru-RU" sz="2400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 &lt; 0</a:t>
            </a:r>
            <a:r>
              <a:rPr lang="ru-RU" sz="2400" dirty="0" smtClean="0">
                <a:latin typeface="Comic Sans MS" pitchFamily="66" charset="0"/>
              </a:rPr>
              <a:t>, корней 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нет</a:t>
            </a:r>
            <a:r>
              <a:rPr lang="ru-RU" sz="2400" dirty="0" smtClean="0">
                <a:latin typeface="Comic Sans MS" pitchFamily="66" charset="0"/>
              </a:rPr>
              <a:t>;</a:t>
            </a:r>
          </a:p>
          <a:p>
            <a:pPr eaLnBrk="1" hangingPunct="1">
              <a:defRPr/>
            </a:pPr>
            <a:r>
              <a:rPr lang="ru-RU" sz="2400" dirty="0" smtClean="0">
                <a:latin typeface="Comic Sans MS" pitchFamily="66" charset="0"/>
              </a:rPr>
              <a:t>если </a:t>
            </a:r>
            <a:r>
              <a:rPr lang="ru-RU" sz="2400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 = 0</a:t>
            </a:r>
            <a:r>
              <a:rPr lang="ru-RU" sz="2400" dirty="0" smtClean="0">
                <a:latin typeface="Comic Sans MS" pitchFamily="66" charset="0"/>
              </a:rPr>
              <a:t>, 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один</a:t>
            </a:r>
            <a:r>
              <a:rPr lang="ru-RU" sz="2400" dirty="0" smtClean="0">
                <a:latin typeface="Comic Sans MS" pitchFamily="66" charset="0"/>
              </a:rPr>
              <a:t> корень (2 одинаковых корня);</a:t>
            </a:r>
          </a:p>
          <a:p>
            <a:pPr eaLnBrk="1" hangingPunct="1">
              <a:defRPr/>
            </a:pPr>
            <a:r>
              <a:rPr lang="ru-RU" sz="2400" dirty="0" smtClean="0">
                <a:latin typeface="Comic Sans MS" pitchFamily="66" charset="0"/>
              </a:rPr>
              <a:t>если </a:t>
            </a:r>
            <a:r>
              <a:rPr lang="ru-RU" sz="2400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 &gt; 0</a:t>
            </a:r>
            <a:r>
              <a:rPr lang="ru-RU" sz="2400" dirty="0" smtClean="0">
                <a:latin typeface="Comic Sans MS" pitchFamily="66" charset="0"/>
              </a:rPr>
              <a:t>, </a:t>
            </a:r>
            <a:r>
              <a:rPr lang="ru-RU" sz="2400" dirty="0" smtClean="0">
                <a:solidFill>
                  <a:srgbClr val="FF3300"/>
                </a:solidFill>
                <a:latin typeface="Comic Sans MS" pitchFamily="66" charset="0"/>
              </a:rPr>
              <a:t>два</a:t>
            </a:r>
            <a:r>
              <a:rPr lang="ru-RU" sz="2400" dirty="0" smtClean="0">
                <a:latin typeface="Comic Sans MS" pitchFamily="66" charset="0"/>
              </a:rPr>
              <a:t> корня.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38918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58125" y="6357938"/>
            <a:ext cx="723900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8919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72500" y="6357938"/>
            <a:ext cx="571500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7188" y="5715000"/>
            <a:ext cx="2500312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dirty="0">
                <a:hlinkClick r:id="" action="ppaction://hlinkshowjump?jump=nextslide"/>
              </a:rPr>
              <a:t>Приведём пример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Пример</a:t>
            </a:r>
          </a:p>
        </p:txBody>
      </p:sp>
      <p:sp>
        <p:nvSpPr>
          <p:cNvPr id="39939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609600" indent="-609600" algn="ctr" eaLnBrk="1" hangingPunct="1"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Сколько корней имеют квадратные уравнения:</a:t>
            </a:r>
          </a:p>
          <a:p>
            <a:pPr marL="609600" indent="-609600" algn="ctr" eaLnBrk="1" hangingPunct="1">
              <a:buFont typeface="Arial" pitchFamily="34" charset="0"/>
              <a:buNone/>
              <a:defRPr/>
            </a:pPr>
            <a:endParaRPr lang="ru-RU" sz="40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 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− 8x + 12 = 0;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 5x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+ 3x + 7 = 0;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 x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− 6x + 9 = 0.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endParaRPr lang="ru-RU" sz="4000" dirty="0" smtClean="0"/>
          </a:p>
        </p:txBody>
      </p:sp>
      <p:sp>
        <p:nvSpPr>
          <p:cNvPr id="3994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51838" y="6357938"/>
            <a:ext cx="792162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15250" y="6357938"/>
            <a:ext cx="71437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Решение</a:t>
            </a:r>
            <a:r>
              <a:rPr lang="ru-RU" b="1" dirty="0" smtClean="0"/>
              <a:t> </a:t>
            </a:r>
          </a:p>
        </p:txBody>
      </p:sp>
      <p:sp>
        <p:nvSpPr>
          <p:cNvPr id="40963" name="Rectangle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Выпишем коэффициенты и найдем дискриминант: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1)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baseline="300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− 8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+ 12 = 0;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ru-RU" dirty="0" smtClean="0">
                <a:latin typeface="Comic Sans MS" pitchFamily="66" charset="0"/>
              </a:rPr>
              <a:t> = 1,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b</a:t>
            </a:r>
            <a:r>
              <a:rPr lang="ru-RU" dirty="0" smtClean="0">
                <a:latin typeface="Comic Sans MS" pitchFamily="66" charset="0"/>
              </a:rPr>
              <a:t> = −8,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c</a:t>
            </a:r>
            <a:r>
              <a:rPr lang="ru-RU" dirty="0" smtClean="0">
                <a:latin typeface="Comic Sans MS" pitchFamily="66" charset="0"/>
              </a:rPr>
              <a:t> = 12;</a:t>
            </a:r>
            <a:br>
              <a:rPr lang="ru-RU" dirty="0" smtClean="0">
                <a:latin typeface="Comic Sans MS" pitchFamily="66" charset="0"/>
              </a:rPr>
            </a:br>
            <a:r>
              <a:rPr lang="ru-RU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dirty="0" smtClean="0">
                <a:latin typeface="Comic Sans MS" pitchFamily="66" charset="0"/>
              </a:rPr>
              <a:t> = (−8)2 − 4 · 1 · 12 = 64 − 48 = 16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>
                <a:latin typeface="Comic Sans MS" pitchFamily="66" charset="0"/>
              </a:rPr>
              <a:t>D&gt;0</a:t>
            </a:r>
            <a:r>
              <a:rPr lang="ru-RU" dirty="0" smtClean="0">
                <a:latin typeface="Comic Sans MS" pitchFamily="66" charset="0"/>
              </a:rPr>
              <a:t>, поэтому уравнение имеет </a:t>
            </a:r>
            <a:r>
              <a:rPr lang="ru-RU" dirty="0" smtClean="0">
                <a:solidFill>
                  <a:srgbClr val="FF3300"/>
                </a:solidFill>
                <a:latin typeface="Comic Sans MS" pitchFamily="66" charset="0"/>
              </a:rPr>
              <a:t>два различных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корня. </a:t>
            </a:r>
          </a:p>
        </p:txBody>
      </p:sp>
      <p:sp>
        <p:nvSpPr>
          <p:cNvPr id="4096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01063" y="6357938"/>
            <a:ext cx="642937" cy="500062"/>
          </a:xfrm>
          <a:prstGeom prst="actionButtonForwardNex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858125" y="6357938"/>
            <a:ext cx="71437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1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15188" y="6357938"/>
            <a:ext cx="642937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/>
          </p:cNvSpPr>
          <p:nvPr>
            <p:ph sz="quarter" idx="1"/>
          </p:nvPr>
        </p:nvSpPr>
        <p:spPr>
          <a:xfrm>
            <a:off x="457200" y="1500188"/>
            <a:ext cx="8229600" cy="46259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2) 5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baseline="300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+ 3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+ 7 = 0;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ru-RU" dirty="0" smtClean="0">
                <a:latin typeface="Comic Sans MS" pitchFamily="66" charset="0"/>
              </a:rPr>
              <a:t> = 5;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b</a:t>
            </a:r>
            <a:r>
              <a:rPr lang="ru-RU" dirty="0" smtClean="0">
                <a:latin typeface="Comic Sans MS" pitchFamily="66" charset="0"/>
              </a:rPr>
              <a:t> = 3;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c</a:t>
            </a:r>
            <a:r>
              <a:rPr lang="ru-RU" dirty="0" smtClean="0">
                <a:latin typeface="Comic Sans MS" pitchFamily="66" charset="0"/>
              </a:rPr>
              <a:t> = 7;</a:t>
            </a:r>
            <a:br>
              <a:rPr lang="ru-RU" dirty="0" smtClean="0">
                <a:latin typeface="Comic Sans MS" pitchFamily="66" charset="0"/>
              </a:rPr>
            </a:br>
            <a:r>
              <a:rPr lang="ru-RU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dirty="0" smtClean="0">
                <a:latin typeface="Comic Sans MS" pitchFamily="66" charset="0"/>
              </a:rPr>
              <a:t> = 32 − 4 · 5 · 7 = 9 − 140 = −131.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latin typeface="Comic Sans MS" pitchFamily="66" charset="0"/>
              </a:rPr>
              <a:t>&lt;0</a:t>
            </a:r>
            <a:r>
              <a:rPr lang="ru-RU" dirty="0" smtClean="0">
                <a:latin typeface="Comic Sans MS" pitchFamily="66" charset="0"/>
              </a:rPr>
              <a:t>, корней </a:t>
            </a:r>
            <a:r>
              <a:rPr lang="ru-RU" dirty="0" smtClean="0">
                <a:solidFill>
                  <a:srgbClr val="FF3300"/>
                </a:solidFill>
                <a:latin typeface="Comic Sans MS" pitchFamily="66" charset="0"/>
              </a:rPr>
              <a:t>нет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3)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baseline="300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− 6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x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+ 9 = 0.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ru-RU" dirty="0" smtClean="0">
                <a:latin typeface="Comic Sans MS" pitchFamily="66" charset="0"/>
              </a:rPr>
              <a:t> = 1;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b</a:t>
            </a:r>
            <a:r>
              <a:rPr lang="ru-RU" dirty="0" smtClean="0">
                <a:latin typeface="Comic Sans MS" pitchFamily="66" charset="0"/>
              </a:rPr>
              <a:t> = −6; </a:t>
            </a:r>
            <a:r>
              <a:rPr lang="ru-RU" i="1" dirty="0" err="1" smtClean="0">
                <a:solidFill>
                  <a:srgbClr val="FF3300"/>
                </a:solidFill>
                <a:latin typeface="Comic Sans MS" pitchFamily="66" charset="0"/>
              </a:rPr>
              <a:t>c</a:t>
            </a:r>
            <a:r>
              <a:rPr lang="ru-RU" dirty="0" smtClean="0">
                <a:latin typeface="Comic Sans MS" pitchFamily="66" charset="0"/>
              </a:rPr>
              <a:t> = 9;</a:t>
            </a:r>
            <a:br>
              <a:rPr lang="ru-RU" dirty="0" smtClean="0">
                <a:latin typeface="Comic Sans MS" pitchFamily="66" charset="0"/>
              </a:rPr>
            </a:br>
            <a:r>
              <a:rPr lang="ru-RU" i="1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ru-RU" dirty="0" smtClean="0">
                <a:solidFill>
                  <a:srgbClr val="FF3300"/>
                </a:solidFill>
                <a:latin typeface="Comic Sans MS" pitchFamily="66" charset="0"/>
              </a:rPr>
              <a:t> </a:t>
            </a:r>
            <a:r>
              <a:rPr lang="ru-RU" dirty="0" smtClean="0">
                <a:latin typeface="Comic Sans MS" pitchFamily="66" charset="0"/>
              </a:rPr>
              <a:t>= (−6)2 − 4 · 1 · 9 = 36 − 36 = 0.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330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latin typeface="Comic Sans MS" pitchFamily="66" charset="0"/>
              </a:rPr>
              <a:t>=</a:t>
            </a:r>
            <a:r>
              <a:rPr lang="ru-RU" dirty="0" smtClean="0">
                <a:latin typeface="Comic Sans MS" pitchFamily="66" charset="0"/>
              </a:rPr>
              <a:t>0 — </a:t>
            </a:r>
            <a:r>
              <a:rPr lang="ru-RU" dirty="0" smtClean="0">
                <a:solidFill>
                  <a:srgbClr val="FF3300"/>
                </a:solidFill>
                <a:latin typeface="Comic Sans MS" pitchFamily="66" charset="0"/>
              </a:rPr>
              <a:t>один </a:t>
            </a:r>
            <a:r>
              <a:rPr lang="ru-RU" dirty="0" smtClean="0">
                <a:latin typeface="Comic Sans MS" pitchFamily="66" charset="0"/>
              </a:rPr>
              <a:t>корень.</a:t>
            </a:r>
          </a:p>
        </p:txBody>
      </p:sp>
      <p:sp>
        <p:nvSpPr>
          <p:cNvPr id="4198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9625" y="6357938"/>
            <a:ext cx="714375" cy="500062"/>
          </a:xfrm>
          <a:prstGeom prst="actionButtonBackPreviou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6357938"/>
            <a:ext cx="642937" cy="500062"/>
          </a:xfrm>
          <a:prstGeom prst="actionButtonHom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1087</TotalTime>
  <Words>544</Words>
  <Application>Microsoft Office PowerPoint</Application>
  <PresentationFormat>Экран (4:3)</PresentationFormat>
  <Paragraphs>292</Paragraphs>
  <Slides>32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2" baseType="lpstr">
      <vt:lpstr>Calibri</vt:lpstr>
      <vt:lpstr>Arial</vt:lpstr>
      <vt:lpstr>Cambria</vt:lpstr>
      <vt:lpstr>Wingdings 3</vt:lpstr>
      <vt:lpstr>Wingdings</vt:lpstr>
      <vt:lpstr>Gill Sans MT</vt:lpstr>
      <vt:lpstr>Comic Sans MS</vt:lpstr>
      <vt:lpstr>Times New Roman</vt:lpstr>
      <vt:lpstr>Начальная</vt:lpstr>
      <vt:lpstr>Microsoft Equation 3.0</vt:lpstr>
      <vt:lpstr>Квадратные уравнения </vt:lpstr>
      <vt:lpstr>Содержание</vt:lpstr>
      <vt:lpstr>Определение квадратного уравнения.</vt:lpstr>
      <vt:lpstr>Определение квадратного уравнения.</vt:lpstr>
      <vt:lpstr>Виды квадратных уравнений</vt:lpstr>
      <vt:lpstr>Полное квадратное уравнение</vt:lpstr>
      <vt:lpstr>Пример</vt:lpstr>
      <vt:lpstr>Решение </vt:lpstr>
      <vt:lpstr>Слайд 9</vt:lpstr>
      <vt:lpstr> Формула корней квадратного уравнения</vt:lpstr>
      <vt:lpstr>Пример </vt:lpstr>
      <vt:lpstr>Решение </vt:lpstr>
      <vt:lpstr>Слайд 13</vt:lpstr>
      <vt:lpstr>Реши самостоятельно. </vt:lpstr>
      <vt:lpstr>Приведённые квадратные уравнения</vt:lpstr>
      <vt:lpstr>Теорема Виета.</vt:lpstr>
      <vt:lpstr>Пример</vt:lpstr>
      <vt:lpstr>Реши самостоятельно.</vt:lpstr>
      <vt:lpstr>Неполные квадратные уравнения</vt:lpstr>
      <vt:lpstr>Пример</vt:lpstr>
      <vt:lpstr>Приемы устного решения квадратных уравнений</vt:lpstr>
      <vt:lpstr>1 приём «коэффициентов»</vt:lpstr>
      <vt:lpstr>2 приём «коэффициентов»</vt:lpstr>
      <vt:lpstr>Приём «переброски»</vt:lpstr>
      <vt:lpstr>Пример 1.</vt:lpstr>
      <vt:lpstr>Пример 2.</vt:lpstr>
      <vt:lpstr>Реши самостоятельно.</vt:lpstr>
      <vt:lpstr>ТЕСТ «КВАДРАТНЫЕ УРАВНЕНИЯ»</vt:lpstr>
      <vt:lpstr>Слайд 29</vt:lpstr>
      <vt:lpstr>Слайд 30</vt:lpstr>
      <vt:lpstr>ОТВЕТЫ.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Серега</dc:creator>
  <dc:description>http://aida.ucoz.ru</dc:description>
  <cp:lastModifiedBy>user</cp:lastModifiedBy>
  <cp:revision>55</cp:revision>
  <dcterms:created xsi:type="dcterms:W3CDTF">2013-02-25T19:03:48Z</dcterms:created>
  <dcterms:modified xsi:type="dcterms:W3CDTF">2020-11-12T10:48:23Z</dcterms:modified>
</cp:coreProperties>
</file>