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3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57" r:id="rId37"/>
    <p:sldId id="269" r:id="rId38"/>
    <p:sldId id="284" r:id="rId39"/>
    <p:sldId id="25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DD62D-CE04-4BB3-A749-7F74349C1545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87C38-3EF8-4CE8-83DB-0D148B0B9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freshfrost.ru/uploads/product/60000/60092/60092.jpg" TargetMode="External"/><Relationship Id="rId13" Type="http://schemas.openxmlformats.org/officeDocument/2006/relationships/hyperlink" Target="https://thumbs.dreamstime.com/z/&#1089;&#1095;&#1072;&#1089;&#1090;-&#1080;&#1074;&#1099;&#1081;-&#1085;&#1072;&#1088;&#1080;&#1089;&#1086;&#1074;&#1072;&#1085;&#1085;&#1099;&#1081;-&#1084;&#1072;-&#1100;&#1095;&#1080;&#1082;-&#1080;&#1079;&#1086;-&#1080;&#1088;&#1086;&#1074;&#1072;-&#1080;&#1079;&#1072;&#1081;&#1085;-&#1079;&#1085;&#1072;&#1095;&#1082;&#1072;-73402111.jpg" TargetMode="External"/><Relationship Id="rId3" Type="http://schemas.openxmlformats.org/officeDocument/2006/relationships/hyperlink" Target="https://www.chopl.ru/media/k2/galleries/395/fundamentalna-teoria-dr-younga.jpg" TargetMode="External"/><Relationship Id="rId7" Type="http://schemas.openxmlformats.org/officeDocument/2006/relationships/hyperlink" Target="https://upload.wikimedia.org/wikipedia/commons/1/14/Une_foire_&#224;_Gand_au_Moyen-Age.jpg" TargetMode="External"/><Relationship Id="rId12" Type="http://schemas.openxmlformats.org/officeDocument/2006/relationships/hyperlink" Target="https://catherineasquithgallery.com/uploads/posts/2021-03/1614577371_7-p-luk-na-belom-fone-7.jpg" TargetMode="External"/><Relationship Id="rId2" Type="http://schemas.openxmlformats.org/officeDocument/2006/relationships/hyperlink" Target="https://images.chesscomfiles.com/uploads/v1/blog/576125.50e396f1.5000x5000o.b371a11fc5ce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e01.alicdn.com/kf/HTB1Z587aJfvK1RjSspfq6zzXFXay/-.jpg" TargetMode="External"/><Relationship Id="rId11" Type="http://schemas.openxmlformats.org/officeDocument/2006/relationships/hyperlink" Target="https://ds05.infourok.ru/uploads/ex/0bd1/00084930-3c528786/hello_html_m2fa539d4.jpg" TargetMode="External"/><Relationship Id="rId5" Type="http://schemas.openxmlformats.org/officeDocument/2006/relationships/hyperlink" Target="https://avatars.mds.yandex.net/get-zen_doc/1582174/pub_5ed900ab0150672d6eb47139_5ed9033975ee4029d02edaa2/scale_1200" TargetMode="External"/><Relationship Id="rId10" Type="http://schemas.openxmlformats.org/officeDocument/2006/relationships/hyperlink" Target="https://spirk.ru/files/3c5/3c5ab2465051226ca63ec6372e5feb93.jpg" TargetMode="External"/><Relationship Id="rId4" Type="http://schemas.openxmlformats.org/officeDocument/2006/relationships/hyperlink" Target="https://www.totalmortgage.com/blog/wp-content/uploads/2015/09/BlackBoxQuestion.png" TargetMode="External"/><Relationship Id="rId9" Type="http://schemas.openxmlformats.org/officeDocument/2006/relationships/hyperlink" Target="https://media.elitsy.ru/wp-content/uploads/2019/09/75745625-840x415.jpg" TargetMode="External"/><Relationship Id="rId14" Type="http://schemas.openxmlformats.org/officeDocument/2006/relationships/hyperlink" Target="https://avatars.mds.yandex.net/get-zen_doc/1899117/pub_5cd83d5ba27d9900b324e4e1_5cd93ad90092d700b8989426/scale_1200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avatars.mds.yandex.net/get-zen_doc/1894366/pub_5f25d1e1b8d1a747a86c6213_5f25d9b4a34bc4540c275323/scale_1200" TargetMode="External"/><Relationship Id="rId13" Type="http://schemas.openxmlformats.org/officeDocument/2006/relationships/hyperlink" Target="http://kids.azovlib.ru/images/&#1048;&#1089;&#1090;&#1086;&#1088;&#1080;&#1103;%20&#1074;&#1077;&#1097;&#1077;&#1081;/&#1095;&#1072;&#1089;&#1099;%201.jpg" TargetMode="External"/><Relationship Id="rId3" Type="http://schemas.openxmlformats.org/officeDocument/2006/relationships/hyperlink" Target="https://ellinashop.ru/_mod_files/ce_images/4_otdel-Arti-M/733-104(0).jpg" TargetMode="External"/><Relationship Id="rId7" Type="http://schemas.openxmlformats.org/officeDocument/2006/relationships/hyperlink" Target="https://static-sl.insales.ru/images/products/1/130/304996482/&#1060;&#1088;&#1072;&#1075;&#1084;&#1077;&#1085;&#1090;_&#1076;&#1080;&#1086;&#1088;&#1072;&#1084;&#1099;__&#1057;&#1090;&#1072;&#1083;&#1080;&#1085;&#1075;&#1088;&#1072;&#1076;&#1089;&#1082;&#1072;&#1103;_&#1073;&#1080;&#1090;&#1074;&#1072;___&#1089;&#1090;&#1091;&#1076;&#1080;&#1103;_&#1074;&#1086;&#1077;&#1085;&#1085;&#1099;&#1093;_&#1093;&#1091;&#1076;&#1086;&#1078;&#1085;&#1080;&#1082;&#1086;&#1074;_&#1080;&#1084;&#1077;&#1085;&#1080;_&#1052;._&#1041;._&#1043;&#1088;&#1077;&#1082;&#1086;&#1074;&#1072;__1961-198.jpg" TargetMode="External"/><Relationship Id="rId12" Type="http://schemas.openxmlformats.org/officeDocument/2006/relationships/hyperlink" Target="https://phonoteka.org/uploads/posts/2021-07/1625635858_8-phonoteka-org-p-pesochnie-chasi-art-krasivo-8.jpg" TargetMode="External"/><Relationship Id="rId2" Type="http://schemas.openxmlformats.org/officeDocument/2006/relationships/hyperlink" Target="https://img.freepik.com/free-vector/boy-and-girl-waving-hands_1308-29335.jpg?size=626&amp;ext=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1.bp.blogspot.com/-K-yNN1C9OjI/YGB5zQsQ4nI/AAAAAAAAAzQ/-98cq4UgYRQcFM-Lc49eV4gYsLNa_MdPwCLcBGAsYHQ/s964/%D0%BC%D0%B8.jpg" TargetMode="External"/><Relationship Id="rId11" Type="http://schemas.openxmlformats.org/officeDocument/2006/relationships/hyperlink" Target="https://thumbs.dreamstime.com/b/&#1084;&#1072;-&#1077;&#1085;&#1100;&#1082;&#1072;&#1103;-&#1077;&#1074;&#1086;&#1095;&#1082;&#1072;-&#1079;&#1072;&#1084;&#1077;&#1088;&#1079;&#1072;&#1103;-&#1074;-&#1093;&#1086;-&#1086;-&#1077;-&#1079;&#1080;&#1084;&#1099;-&#1085;&#1086;&#1089;&#1103;-&#1096;&#1077;&#1088;&#1089;&#1090;&#1103;&#1085;&#1099;&#1077;-&#1096;-&#1103;&#1087;&#1091;-&#1080;-&#1082;&#1091;&#1088;&#1090;&#1082;&#1091;-73106175.jpg" TargetMode="External"/><Relationship Id="rId5" Type="http://schemas.openxmlformats.org/officeDocument/2006/relationships/hyperlink" Target="https://phonoteka.org/uploads/posts/2021-05/1621917991_13-phonoteka_org-p-fon-dlya-prezentatsii-konvert-13.png" TargetMode="External"/><Relationship Id="rId10" Type="http://schemas.openxmlformats.org/officeDocument/2006/relationships/hyperlink" Target="https://www.laubwerk.com/wp-content/uploads/2013/06/Acer_pseudoplatanus.png" TargetMode="External"/><Relationship Id="rId4" Type="http://schemas.openxmlformats.org/officeDocument/2006/relationships/hyperlink" Target="https://phonoteka.org/uploads/posts/2021-05/thumbs/1620187150_55-phonoteka_org-p-fon-detskie-eksperimenti-60.jpg" TargetMode="External"/><Relationship Id="rId9" Type="http://schemas.openxmlformats.org/officeDocument/2006/relationships/hyperlink" Target="https://www.wikihow.com/images/1/10/Float-on-Your-Back-Step-16-Version-2.jpg" TargetMode="External"/><Relationship Id="rId14" Type="http://schemas.openxmlformats.org/officeDocument/2006/relationships/hyperlink" Target="https://iknigi.net/books_files/online_html/175427/i_024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phonoteka.org/uploads/posts/2021-05/thumbs/1620187150_55-phonoteka_org-p-fon-detskie-eksperimenti-60.jpg" TargetMode="External"/><Relationship Id="rId2" Type="http://schemas.openxmlformats.org/officeDocument/2006/relationships/hyperlink" Target="https://mtdata.ru/u12/photoBC22/20388014968-0/original.jpe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osuchebnik.ru/upload/medialibrary/769/769237ea490655ece5a35efd69cbfa3c.jpg" TargetMode="External"/><Relationship Id="rId4" Type="http://schemas.openxmlformats.org/officeDocument/2006/relationships/hyperlink" Target="https://burundukeda.ru/uploads/images/1000x1000/2017/02/04/5895eec00c1e0.jpg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3116"/>
            <a:ext cx="7781544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«Увлекательная физика»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214290"/>
            <a:ext cx="4567974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Образовательная викторина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554" name="AutoShape 2" descr="https://images.chesscomfiles.com/uploads/v1/blog/576125.50e396f1.5000x5000o.b371a11fc5c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 descr="C:\Users\user\Desktop\576125.50e396f1.5000x5000o.b371a11fc5ce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20" y="285728"/>
            <a:ext cx="3778276" cy="20002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3557" name="AutoShape 5" descr="https://www.chopl.ru/media/k2/galleries/395/fundamentalna-teoria-dr-youn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C:\Users\user\Desktop\fundamentalna-teoria-dr-young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3000372"/>
            <a:ext cx="3786214" cy="207170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3071810"/>
            <a:ext cx="4643470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Тайна 7 черных  ящиков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786190"/>
            <a:ext cx="4643470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7 вопросов из конверта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5214950"/>
            <a:ext cx="4643470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Седьмой лишний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5929330"/>
            <a:ext cx="4643470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7 экспериментов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4500570"/>
            <a:ext cx="4643470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7 перевертышей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00628" y="5072074"/>
            <a:ext cx="3929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Автор: Фоминова Елена Владимировна, учитель физики и информатики МБОУ СОШ № 23 имени С.З. Дьяченко МО </a:t>
            </a:r>
            <a:r>
              <a:rPr lang="ru-RU" sz="1600" b="1" dirty="0" err="1" smtClean="0"/>
              <a:t>Усть-Лабинский</a:t>
            </a:r>
            <a:r>
              <a:rPr lang="ru-RU" sz="1600" b="1" dirty="0" smtClean="0"/>
              <a:t> район Краснодарского </a:t>
            </a:r>
            <a:r>
              <a:rPr lang="ru-RU" sz="1600" b="1" dirty="0" smtClean="0"/>
              <a:t>края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в черном ящике?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785794"/>
            <a:ext cx="55007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Font typeface="Wingdings" pitchFamily="2" charset="2"/>
              <a:buChar char="ü"/>
            </a:pPr>
            <a:r>
              <a:rPr lang="ru-RU" sz="2400" dirty="0"/>
              <a:t>Сначала он плавал, потом стал и летать.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400" dirty="0"/>
              <a:t>Он не любит большую жару и сильную тряску.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400" dirty="0"/>
              <a:t> Он всегда </a:t>
            </a:r>
            <a:r>
              <a:rPr lang="ru-RU" sz="2400" dirty="0" smtClean="0"/>
              <a:t>целенаправлен.</a:t>
            </a:r>
            <a:endParaRPr lang="ru-RU" sz="2400" dirty="0"/>
          </a:p>
          <a:p>
            <a:pPr lvl="0" algn="just">
              <a:buFont typeface="Wingdings" pitchFamily="2" charset="2"/>
              <a:buChar char="ü"/>
            </a:pPr>
            <a:r>
              <a:rPr lang="ru-RU" sz="2400" dirty="0"/>
              <a:t>Он многим будучи их проводником, спас жизнь.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/>
              <a:t>Он безразличен к драгоценным металлам и алмазам, но волнуется при взаимодействии с железом.</a:t>
            </a:r>
            <a:endParaRPr lang="ru-RU" sz="2200" dirty="0"/>
          </a:p>
        </p:txBody>
      </p:sp>
      <p:pic>
        <p:nvPicPr>
          <p:cNvPr id="10" name="Рисунок 9" descr="C:\Users\user\Downloads\счаст-ивый-нарисованный-ма-ьчик-изо-ирова-изайн-значка-734021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85860"/>
            <a:ext cx="276164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Компас</a:t>
            </a:r>
            <a:endParaRPr lang="ru-RU" sz="2800" b="1" dirty="0"/>
          </a:p>
        </p:txBody>
      </p:sp>
      <p:pic>
        <p:nvPicPr>
          <p:cNvPr id="8" name="Рисунок 7" descr="https://avatars.mds.yandex.net/get-zen_doc/1899117/pub_5cd83d5ba27d9900b324e4e1_5cd93ad90092d700b8989426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000108"/>
            <a:ext cx="5357850" cy="384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в черном ящике?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1428736"/>
            <a:ext cx="5000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Агрегат </a:t>
            </a:r>
            <a:r>
              <a:rPr lang="ru-RU" sz="2400" b="1" i="1" dirty="0"/>
              <a:t>для моментальной </a:t>
            </a:r>
            <a:r>
              <a:rPr lang="ru-RU" sz="2400" b="1" i="1" dirty="0" smtClean="0"/>
              <a:t>съемки:</a:t>
            </a:r>
            <a:endParaRPr lang="ru-RU" sz="2400" dirty="0"/>
          </a:p>
          <a:p>
            <a:r>
              <a:rPr lang="ru-RU" sz="2400" b="1" i="1" dirty="0"/>
              <a:t>    </a:t>
            </a:r>
            <a:r>
              <a:rPr lang="ru-RU" sz="2400" dirty="0"/>
              <a:t>   У него неудачных снимков нет,</a:t>
            </a:r>
          </a:p>
          <a:p>
            <a:r>
              <a:rPr lang="ru-RU" sz="2400" dirty="0"/>
              <a:t>       Работа его всюду славится</a:t>
            </a:r>
          </a:p>
          <a:p>
            <a:r>
              <a:rPr lang="ru-RU" sz="2400" dirty="0"/>
              <a:t>       Еще бы! Здесь что ни портрет –</a:t>
            </a:r>
          </a:p>
          <a:p>
            <a:r>
              <a:rPr lang="ru-RU" sz="2400" dirty="0"/>
              <a:t>      </a:t>
            </a:r>
            <a:r>
              <a:rPr lang="ru-RU" sz="2400" dirty="0" smtClean="0"/>
              <a:t> Красавец </a:t>
            </a:r>
            <a:r>
              <a:rPr lang="ru-RU" sz="2400" dirty="0"/>
              <a:t>иль красавица. </a:t>
            </a:r>
          </a:p>
        </p:txBody>
      </p:sp>
      <p:pic>
        <p:nvPicPr>
          <p:cNvPr id="8" name="Рисунок 7" descr="https://img.freepik.com/free-vector/boy-and-girl-waving-hands_1308-29335.jpg?size=626&amp;ext=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3521313" cy="355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Зеркало</a:t>
            </a:r>
            <a:endParaRPr lang="ru-RU" sz="2800" b="1" dirty="0"/>
          </a:p>
        </p:txBody>
      </p:sp>
      <p:pic>
        <p:nvPicPr>
          <p:cNvPr id="7" name="Рисунок 6" descr="C:\Users\user\Downloads\733-104(0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00108"/>
            <a:ext cx="43577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в черном ящике?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1071546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Приспособление </a:t>
            </a:r>
            <a:r>
              <a:rPr lang="ru-RU" sz="2400" b="1" dirty="0"/>
              <a:t>для передачи мысли на расстояние.</a:t>
            </a:r>
            <a:endParaRPr lang="ru-RU" sz="2400" dirty="0"/>
          </a:p>
        </p:txBody>
      </p:sp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8588" y="1571612"/>
            <a:ext cx="3582106" cy="385765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Конверт</a:t>
            </a:r>
            <a:endParaRPr lang="ru-RU" sz="2800" b="1" dirty="0"/>
          </a:p>
        </p:txBody>
      </p:sp>
      <p:pic>
        <p:nvPicPr>
          <p:cNvPr id="10" name="Рисунок 9" descr="C:\Users\user\Downloads\1621917991_13-phonoteka_org-p-fon-dlya-prezentatsii-konvert-1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285860"/>
            <a:ext cx="378621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071546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1. Один из исследователей с несколькими друзьями провел 45 мин в сухой камере при </a:t>
            </a:r>
            <a:r>
              <a:rPr lang="ru-RU" sz="2400" dirty="0" err="1"/>
              <a:t>t</a:t>
            </a:r>
            <a:r>
              <a:rPr lang="ru-RU" sz="2400" dirty="0"/>
              <a:t> = +126°С без вреда для здоровья, в то время как кусок мяса, взятый в камеру, оказался сваренным. </a:t>
            </a:r>
            <a:r>
              <a:rPr lang="ru-RU" sz="2400" b="1" dirty="0"/>
              <a:t>Как можно объяснить результаты этого эксперимента?</a:t>
            </a:r>
          </a:p>
        </p:txBody>
      </p:sp>
      <p:pic>
        <p:nvPicPr>
          <p:cNvPr id="10" name="Рисунок 9" descr="C:\Users\user\Downloads\ми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000372"/>
            <a:ext cx="65833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Ответ 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071546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Живой человеческий организм с помощью механизмов терморегуляции - теплоизлучения и испарения пота с поверхности тела - способен поддерживать постоянную температуру тела.</a:t>
            </a:r>
          </a:p>
        </p:txBody>
      </p:sp>
      <p:pic>
        <p:nvPicPr>
          <p:cNvPr id="10" name="Рисунок 9" descr="C:\Users\user\Downloads\ми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000372"/>
            <a:ext cx="65833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07154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2. Некоторые </a:t>
            </a:r>
            <a:r>
              <a:rPr lang="ru-RU" sz="2400" dirty="0"/>
              <a:t>солдаты, впервые попав в боевую обстановку, "кланяются пулям" - нагибаются, услышав звук летящей пули. </a:t>
            </a:r>
            <a:r>
              <a:rPr lang="ru-RU" sz="2400" b="1" dirty="0"/>
              <a:t>На сколько это разумно с физической точки зрения?</a:t>
            </a:r>
          </a:p>
        </p:txBody>
      </p:sp>
      <p:pic>
        <p:nvPicPr>
          <p:cNvPr id="7" name="Рисунок 6" descr="C:\Users\user\Downloads\Фрагмент_диорамы__Сталинградская_битва___студия_военных_художников_имени_М._Б._Грекова__1961-1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714620"/>
            <a:ext cx="5572164" cy="374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07154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Совсем неразумно. Скорость звука (340 </a:t>
            </a:r>
            <a:r>
              <a:rPr lang="ru-RU" sz="2400" b="1" dirty="0" err="1"/>
              <a:t>м\с</a:t>
            </a:r>
            <a:r>
              <a:rPr lang="ru-RU" sz="2400" b="1" dirty="0"/>
              <a:t>) меньше скорости пули (около 800 </a:t>
            </a:r>
            <a:r>
              <a:rPr lang="ru-RU" sz="2400" b="1" dirty="0" err="1"/>
              <a:t>м\с</a:t>
            </a:r>
            <a:r>
              <a:rPr lang="ru-RU" sz="2400" b="1" dirty="0"/>
              <a:t>). Поэтому момент, когда солдат услышит звук пули, не предшествует моменту, когда пуля может его поразить.</a:t>
            </a:r>
          </a:p>
        </p:txBody>
      </p:sp>
      <p:pic>
        <p:nvPicPr>
          <p:cNvPr id="7" name="Рисунок 6" descr="C:\Users\user\Downloads\Фрагмент_диорамы__Сталинградская_битва___студия_военных_художников_имени_М._Б._Грекова__1961-1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714620"/>
            <a:ext cx="5572164" cy="374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85728"/>
            <a:ext cx="45005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238" algn="just"/>
            <a:r>
              <a:rPr lang="ru-RU" sz="2000" dirty="0"/>
              <a:t>Это изобретение было сделано еще в 1817 году шотландским физиком            Д. </a:t>
            </a:r>
            <a:r>
              <a:rPr lang="ru-RU" sz="2000" dirty="0" err="1"/>
              <a:t>Брюстером</a:t>
            </a:r>
            <a:r>
              <a:rPr lang="ru-RU" sz="2000" dirty="0"/>
              <a:t> в Англии и через год-полтора проникло уже в Россию, где было встречено с восхищением. Баснописец А.Измайлов писал об этом изобретении в следующих выражениях:</a:t>
            </a:r>
          </a:p>
          <a:p>
            <a:endParaRPr lang="ru-RU" dirty="0"/>
          </a:p>
        </p:txBody>
      </p:sp>
      <p:pic>
        <p:nvPicPr>
          <p:cNvPr id="8" name="Рисунок 7" descr="https://avatars.mds.yandex.net/get-zen_doc/1582174/pub_5ed900ab0150672d6eb47139_5ed9033975ee4029d02edaa2/scale_1200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43570" y="785794"/>
            <a:ext cx="2676319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72132" y="3929066"/>
            <a:ext cx="28575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Дэвид </a:t>
            </a:r>
            <a:r>
              <a:rPr lang="ru-RU" sz="2000" b="1" dirty="0" err="1"/>
              <a:t>Брюстер</a:t>
            </a:r>
            <a:endParaRPr lang="ru-RU" sz="2000" dirty="0"/>
          </a:p>
          <a:p>
            <a:pPr algn="ctr"/>
            <a:r>
              <a:rPr lang="ru-RU" sz="2000" b="1" dirty="0" smtClean="0"/>
              <a:t>(1781 </a:t>
            </a:r>
            <a:r>
              <a:rPr lang="ru-RU" sz="2000" b="1" dirty="0"/>
              <a:t>г. </a:t>
            </a:r>
            <a:r>
              <a:rPr lang="ru-RU" sz="2000" b="1" dirty="0" smtClean="0"/>
              <a:t>- 1868 </a:t>
            </a:r>
            <a:r>
              <a:rPr lang="ru-RU" sz="2000" b="1" dirty="0"/>
              <a:t>г) 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2714620"/>
            <a:ext cx="4857784" cy="3665101"/>
          </a:xfrm>
          <a:prstGeom prst="horizontalScroll">
            <a:avLst>
              <a:gd name="adj" fmla="val 1124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«Смотрю – и что же в моих </a:t>
            </a:r>
            <a:r>
              <a:rPr lang="ru-RU" sz="2000" dirty="0" smtClean="0"/>
              <a:t>                 глазах</a:t>
            </a:r>
            <a:r>
              <a:rPr lang="ru-RU" sz="2000" dirty="0"/>
              <a:t>?</a:t>
            </a:r>
          </a:p>
          <a:p>
            <a:pPr algn="just"/>
            <a:r>
              <a:rPr lang="ru-RU" sz="2000" dirty="0" smtClean="0"/>
              <a:t>В </a:t>
            </a:r>
            <a:r>
              <a:rPr lang="ru-RU" sz="2000" dirty="0"/>
              <a:t>фигурках разных и звездах</a:t>
            </a:r>
          </a:p>
          <a:p>
            <a:pPr algn="just"/>
            <a:r>
              <a:rPr lang="ru-RU" sz="2000" dirty="0" smtClean="0"/>
              <a:t>Сапфиры</a:t>
            </a:r>
            <a:r>
              <a:rPr lang="ru-RU" sz="2000" dirty="0"/>
              <a:t>, яхонты, топазы,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изумруды и алмазы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аметисты, и жемчуг,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перламутр – всё вижу вдруг?</a:t>
            </a:r>
          </a:p>
          <a:p>
            <a:pPr algn="just"/>
            <a:r>
              <a:rPr lang="ru-RU" sz="2000" dirty="0" smtClean="0"/>
              <a:t>Лишь </a:t>
            </a:r>
            <a:r>
              <a:rPr lang="ru-RU" sz="2000" dirty="0"/>
              <a:t>сделаю рукой движенье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новое в глазах явление</a:t>
            </a:r>
            <a:r>
              <a:rPr lang="ru-RU" sz="2000" dirty="0" smtClean="0"/>
              <a:t>!»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214414" y="6143644"/>
            <a:ext cx="4000528" cy="4616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Что это за изобретение?</a:t>
            </a:r>
            <a:endParaRPr lang="ru-RU" sz="24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https://avatars.mds.yandex.net/get-zen_doc/1894366/pub_5f25d1e1b8d1a747a86c6213_5f25d9b4a34bc4540c275323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371477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43438" y="1285860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3. Когда человек длиннее - утром или вечером? 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143372" y="3000372"/>
            <a:ext cx="4714908" cy="29546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Утром. Потому что в течение дня из-за нагрузки на позвоночник происходит деформация сжатия. И рост человека вечером незначительно меньше, чем утром.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user\Downloads\Float-on-Your-Back-Step-16-Version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4676671" cy="395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5143504" y="1142984"/>
            <a:ext cx="36433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4. Почему у человека, спокойно лежащего на воде, во время вдоха ноги глубже опускаются в воду?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4500570"/>
            <a:ext cx="7643866" cy="18466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630238" algn="just"/>
            <a:r>
              <a:rPr lang="ru-RU" sz="2400" dirty="0"/>
              <a:t>Во время вдоха увеличивается объем грудной клетки, поэтому по закону Архимеда она начинает выталкиваться из воды с большей силой, поворачивая при этом тело человека.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1142984"/>
            <a:ext cx="364333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5. Где прохладнее в тени дерева или в тени навеса? Почему? Как это объяснить?</a:t>
            </a:r>
          </a:p>
          <a:p>
            <a:pPr algn="just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4500570"/>
            <a:ext cx="7643866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Прохладнее под деревом из-за испарения влаги его листьями, на что расходуется  внутренняя энергия окружающей среды.</a:t>
            </a:r>
          </a:p>
          <a:p>
            <a:pPr algn="just"/>
            <a:endParaRPr lang="ru-RU" dirty="0"/>
          </a:p>
        </p:txBody>
      </p:sp>
      <p:pic>
        <p:nvPicPr>
          <p:cNvPr id="7" name="Рисунок 6" descr="C:\Users\user\Downloads\Acer_pseudoplatanus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371477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142984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6. Почему, когда человеку холодно, он начинает непроизвольно дрожать?</a:t>
            </a:r>
          </a:p>
          <a:p>
            <a:pPr algn="just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4500570"/>
            <a:ext cx="7643866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Дрожь – одна из форм защиты организма от холода. При дрожи происходят мышечные сокращения. Работа мышц преобразуется в организме в тепло.</a:t>
            </a:r>
          </a:p>
          <a:p>
            <a:pPr algn="just"/>
            <a:endParaRPr lang="ru-RU" dirty="0"/>
          </a:p>
        </p:txBody>
      </p:sp>
      <p:pic>
        <p:nvPicPr>
          <p:cNvPr id="8" name="Рисунок 7" descr="C:\Users\user\Downloads\ма-енькая-евочка-замерзая-в-хо-о-е-зимы-нося-шерстяные-ш-япу-и-куртку-73106175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642918"/>
            <a:ext cx="2974354" cy="372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вопросов</a:t>
            </a:r>
            <a:endParaRPr lang="ru-RU" sz="2800" b="1" dirty="0"/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857232"/>
            <a:ext cx="44291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/>
              <a:t>7. Какие </a:t>
            </a:r>
            <a:r>
              <a:rPr lang="ru-RU" sz="2400" dirty="0"/>
              <a:t>часы на морозе начинают идти быстрее? Песочные, солнечные, огневые электронные или механические?</a:t>
            </a:r>
          </a:p>
          <a:p>
            <a:pPr algn="just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4500570"/>
            <a:ext cx="3857652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Песочные</a:t>
            </a:r>
            <a:r>
              <a:rPr lang="ru-RU" sz="2400" b="1" dirty="0"/>
              <a:t>,  песчинки на морозе уменьшаются в объёме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pPr algn="just"/>
            <a:endParaRPr lang="ru-RU" dirty="0"/>
          </a:p>
        </p:txBody>
      </p:sp>
      <p:pic>
        <p:nvPicPr>
          <p:cNvPr id="9" name="Рисунок 8" descr="http://kids.azovlib.ru/images/%D0%98%D1%81%D1%82%D0%BE%D1%80%D0%B8%D1%8F%20%D0%B2%D0%B5%D1%89%D0%B5%D0%B9/%D1%87%D0%B0%D1%81%D1%8B%20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857232"/>
            <a:ext cx="2977107" cy="337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knigi.net/books_files/online_html/175427/i_02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6314" y="3143248"/>
            <a:ext cx="40719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C:\Users\user\Downloads\1625635858_8-phonoteka-org-p-pesochnie-chasi-art-krasivo-8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857752" y="2786058"/>
            <a:ext cx="378621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Перевертыши</a:t>
            </a:r>
            <a:endParaRPr lang="ru-RU" sz="2800" b="1" dirty="0"/>
          </a:p>
        </p:txBody>
      </p:sp>
      <p:pic>
        <p:nvPicPr>
          <p:cNvPr id="4" name="Рисунок 3" descr="https://mtdata.ru/u12/photoBC22/20388014968-0/original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00105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0"/>
            <a:ext cx="72866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Поглощение тьмы.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Лунное сияние.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Магнитный лес.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Вынужденный подъем.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Замедленный покой.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Слабость легкости. </a:t>
            </a:r>
            <a:endParaRPr lang="ru-RU" sz="24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Некоторое </a:t>
            </a:r>
            <a:r>
              <a:rPr lang="ru-RU" sz="2400" dirty="0"/>
              <a:t>числовое значение мягкости </a:t>
            </a:r>
            <a:r>
              <a:rPr lang="ru-RU" sz="2400" dirty="0" smtClean="0"/>
              <a:t>тела.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Перевертыши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071942"/>
            <a:ext cx="1785926" cy="1928826"/>
          </a:xfrm>
          <a:prstGeom prst="rect">
            <a:avLst/>
          </a:prstGeom>
          <a:noFill/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000108"/>
            <a:ext cx="2000240" cy="221457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929066"/>
            <a:ext cx="1500166" cy="21431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857628"/>
            <a:ext cx="1857388" cy="235745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Седьмой лишний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1357290" y="1000108"/>
            <a:ext cx="71438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AutoNum type="arabicParenR"/>
              <a:tabLst>
                <a:tab pos="0" algn="l"/>
              </a:tabLst>
            </a:pPr>
            <a:r>
              <a:rPr lang="ru-RU" sz="2400" dirty="0" smtClean="0"/>
              <a:t>Молния</a:t>
            </a:r>
            <a:r>
              <a:rPr lang="ru-RU" sz="2400" dirty="0"/>
              <a:t>, ураган, бриз, муссон, пассат, сирокко, фен</a:t>
            </a:r>
          </a:p>
          <a:p>
            <a:pPr algn="just">
              <a:buAutoNum type="arabicParenR"/>
              <a:tabLst>
                <a:tab pos="0" algn="l"/>
              </a:tabLst>
            </a:pPr>
            <a:r>
              <a:rPr lang="ru-RU" sz="2400" dirty="0" smtClean="0"/>
              <a:t> </a:t>
            </a:r>
            <a:r>
              <a:rPr lang="ru-RU" sz="2400" dirty="0"/>
              <a:t>Туман, роса, рассвет, облака, роса, иней, гололед.</a:t>
            </a:r>
          </a:p>
          <a:p>
            <a:pPr algn="just">
              <a:tabLst>
                <a:tab pos="0" algn="l"/>
              </a:tabLst>
            </a:pPr>
            <a:r>
              <a:rPr lang="ru-RU" sz="2400" dirty="0" smtClean="0"/>
              <a:t>3</a:t>
            </a:r>
            <a:r>
              <a:rPr lang="ru-RU" sz="2400" dirty="0"/>
              <a:t>) Спички, грозовая туча, дрова, костер, сучки, полено, ветки.</a:t>
            </a:r>
          </a:p>
          <a:p>
            <a:pPr algn="just">
              <a:tabLst>
                <a:tab pos="0" algn="l"/>
              </a:tabLst>
            </a:pPr>
            <a:r>
              <a:rPr lang="ru-RU" sz="2400" dirty="0" smtClean="0"/>
              <a:t>4</a:t>
            </a:r>
            <a:r>
              <a:rPr lang="ru-RU" sz="2400" dirty="0"/>
              <a:t>) Термометр, снегопад, мензурка, барометр, линейка, весы, штангенциркуль.</a:t>
            </a:r>
          </a:p>
          <a:p>
            <a:pPr algn="just">
              <a:tabLst>
                <a:tab pos="0" algn="l"/>
              </a:tabLst>
            </a:pPr>
            <a:r>
              <a:rPr lang="ru-RU" sz="2400" dirty="0" smtClean="0"/>
              <a:t>5</a:t>
            </a:r>
            <a:r>
              <a:rPr lang="ru-RU" sz="2400" dirty="0"/>
              <a:t>) Кипение воды, дым от костра, дождь, радуга, снег, испарение, нагревание.</a:t>
            </a:r>
          </a:p>
          <a:p>
            <a:endParaRPr lang="ru-RU" dirty="0"/>
          </a:p>
        </p:txBody>
      </p:sp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214546" y="1000108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1 </a:t>
            </a:r>
          </a:p>
          <a:p>
            <a:pPr algn="ctr"/>
            <a:r>
              <a:rPr lang="ru-RU" sz="3200" b="1" dirty="0" smtClean="0"/>
              <a:t>Образование тумана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user\Desktop\5895eec00c1e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57364"/>
            <a:ext cx="3786190" cy="378619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786050" y="2643182"/>
            <a:ext cx="57864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Необходимо открыть  бутылку лимонада и отлить из неё один стакан. Затем сразу же плотно закрыть бутылку. Сильно ее встряхните и поставьте на стол. Если теперь бутылку открыть, то всё пространство над жидкостью заполнится туманом.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357430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643174" y="1000108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2 </a:t>
            </a:r>
          </a:p>
          <a:p>
            <a:pPr algn="ctr"/>
            <a:r>
              <a:rPr lang="ru-RU" sz="3200" b="1" dirty="0" smtClean="0"/>
              <a:t>Радуга своими руками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43042" y="2643182"/>
            <a:ext cx="6929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238" algn="just"/>
            <a:r>
              <a:rPr lang="ru-RU" sz="2400" dirty="0" smtClean="0"/>
              <a:t>Стакан заполнить водой на три четверти. Необходимо держать стакан с водой, стараясь не пролить его,  над бумагой и наблюдать, как солнечный свет проходит через стакан, преломляя и образуя на листе бумаги радугу цветов. </a:t>
            </a:r>
            <a:endParaRPr lang="ru-RU" sz="2400" dirty="0"/>
          </a:p>
        </p:txBody>
      </p:sp>
      <p:pic>
        <p:nvPicPr>
          <p:cNvPr id="46082" name="Picture 2" descr="Радуг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000108"/>
            <a:ext cx="2286016" cy="145108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592933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Калейдоскоп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28992" y="1214422"/>
            <a:ext cx="5357850" cy="3665101"/>
          </a:xfrm>
          <a:prstGeom prst="horizontalScroll">
            <a:avLst>
              <a:gd name="adj" fmla="val 1124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«Смотрю – и что же в моих </a:t>
            </a:r>
            <a:r>
              <a:rPr lang="ru-RU" sz="2000" dirty="0" smtClean="0"/>
              <a:t>                 глазах</a:t>
            </a:r>
            <a:r>
              <a:rPr lang="ru-RU" sz="2000" dirty="0"/>
              <a:t>?</a:t>
            </a:r>
          </a:p>
          <a:p>
            <a:pPr algn="just"/>
            <a:r>
              <a:rPr lang="ru-RU" sz="2000" dirty="0" smtClean="0"/>
              <a:t>В </a:t>
            </a:r>
            <a:r>
              <a:rPr lang="ru-RU" sz="2000" dirty="0"/>
              <a:t>фигурках разных и звездах</a:t>
            </a:r>
          </a:p>
          <a:p>
            <a:pPr algn="just"/>
            <a:r>
              <a:rPr lang="ru-RU" sz="2000" dirty="0" smtClean="0"/>
              <a:t>Сапфиры</a:t>
            </a:r>
            <a:r>
              <a:rPr lang="ru-RU" sz="2000" dirty="0"/>
              <a:t>, яхонты, топазы,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изумруды и алмазы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аметисты, и жемчуг,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перламутр – всё вижу вдруг?</a:t>
            </a:r>
          </a:p>
          <a:p>
            <a:pPr algn="just"/>
            <a:r>
              <a:rPr lang="ru-RU" sz="2000" dirty="0" smtClean="0"/>
              <a:t>Лишь </a:t>
            </a:r>
            <a:r>
              <a:rPr lang="ru-RU" sz="2000" dirty="0"/>
              <a:t>сделаю рукой движенье</a:t>
            </a:r>
          </a:p>
          <a:p>
            <a:pPr algn="just"/>
            <a:r>
              <a:rPr lang="ru-RU" sz="2000" dirty="0" smtClean="0"/>
              <a:t>И </a:t>
            </a:r>
            <a:r>
              <a:rPr lang="ru-RU" sz="2000" dirty="0"/>
              <a:t>новое в глазах явление</a:t>
            </a:r>
            <a:r>
              <a:rPr lang="ru-RU" sz="2000" dirty="0" smtClean="0"/>
              <a:t>!»</a:t>
            </a:r>
            <a:endParaRPr lang="ru-RU" dirty="0"/>
          </a:p>
        </p:txBody>
      </p:sp>
      <p:pic>
        <p:nvPicPr>
          <p:cNvPr id="12" name="Рисунок 11" descr="https://ae01.alicdn.com/kf/HTB1Z587aJfvK1RjSspfq6zzXFXay/-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142984"/>
            <a:ext cx="357190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214546" y="1000108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3 </a:t>
            </a:r>
          </a:p>
          <a:p>
            <a:pPr algn="ctr"/>
            <a:r>
              <a:rPr lang="ru-RU" sz="3200" b="1" dirty="0" smtClean="0"/>
              <a:t>Два стакана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5984" y="2643182"/>
            <a:ext cx="628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238"/>
            <a:r>
              <a:rPr lang="ru-RU" sz="2400" dirty="0" smtClean="0"/>
              <a:t>В сырой воде на стенках сосуда будут пузырьки воздуха, а в кипяченой нет.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214546" y="1000108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4 </a:t>
            </a:r>
          </a:p>
          <a:p>
            <a:pPr algn="ctr"/>
            <a:r>
              <a:rPr lang="ru-RU" sz="3200" b="1" dirty="0" smtClean="0"/>
              <a:t>Танец в мензурке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5984" y="2643182"/>
            <a:ext cx="628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just"/>
            <a:r>
              <a:rPr lang="ru-RU" sz="2400" dirty="0" smtClean="0"/>
              <a:t>Если изюм и зерна кукурузы поместить в газированную воду, они сначала утонут, но потом пузырьки газа, поднимаясь вверх, будут увлекать их за собой. Достигнув поверхности, пузырьки лопаются, и зерна кукурузы с изюмом падают обратно на дно колбы.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214546" y="1000108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5 </a:t>
            </a:r>
          </a:p>
          <a:p>
            <a:pPr algn="ctr"/>
            <a:r>
              <a:rPr lang="ru-RU" sz="3200" b="1" dirty="0" smtClean="0"/>
              <a:t>Стрелки наоборот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5984" y="2643182"/>
            <a:ext cx="628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238" algn="just"/>
            <a:r>
              <a:rPr lang="ru-RU" sz="2400" dirty="0" smtClean="0"/>
              <a:t>Стакан с водой - это линза. Когда луч света проходит сквозь линзу, он искривляется в сторону центра. Точка, в которой лучи сходятся вместе, называется За  пределами точки, в которой лучи сходятся вместе, изображение переворачивается, потому что лучи меняют направление.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214546" y="1000108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6 </a:t>
            </a:r>
          </a:p>
          <a:p>
            <a:pPr algn="ctr"/>
            <a:r>
              <a:rPr lang="ru-RU" sz="3200" b="1" dirty="0" smtClean="0"/>
              <a:t>Вокруг света под водой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5984" y="2643182"/>
            <a:ext cx="628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238" algn="just"/>
            <a:r>
              <a:rPr lang="ru-RU" sz="2400" dirty="0" smtClean="0"/>
              <a:t>Стакан с водой - это линза. Когда луч света проходит сквозь линзу, он искривляется в сторону центра. Точка, в которой лучи сходятся вместе, называется За  пределами точки, в которой лучи сходятся вместе, изображение переворачивается, потому что лучи меняют направление.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85728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 экспериментов</a:t>
            </a:r>
            <a:endParaRPr lang="ru-RU" sz="2800" b="1" dirty="0"/>
          </a:p>
        </p:txBody>
      </p:sp>
      <p:pic>
        <p:nvPicPr>
          <p:cNvPr id="5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43446"/>
            <a:ext cx="1785926" cy="1928826"/>
          </a:xfrm>
          <a:prstGeom prst="rect">
            <a:avLst/>
          </a:prstGeom>
          <a:noFill/>
        </p:spPr>
      </p:pic>
      <p:pic>
        <p:nvPicPr>
          <p:cNvPr id="7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1150127" cy="1643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1463397" cy="18573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8125" t="51042" r="35416"/>
          <a:stretch>
            <a:fillRect/>
          </a:stretch>
        </p:blipFill>
        <p:spPr bwMode="auto">
          <a:xfrm>
            <a:off x="285720" y="714357"/>
            <a:ext cx="1071570" cy="1438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5"/>
          <a:srcRect l="29167" t="8333" r="30208" b="46875"/>
          <a:stretch>
            <a:fillRect/>
          </a:stretch>
        </p:blipFill>
        <p:spPr bwMode="auto">
          <a:xfrm>
            <a:off x="1285852" y="4643446"/>
            <a:ext cx="1571636" cy="18742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786298"/>
            <a:ext cx="1871193" cy="20717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2143108" y="2214554"/>
            <a:ext cx="6072230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Эксперимент № 7 </a:t>
            </a:r>
          </a:p>
          <a:p>
            <a:pPr algn="ctr"/>
            <a:r>
              <a:rPr lang="ru-RU" sz="3200" b="1" dirty="0" smtClean="0"/>
              <a:t>Солнечная энергия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1026" name="AutoShape 2" descr="https://burundukeda.ru/uploads/images/1000x1000/2017/02/04/5895eec00c1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user\Desktop\fundamentalna-teoria-dr-young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43504" y="3643314"/>
            <a:ext cx="3786214" cy="29059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642918"/>
            <a:ext cx="471490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Любите физику, друзья,</a:t>
            </a:r>
            <a:br>
              <a:rPr lang="ru-RU" sz="2000" dirty="0" smtClean="0"/>
            </a:br>
            <a:r>
              <a:rPr lang="ru-RU" sz="2000" dirty="0" smtClean="0"/>
              <a:t>Без космоса никак нельзя,</a:t>
            </a:r>
            <a:br>
              <a:rPr lang="ru-RU" sz="2000" dirty="0" smtClean="0"/>
            </a:br>
            <a:r>
              <a:rPr lang="ru-RU" sz="2000" dirty="0" smtClean="0"/>
              <a:t>Без света не прожить и дня,</a:t>
            </a:r>
            <a:br>
              <a:rPr lang="ru-RU" sz="2000" dirty="0" smtClean="0"/>
            </a:br>
            <a:r>
              <a:rPr lang="ru-RU" sz="2000" dirty="0" smtClean="0"/>
              <a:t>Как в древнем мире без огня.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Учёный сильно удивлён,</a:t>
            </a:r>
            <a:br>
              <a:rPr lang="ru-RU" sz="2000" dirty="0" smtClean="0"/>
            </a:br>
            <a:r>
              <a:rPr lang="ru-RU" sz="2000" dirty="0" smtClean="0"/>
              <a:t>В магнитном поле электрон,</a:t>
            </a:r>
            <a:br>
              <a:rPr lang="ru-RU" sz="2000" dirty="0" smtClean="0"/>
            </a:br>
            <a:r>
              <a:rPr lang="ru-RU" sz="2000" dirty="0" smtClean="0"/>
              <a:t>И лазер - квантовый прибор,</a:t>
            </a:r>
            <a:br>
              <a:rPr lang="ru-RU" sz="2000" dirty="0" smtClean="0"/>
            </a:br>
            <a:r>
              <a:rPr lang="ru-RU" sz="2000" dirty="0" smtClean="0"/>
              <a:t>Идей талантливых простор.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Машина или самолёт,</a:t>
            </a:r>
            <a:br>
              <a:rPr lang="ru-RU" sz="2000" dirty="0" smtClean="0"/>
            </a:br>
            <a:r>
              <a:rPr lang="ru-RU" sz="2000" dirty="0" smtClean="0"/>
              <a:t>Большой корабль колет лёд,</a:t>
            </a:r>
            <a:br>
              <a:rPr lang="ru-RU" sz="2000" dirty="0" smtClean="0"/>
            </a:br>
            <a:r>
              <a:rPr lang="ru-RU" sz="2000" dirty="0" smtClean="0"/>
              <a:t>И атом служит нам сейчас,</a:t>
            </a:r>
            <a:br>
              <a:rPr lang="ru-RU" sz="2000" dirty="0" smtClean="0"/>
            </a:br>
            <a:r>
              <a:rPr lang="ru-RU" sz="2000" dirty="0" smtClean="0"/>
              <a:t>Всё это физика для нас!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Без физики не только свет,</a:t>
            </a:r>
            <a:br>
              <a:rPr lang="ru-RU" sz="2000" dirty="0" smtClean="0"/>
            </a:br>
            <a:r>
              <a:rPr lang="ru-RU" sz="2000" dirty="0" smtClean="0"/>
              <a:t>Компьютер или Интернет,</a:t>
            </a:r>
            <a:br>
              <a:rPr lang="ru-RU" sz="2000" dirty="0" smtClean="0"/>
            </a:br>
            <a:r>
              <a:rPr lang="ru-RU" sz="2000" dirty="0" smtClean="0"/>
              <a:t>Мы не могли бы получить,</a:t>
            </a:r>
            <a:br>
              <a:rPr lang="ru-RU" sz="2000" dirty="0" smtClean="0"/>
            </a:br>
            <a:r>
              <a:rPr lang="ru-RU" sz="2000" dirty="0" smtClean="0"/>
              <a:t>Давайте физику учить!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9124" y="1071546"/>
            <a:ext cx="44291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Марк Львовский «Любите физику, друзья</a:t>
            </a:r>
            <a:r>
              <a:rPr lang="ru-RU" dirty="0" smtClean="0"/>
              <a:t>»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603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35785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1600" dirty="0" smtClean="0"/>
              <a:t>Слайд 1, 35 </a:t>
            </a:r>
            <a:r>
              <a:rPr lang="en-US" sz="1600" dirty="0" smtClean="0">
                <a:hlinkClick r:id="rId2"/>
              </a:rPr>
              <a:t>https://images.chesscomfiles.com/uploads/v1/blog/576125.50e396f1.5000x5000o.b371a11fc5ce.jpeg</a:t>
            </a:r>
            <a:endParaRPr lang="ru-RU" sz="1600" dirty="0" smtClean="0"/>
          </a:p>
          <a:p>
            <a:pPr marL="0" indent="0">
              <a:buNone/>
            </a:pPr>
            <a:r>
              <a:rPr lang="en-US" sz="1600" dirty="0" smtClean="0">
                <a:hlinkClick r:id="rId3"/>
              </a:rPr>
              <a:t>https://www.chopl.ru/media/k2/galleries/395/fundamentalna-teoria-dr-younga.jpg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2-15 черный ящик  </a:t>
            </a:r>
            <a:r>
              <a:rPr lang="ru-RU" sz="1600" u="sng" dirty="0" smtClean="0">
                <a:hlinkClick r:id="rId4"/>
              </a:rPr>
              <a:t>https://www.totalmortgage.com/blog/wp-content/uploads/2015/09/BlackBoxQuestion.png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b="1" dirty="0" smtClean="0"/>
              <a:t>Слайд 2 Дэвид </a:t>
            </a:r>
            <a:r>
              <a:rPr lang="ru-RU" sz="1600" b="1" dirty="0" err="1" smtClean="0"/>
              <a:t>Брюстер</a:t>
            </a:r>
            <a:r>
              <a:rPr lang="ru-RU" sz="1600" b="1" dirty="0" smtClean="0"/>
              <a:t> </a:t>
            </a:r>
            <a:r>
              <a:rPr lang="ru-RU" sz="1600" u="sng" dirty="0" smtClean="0">
                <a:hlinkClick r:id="rId5"/>
              </a:rPr>
              <a:t>https://avatars.mds.yandex.net/get-zen_doc/1582174/pub_5ed900ab0150672d6eb47139_5ed9033975ee4029d02edaa2/scale_1200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3 </a:t>
            </a:r>
            <a:r>
              <a:rPr lang="ru-RU" sz="1600" u="sng" dirty="0" smtClean="0">
                <a:hlinkClick r:id="rId6"/>
              </a:rPr>
              <a:t>https://ae01.alicdn.com/kf/HTB1Z587aJfvK1RjSspfq6zzXFXay/-.jpg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4 </a:t>
            </a:r>
            <a:r>
              <a:rPr lang="ru-RU" sz="1600" b="1" i="1" u="sng" dirty="0" smtClean="0">
                <a:hlinkClick r:id="rId7"/>
              </a:rPr>
              <a:t>https://upload.wikimedia.org/wikipedia/commons/1/14/Une_foire_à_Gand_au_Moyen-Age.jpg</a:t>
            </a:r>
            <a:r>
              <a:rPr lang="ru-RU" sz="1600" b="1" i="1" dirty="0" smtClean="0"/>
              <a:t> </a:t>
            </a:r>
          </a:p>
          <a:p>
            <a:pPr marL="0" indent="0">
              <a:buNone/>
            </a:pPr>
            <a:r>
              <a:rPr lang="ru-RU" sz="1600" b="1" i="1" dirty="0" smtClean="0"/>
              <a:t>Слайд 5 </a:t>
            </a:r>
            <a:r>
              <a:rPr lang="ru-RU" sz="1600" u="sng" dirty="0" smtClean="0">
                <a:hlinkClick r:id="rId8"/>
              </a:rPr>
              <a:t>https://freshfrost.ru/uploads/product/60000/60092/60092.jpg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Слайд 6 </a:t>
            </a:r>
            <a:r>
              <a:rPr lang="ru-RU" sz="1600" u="sng" dirty="0" smtClean="0">
                <a:hlinkClick r:id="rId9"/>
              </a:rPr>
              <a:t>https://media.elitsy.ru/wp-content/uploads/2019/09/75745625-840x415.jpg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Слайд 7 </a:t>
            </a:r>
            <a:r>
              <a:rPr lang="ru-RU" sz="1600" u="sng" dirty="0" smtClean="0">
                <a:hlinkClick r:id="rId10"/>
              </a:rPr>
              <a:t>https://spirk.ru/files/3c5/3c5ab2465051226ca63ec6372e5feb93.jpg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8 </a:t>
            </a:r>
            <a:r>
              <a:rPr lang="ru-RU" sz="1600" u="sng" dirty="0" smtClean="0">
                <a:hlinkClick r:id="rId11"/>
              </a:rPr>
              <a:t>https://ds05.infourok.ru/uploads/ex/0bd1/00084930-3c528786/hello_html_m2fa539d4.jpg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Слайд 9 </a:t>
            </a:r>
            <a:r>
              <a:rPr lang="ru-RU" sz="1600" u="sng" dirty="0" smtClean="0">
                <a:hlinkClick r:id="rId12"/>
              </a:rPr>
              <a:t>https://catherineasquithgallery.com/uploads/posts/2021-03/1614577371_7-p-luk-na-belom-fone-7.jpg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Слайд 10 </a:t>
            </a:r>
            <a:r>
              <a:rPr lang="ru-RU" sz="1600" u="sng" dirty="0" smtClean="0">
                <a:hlinkClick r:id="rId13"/>
              </a:rPr>
              <a:t>https://thumbs.dreamstime.com/z/счаст-ивый-нарисованный-ма-ьчик-изо-ирова-изайн-значка-73402111.jpg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11 </a:t>
            </a:r>
            <a:r>
              <a:rPr lang="ru-RU" sz="1600" u="sng" dirty="0" smtClean="0">
                <a:hlinkClick r:id="rId14"/>
              </a:rPr>
              <a:t>https://avatars.mds.yandex.net/get-zen_doc/1899117/pub_5cd83d5ba27d9900b324e4e1_5cd93ad90092d700b8989426/scale_1200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603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429684" cy="55721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dirty="0" smtClean="0"/>
              <a:t>Слайд 12 </a:t>
            </a:r>
            <a:r>
              <a:rPr lang="ru-RU" sz="1600" u="sng" dirty="0" smtClean="0">
                <a:hlinkClick r:id="rId2"/>
              </a:rPr>
              <a:t>https://img.freepik.com/free-vector/boy-and-girl-waving-hands_1308-29335.jpg?size=626&amp;ext=jpg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13 </a:t>
            </a:r>
            <a:r>
              <a:rPr lang="ru-RU" sz="1600" b="1" i="1" u="sng" dirty="0" smtClean="0">
                <a:hlinkClick r:id="rId3"/>
              </a:rPr>
              <a:t>https://ellinashop.ru/_mod_files/ce_images/4_otdel-Arti-M/733-104(0).jpg</a:t>
            </a:r>
            <a:endParaRPr lang="ru-RU" sz="1600" b="1" i="1" u="sng" dirty="0" smtClean="0"/>
          </a:p>
          <a:p>
            <a:pPr marL="0" indent="0">
              <a:buNone/>
            </a:pPr>
            <a:r>
              <a:rPr lang="ru-RU" sz="1600" b="1" i="1" u="sng" dirty="0" smtClean="0"/>
              <a:t>Слайд 14, 26, 27  </a:t>
            </a:r>
            <a:r>
              <a:rPr lang="en-US" sz="1600" dirty="0" smtClean="0">
                <a:hlinkClick r:id="rId4"/>
              </a:rPr>
              <a:t>https://phonoteka.org/uploads/posts/2021-05/thumbs/1620187150_55-phonoteka_org-p-fon-detskie-eksperimenti-60.jpg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b="1" i="1" u="sng" dirty="0" smtClean="0"/>
              <a:t> Слайд 15 </a:t>
            </a:r>
            <a:r>
              <a:rPr lang="ru-RU" sz="1600" u="sng" dirty="0" smtClean="0">
                <a:hlinkClick r:id="rId5"/>
              </a:rPr>
              <a:t>https://phonoteka.org/uploads/posts/2021-05/1621917991_13-phonoteka_org-p-fon-dlya-prezentatsii-konvert-13.png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16-17  </a:t>
            </a:r>
            <a:r>
              <a:rPr lang="ru-RU" sz="1600" u="sng" dirty="0" smtClean="0">
                <a:hlinkClick r:id="rId6"/>
              </a:rPr>
              <a:t>https://1.bp.blogspot.com/-K-yNN1C9OjI/YGB5zQsQ4nI/AAAAAAAAAzQ/-98cq4UgYRQcFM-Lc49eV4gYsLNa_MdPwCLcBGAsYHQ/s964/%25D0%25BC%25D0%25B8.jpg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18-19 </a:t>
            </a:r>
            <a:r>
              <a:rPr lang="ru-RU" sz="1600" u="sng" dirty="0" smtClean="0">
                <a:hlinkClick r:id="rId7"/>
              </a:rPr>
              <a:t>https://static-sl.insales.ru/images/products/1/130/304996482/Фрагмент_диорамы__Сталинградская_битва___студия_военных_художников_имени_М._Б._Грекова__1961-198.jpg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20  </a:t>
            </a:r>
          </a:p>
          <a:p>
            <a:pPr>
              <a:buNone/>
            </a:pPr>
            <a:r>
              <a:rPr lang="ru-RU" sz="1600" u="sng" dirty="0" smtClean="0">
                <a:hlinkClick r:id="rId8"/>
              </a:rPr>
              <a:t>https://avatars.mds.yandex.net/get-zen_doc/1894366/pub_5f25d1e1b8d1a747a86c6213_5f25d9b4a34bc4540c275323/scale_1200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21 </a:t>
            </a:r>
            <a:r>
              <a:rPr lang="ru-RU" sz="1600" u="sng" dirty="0" smtClean="0">
                <a:hlinkClick r:id="rId9"/>
              </a:rPr>
              <a:t>https://www.wikihow.com/images/1/10/Float-on-Your-Back-Step-16-Version-2.jpg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Слайд 22 </a:t>
            </a:r>
            <a:r>
              <a:rPr lang="ru-RU" sz="1600" u="sng" dirty="0" smtClean="0">
                <a:hlinkClick r:id="rId10"/>
              </a:rPr>
              <a:t>https://www.laubwerk.com/wp-content/uploads/2013/06/Acer_pseudoplatanus.png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23 </a:t>
            </a:r>
            <a:r>
              <a:rPr lang="ru-RU" sz="1600" u="sng" dirty="0" smtClean="0">
                <a:hlinkClick r:id="rId11"/>
              </a:rPr>
              <a:t>https://thumbs.dreamstime.com/b/ма-енькая-евочка-замерзая-в-хо-о-е-зимы-нося-шерстяные-ш-япу-и-куртку-73106175.jpg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Слайд 24 </a:t>
            </a:r>
            <a:r>
              <a:rPr lang="ru-RU" sz="1600" u="sng" dirty="0" smtClean="0">
                <a:hlinkClick r:id="rId12"/>
              </a:rPr>
              <a:t>https://phonoteka.org/uploads/posts/2021-07/1625635858_8-phonoteka-org-p-pesochnie-chasi-art-krasivo-8.jpg</a:t>
            </a:r>
            <a:r>
              <a:rPr lang="ru-RU" sz="1600" b="1" i="1" dirty="0" smtClean="0"/>
              <a:t> </a:t>
            </a:r>
          </a:p>
          <a:p>
            <a:pPr marL="0" indent="0">
              <a:buNone/>
            </a:pPr>
            <a:r>
              <a:rPr lang="ru-RU" sz="1600" b="1" i="1" dirty="0" smtClean="0"/>
              <a:t>Часы </a:t>
            </a:r>
            <a:r>
              <a:rPr lang="ru-RU" sz="1600" u="sng" dirty="0" smtClean="0">
                <a:hlinkClick r:id="rId13"/>
              </a:rPr>
              <a:t>http://kids.azovlib.ru/images/История%20вещей/часы%201.jpg</a:t>
            </a:r>
            <a:endParaRPr lang="ru-RU" sz="1600" u="sng" dirty="0" smtClean="0"/>
          </a:p>
          <a:p>
            <a:pPr marL="0" indent="0">
              <a:buNone/>
            </a:pPr>
            <a:r>
              <a:rPr lang="ru-RU" sz="1600" u="sng" dirty="0" smtClean="0"/>
              <a:t>Огненные  </a:t>
            </a:r>
            <a:r>
              <a:rPr lang="ru-RU" sz="1600" u="sng" dirty="0" smtClean="0">
                <a:hlinkClick r:id="rId14"/>
              </a:rPr>
              <a:t>https://iknigi.net/books_files/online_html/175427/i_024.jpg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603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3578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Слайд 25 </a:t>
            </a:r>
            <a:r>
              <a:rPr lang="ru-RU" sz="1600" b="1" u="sng" dirty="0" smtClean="0">
                <a:hlinkClick r:id="rId2"/>
              </a:rPr>
              <a:t>https://mtdata.ru/u12/photoBC22/20388014968-0/original.jpeg</a:t>
            </a:r>
            <a:endParaRPr lang="ru-RU" sz="1600" b="1" u="sng" dirty="0" smtClean="0"/>
          </a:p>
          <a:p>
            <a:pPr marL="0" indent="0">
              <a:buNone/>
            </a:pPr>
            <a:r>
              <a:rPr lang="ru-RU" sz="1600" b="1" u="sng" dirty="0" smtClean="0"/>
              <a:t>Слайд 26-34  </a:t>
            </a:r>
            <a:r>
              <a:rPr lang="en-US" sz="1600" dirty="0" smtClean="0">
                <a:hlinkClick r:id="rId3"/>
              </a:rPr>
              <a:t>https://phonoteka.org/uploads/posts/2021-05/thumbs/1620187150_55-phonoteka_org-p-fon-detskie-eksperimenti-60.jpg</a:t>
            </a:r>
            <a:r>
              <a:rPr lang="ru-RU" sz="1600" dirty="0" smtClean="0"/>
              <a:t> </a:t>
            </a:r>
          </a:p>
          <a:p>
            <a:pPr marL="0" indent="0">
              <a:buNone/>
            </a:pPr>
            <a:r>
              <a:rPr lang="ru-RU" sz="1600" dirty="0" smtClean="0"/>
              <a:t>Слайд 28 </a:t>
            </a:r>
            <a:r>
              <a:rPr lang="en-US" sz="1600" dirty="0" smtClean="0">
                <a:hlinkClick r:id="rId4"/>
              </a:rPr>
              <a:t>https://burundukeda.ru/uploads/images/1000x1000/2017/02/04/5895eec00c1e0.jpg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29 </a:t>
            </a:r>
            <a:r>
              <a:rPr lang="en-US" sz="1600" dirty="0" smtClean="0">
                <a:hlinkClick r:id="rId5"/>
              </a:rPr>
              <a:t>https://rosuchebnik.ru/upload/medialibrary/769/769237ea490655ece5a35efd69cbfa3c.jpg</a:t>
            </a:r>
            <a:r>
              <a:rPr lang="ru-RU" sz="1600" dirty="0" smtClean="0"/>
              <a:t>  </a:t>
            </a:r>
          </a:p>
          <a:p>
            <a:pPr marL="0" indent="0">
              <a:buNone/>
            </a:pPr>
            <a:endParaRPr lang="ru-RU" sz="1600" b="1" u="sng" dirty="0" smtClean="0"/>
          </a:p>
          <a:p>
            <a:pPr marL="0" indent="0">
              <a:buNone/>
            </a:pPr>
            <a:r>
              <a:rPr lang="ru-RU" sz="1600" dirty="0" smtClean="0"/>
              <a:t> 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AutoShape 2" descr="https://phonoteka.org/uploads/posts/2021-05/thumbs/1620187150_55-phonoteka_org-p-fon-detskie-eksperimenti-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1" name="Picture 3" descr="C:\Users\user\Desktop\1620187150_55-phonoteka_org-p-fon-detskie-eksperimenti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https://phonoteka.org/uploads/posts/2021-05/thumbs/1620187150_55-phonoteka_org-p-fon-detskie-eksperimenti-60.jpg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в черном ящике?</a:t>
            </a:r>
            <a:endParaRPr lang="ru-RU" sz="2800" b="1" dirty="0"/>
          </a:p>
        </p:txBody>
      </p:sp>
      <p:pic>
        <p:nvPicPr>
          <p:cNvPr id="8" name="Рисунок 7" descr="C:\Users\user\Downloads\Une_foire_à_Gand_au_Moyen-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50006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429256" y="1000108"/>
            <a:ext cx="33575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Торговля этим товаром в средние века была довольно прибыльной. Его взвешивали на весах, ценили на вес золота. Так называли богатого человека в насмешку.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Перец</a:t>
            </a:r>
            <a:endParaRPr lang="ru-RU" sz="2800" b="1" dirty="0"/>
          </a:p>
        </p:txBody>
      </p:sp>
      <p:pic>
        <p:nvPicPr>
          <p:cNvPr id="10" name="Рисунок 9" descr="C:\Users\user\Downloads\60092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10" y="1000108"/>
            <a:ext cx="471490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в черном ящике?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143504" y="785794"/>
            <a:ext cx="35719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У некоторых из вас ЭТО есть. В свое время церковь запрещала пользоваться ЭТИМ, так как ЭТО искажает действительность. Назовите предмет, который в последнее время составляет ЭТОМУ серьезную конкуренцию.</a:t>
            </a:r>
          </a:p>
        </p:txBody>
      </p:sp>
      <p:pic>
        <p:nvPicPr>
          <p:cNvPr id="10" name="Рисунок 9" descr="C:\Users\user\Downloads\75745625-840x41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1285860"/>
            <a:ext cx="492922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Очки</a:t>
            </a:r>
            <a:endParaRPr lang="ru-RU" sz="2800" b="1" dirty="0"/>
          </a:p>
        </p:txBody>
      </p:sp>
      <p:pic>
        <p:nvPicPr>
          <p:cNvPr id="7" name="Рисунок 6" descr="https://spirk.ru/files/3c5/3c5ab2465051226ca63ec6372e5feb9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502094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71966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в черном ящике?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785794"/>
            <a:ext cx="55007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just"/>
            <a:r>
              <a:rPr lang="ru-RU" sz="2200" dirty="0"/>
              <a:t>Этот талисман носили на груди средневековые рыцари. </a:t>
            </a:r>
            <a:r>
              <a:rPr lang="ru-RU" sz="2200" dirty="0" smtClean="0"/>
              <a:t>Он </a:t>
            </a:r>
            <a:r>
              <a:rPr lang="ru-RU" sz="2200" dirty="0"/>
              <a:t>был наглядным пособием для изучения астрономии. Во все времена и у всех народов ему приписывали лечебные свойства, а в средние века утверждали, что даже его запах предохраняет от заболевания. </a:t>
            </a:r>
            <a:r>
              <a:rPr lang="ru-RU" sz="2200" dirty="0" smtClean="0"/>
              <a:t> И </a:t>
            </a:r>
            <a:r>
              <a:rPr lang="ru-RU" sz="2200" dirty="0"/>
              <a:t>в наше время его используют при профилактике простудных заболеваний, а его соком даже мажут голову, чтобы волосы росли </a:t>
            </a:r>
            <a:r>
              <a:rPr lang="ru-RU" sz="2200" dirty="0" smtClean="0"/>
              <a:t>гуще.</a:t>
            </a:r>
            <a:endParaRPr lang="ru-RU" sz="2200" dirty="0"/>
          </a:p>
        </p:txBody>
      </p:sp>
      <p:pic>
        <p:nvPicPr>
          <p:cNvPr id="8" name="Рисунок 7" descr="https://ds05.infourok.ru/uploads/ex/0bd1/00084930-3c528786/hello_html_m2fa539d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714356"/>
            <a:ext cx="28575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nnettehirsch.com/uploads/2/2/7/1/22719792/1274040.png?139994389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52" y="4348160"/>
            <a:ext cx="3286148" cy="25098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7752" y="214290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Тайна черного ящика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643578"/>
            <a:ext cx="4000528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Луковица</a:t>
            </a:r>
            <a:endParaRPr lang="ru-RU" sz="2800" b="1" dirty="0"/>
          </a:p>
        </p:txBody>
      </p:sp>
      <p:pic>
        <p:nvPicPr>
          <p:cNvPr id="8" name="Рисунок 7" descr="C:\Users\user\Downloads\1614577371_7-p-luk-na-belom-fone-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85860"/>
            <a:ext cx="4714908" cy="36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290</TotalTime>
  <Words>1328</Words>
  <Application>Microsoft Office PowerPoint</Application>
  <PresentationFormat>Экран (4:3)</PresentationFormat>
  <Paragraphs>200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Тема1</vt:lpstr>
      <vt:lpstr>«Увлекательная физика»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Интернет-ресурсы</vt:lpstr>
      <vt:lpstr>Интернет-ресурсы</vt:lpstr>
      <vt:lpstr>Интернет-ресурсы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«Увлекательная физика» </dc:title>
  <dc:creator>Фоминова</dc:creator>
  <cp:lastModifiedBy>Фоминова</cp:lastModifiedBy>
  <cp:revision>68</cp:revision>
  <dcterms:created xsi:type="dcterms:W3CDTF">2021-11-19T20:32:08Z</dcterms:created>
  <dcterms:modified xsi:type="dcterms:W3CDTF">2021-12-27T11:53:57Z</dcterms:modified>
</cp:coreProperties>
</file>