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1" r:id="rId4"/>
    <p:sldId id="274" r:id="rId5"/>
    <p:sldId id="259" r:id="rId6"/>
    <p:sldId id="275" r:id="rId7"/>
    <p:sldId id="257" r:id="rId8"/>
    <p:sldId id="277" r:id="rId9"/>
    <p:sldId id="278" r:id="rId10"/>
    <p:sldId id="279" r:id="rId11"/>
    <p:sldId id="256" r:id="rId12"/>
    <p:sldId id="260" r:id="rId13"/>
    <p:sldId id="258" r:id="rId14"/>
    <p:sldId id="280" r:id="rId15"/>
    <p:sldId id="281" r:id="rId16"/>
    <p:sldId id="263" r:id="rId17"/>
    <p:sldId id="265" r:id="rId18"/>
    <p:sldId id="266" r:id="rId19"/>
    <p:sldId id="268" r:id="rId20"/>
    <p:sldId id="267" r:id="rId21"/>
    <p:sldId id="286" r:id="rId22"/>
    <p:sldId id="287" r:id="rId23"/>
    <p:sldId id="288" r:id="rId24"/>
    <p:sldId id="290" r:id="rId25"/>
    <p:sldId id="292" r:id="rId26"/>
    <p:sldId id="293" r:id="rId27"/>
    <p:sldId id="294" r:id="rId28"/>
    <p:sldId id="295" r:id="rId29"/>
    <p:sldId id="296" r:id="rId30"/>
    <p:sldId id="283" r:id="rId31"/>
    <p:sldId id="282" r:id="rId32"/>
    <p:sldId id="297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13FD-5E37-402B-8FC4-6F3A24A9728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DE3A7-5A34-4360-B3D3-41AA65C6A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85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13FD-5E37-402B-8FC4-6F3A24A9728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DE3A7-5A34-4360-B3D3-41AA65C6A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26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13FD-5E37-402B-8FC4-6F3A24A9728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DE3A7-5A34-4360-B3D3-41AA65C6A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5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13FD-5E37-402B-8FC4-6F3A24A9728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DE3A7-5A34-4360-B3D3-41AA65C6A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65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13FD-5E37-402B-8FC4-6F3A24A9728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DE3A7-5A34-4360-B3D3-41AA65C6A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09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13FD-5E37-402B-8FC4-6F3A24A9728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DE3A7-5A34-4360-B3D3-41AA65C6A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60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13FD-5E37-402B-8FC4-6F3A24A9728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DE3A7-5A34-4360-B3D3-41AA65C6A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5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13FD-5E37-402B-8FC4-6F3A24A9728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DE3A7-5A34-4360-B3D3-41AA65C6A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7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13FD-5E37-402B-8FC4-6F3A24A9728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DE3A7-5A34-4360-B3D3-41AA65C6A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34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13FD-5E37-402B-8FC4-6F3A24A9728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DE3A7-5A34-4360-B3D3-41AA65C6A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82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13FD-5E37-402B-8FC4-6F3A24A9728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DE3A7-5A34-4360-B3D3-41AA65C6A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22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413FD-5E37-402B-8FC4-6F3A24A9728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DE3A7-5A34-4360-B3D3-41AA65C6A0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72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hyperlink" Target="../../../../Program%20Files/Inkscape/bin/inkscape.exe" TargetMode="External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slide" Target="slide30.xml"/><Relationship Id="rId5" Type="http://schemas.microsoft.com/office/2007/relationships/hdphoto" Target="../media/hdphoto1.wdp"/><Relationship Id="rId10" Type="http://schemas.microsoft.com/office/2007/relationships/hdphoto" Target="../media/hdphoto3.wdp"/><Relationship Id="rId4" Type="http://schemas.openxmlformats.org/officeDocument/2006/relationships/image" Target="../media/image22.png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26537" cy="687917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48000" y="2316163"/>
            <a:ext cx="6096000" cy="64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794" y="68524"/>
            <a:ext cx="10006149" cy="7040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ln w="0"/>
              <a:effectLst>
                <a:reflection blurRad="6350" stA="53000" endA="300" endPos="35500" dir="5400000" sy="-90000" algn="bl" rotWithShape="0"/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/>
            <a:r>
              <a:rPr lang="en-US" sz="240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ru-RU" sz="2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Всероссийский педагогический конкурс</a:t>
            </a:r>
            <a:endParaRPr lang="ru-RU" sz="5400" dirty="0" smtClean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540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«ИКТ-КОМПЕТЕНТНОСТЬ ПЕДАГОГА В СОВРЕМЕННОМ ОБРАЗОВАНИИ»</a:t>
            </a:r>
          </a:p>
          <a:p>
            <a:pPr algn="ctr">
              <a:spcAft>
                <a:spcPts val="0"/>
              </a:spcAft>
            </a:pPr>
            <a:endParaRPr lang="ru-RU" sz="2400" dirty="0" smtClean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«Внеурочное занятие: мастер-класс»</a:t>
            </a:r>
            <a:endParaRPr lang="ru-RU" sz="4800" i="1" dirty="0" smtClean="0">
              <a:ln w="12700">
                <a:solidFill>
                  <a:schemeClr val="tx1"/>
                </a:solidFill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800" i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4800" i="1" dirty="0">
                <a:ln w="12700">
                  <a:solidFill>
                    <a:schemeClr val="tx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«Простое в сложном-сложное в простом»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4800" i="1" dirty="0">
              <a:ln w="12700">
                <a:solidFill>
                  <a:schemeClr val="tx1"/>
                </a:solidFill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i="1" dirty="0" smtClean="0">
              <a:ln w="12700">
                <a:solidFill>
                  <a:schemeClr val="tx1"/>
                </a:solidFill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73737" y="4832675"/>
            <a:ext cx="3169920" cy="206776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8237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25014" r="25094"/>
          <a:stretch/>
        </p:blipFill>
        <p:spPr>
          <a:xfrm>
            <a:off x="6055360" y="-60570"/>
            <a:ext cx="6136640" cy="6918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27316" t="29151" r="46472" b="24426"/>
          <a:stretch/>
        </p:blipFill>
        <p:spPr>
          <a:xfrm>
            <a:off x="2483147" y="109828"/>
            <a:ext cx="3530121" cy="3516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27578" t="29364" r="47291" b="27278"/>
          <a:stretch/>
        </p:blipFill>
        <p:spPr>
          <a:xfrm>
            <a:off x="213360" y="3501109"/>
            <a:ext cx="3459003" cy="3356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636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9278" y="836981"/>
            <a:ext cx="560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ГОРИЗОНТАЛЬ ?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58437" y="5201254"/>
            <a:ext cx="560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ВЕРТИКАЛЬ ?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4021" y="131769"/>
            <a:ext cx="5892574" cy="4413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278" y="2464582"/>
            <a:ext cx="6519881" cy="4161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1730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0702"/>
          <a:stretch/>
        </p:blipFill>
        <p:spPr>
          <a:xfrm>
            <a:off x="7376160" y="918606"/>
            <a:ext cx="4579257" cy="4035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Чёрный квадрат — Википеди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" t="6878" r="7539" b="5390"/>
          <a:stretch/>
        </p:blipFill>
        <p:spPr bwMode="auto">
          <a:xfrm>
            <a:off x="243840" y="168031"/>
            <a:ext cx="6522720" cy="6689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40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flipH="1">
            <a:off x="7362064" y="0"/>
            <a:ext cx="4829936" cy="6595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sun9-72.userapi.com/impg/QUmGtH8whkY5swLkRBg7tQXuOfqPZPUWHGyR3w/6z7NqosP8uA.jpg?size=2560x1213&amp;quality=95&amp;sign=52d7568cb1bd75c6dfb64c5af6531b86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r="11083"/>
          <a:stretch/>
        </p:blipFill>
        <p:spPr bwMode="auto">
          <a:xfrm>
            <a:off x="0" y="724371"/>
            <a:ext cx="7428686" cy="4330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79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2773268" y="178410"/>
            <a:ext cx="6480000" cy="6480000"/>
          </a:xfrm>
          <a:prstGeom prst="ellipse">
            <a:avLst/>
          </a:prstGeom>
          <a:noFill/>
          <a:ln w="269875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27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pic>
        <p:nvPicPr>
          <p:cNvPr id="8" name="Рисунок 7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9743" y="5800712"/>
            <a:ext cx="816935" cy="774259"/>
          </a:xfrm>
          <a:prstGeom prst="rect">
            <a:avLst/>
          </a:prstGeom>
          <a:blipFill dpi="0" rotWithShape="1">
            <a:blip r:embed="rId6">
              <a:alphaModFix amt="0"/>
            </a:blip>
            <a:srcRect/>
            <a:tile tx="0" ty="0" sx="100000" sy="100000" flip="none" algn="tl"/>
          </a:blipFill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391" b="9275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275" t="7533" r="19507" b="10534"/>
          <a:stretch/>
        </p:blipFill>
        <p:spPr>
          <a:xfrm>
            <a:off x="345440" y="726010"/>
            <a:ext cx="5364480" cy="5384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374640" y="1163946"/>
            <a:ext cx="282448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700" b="1" dirty="0" smtClean="0">
                <a:latin typeface="Arial Black" panose="020B0A04020102020204" pitchFamily="34" charset="0"/>
              </a:rPr>
              <a:t>=</a:t>
            </a:r>
            <a:endParaRPr lang="ru-RU" sz="28700" b="1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811" b="95676" l="9333" r="89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34" t="12213" r="11777" b="5145"/>
          <a:stretch/>
        </p:blipFill>
        <p:spPr>
          <a:xfrm>
            <a:off x="7753754" y="1163946"/>
            <a:ext cx="4348480" cy="4368800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rId11" action="ppaction://hlinksldjump" highlightClick="1"/>
          </p:cNvPr>
          <p:cNvSpPr/>
          <p:nvPr/>
        </p:nvSpPr>
        <p:spPr>
          <a:xfrm>
            <a:off x="11338560" y="6228080"/>
            <a:ext cx="763674" cy="538480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71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5055" cy="685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91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179"/>
            <a:ext cx="12229651" cy="687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5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180"/>
            <a:ext cx="12229651" cy="687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61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56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4" y="-9442"/>
            <a:ext cx="12028451" cy="68768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75808" y="2014725"/>
            <a:ext cx="5527964" cy="1754326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BancoDi" pitchFamily="82" charset="0"/>
              </a:rPr>
              <a:t>Никишева</a:t>
            </a:r>
            <a:r>
              <a:rPr lang="ru-RU" sz="54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BancoDi" pitchFamily="82" charset="0"/>
              </a:rPr>
              <a:t>  Алёна Васильевна</a:t>
            </a:r>
            <a:endParaRPr lang="ru-RU" sz="54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latin typeface="BancoDi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2558" y="205881"/>
            <a:ext cx="58869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Муниципальное общеобразовательное бюджетное учреждение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«Искровская средняя общеобразовательная школа» Центр образования цифрового и гуманитарного профилей «Точка роста» </a:t>
            </a:r>
          </a:p>
          <a:p>
            <a:pPr algn="ctr"/>
            <a:r>
              <a:rPr lang="ru-RU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Бузулукского</a:t>
            </a: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района Оренбургской области</a:t>
            </a:r>
            <a:endParaRPr lang="ru-RU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37945" y="3823570"/>
            <a:ext cx="5003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Педагог </a:t>
            </a: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дополнительного </a:t>
            </a: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образования, руководитель ЦО «Точка роста»</a:t>
            </a:r>
            <a:endParaRPr lang="ru-RU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81396" y="5334307"/>
            <a:ext cx="59167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/>
              </a:rPr>
              <a:t>«Если тебе тяжело, значит, ты поднимаешься в гору»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81396" y="4841312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Мое педагогическое кредо: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7" r="37199" b="9800"/>
          <a:stretch/>
        </p:blipFill>
        <p:spPr>
          <a:xfrm>
            <a:off x="635725" y="1260047"/>
            <a:ext cx="2778035" cy="4447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7486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29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1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4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86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37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2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39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03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22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19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1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4" y="-9442"/>
            <a:ext cx="12028451" cy="6876884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8055428" y="516241"/>
            <a:ext cx="2377440" cy="2342998"/>
          </a:xfrm>
          <a:prstGeom prst="ellipse">
            <a:avLst/>
          </a:prstGeom>
          <a:ln w="19050">
            <a:solidFill>
              <a:schemeClr val="bg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2702752">
            <a:off x="1867306" y="3250315"/>
            <a:ext cx="2827729" cy="2828745"/>
          </a:xfrm>
          <a:prstGeom prst="triangle">
            <a:avLst>
              <a:gd name="adj" fmla="val 53438"/>
            </a:avLst>
          </a:prstGeom>
          <a:ln w="1905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875792">
            <a:off x="829356" y="509753"/>
            <a:ext cx="2239951" cy="2183967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0" name="Трапеция 9"/>
          <p:cNvSpPr/>
          <p:nvPr/>
        </p:nvSpPr>
        <p:spPr>
          <a:xfrm rot="18831854">
            <a:off x="8668269" y="3942122"/>
            <a:ext cx="3048000" cy="2146663"/>
          </a:xfrm>
          <a:prstGeom prst="trapezoid">
            <a:avLst/>
          </a:prstGeom>
          <a:ln w="1905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Скругленная соединительная линия 16"/>
          <p:cNvCxnSpPr/>
          <p:nvPr/>
        </p:nvCxnSpPr>
        <p:spPr>
          <a:xfrm rot="16200000" flipV="1">
            <a:off x="3321204" y="1385734"/>
            <a:ext cx="5631717" cy="4223658"/>
          </a:xfrm>
          <a:prstGeom prst="curvedConnector3">
            <a:avLst>
              <a:gd name="adj1" fmla="val 50000"/>
            </a:avLst>
          </a:prstGeom>
          <a:ln w="57150"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Цилиндр 23"/>
          <p:cNvSpPr/>
          <p:nvPr/>
        </p:nvSpPr>
        <p:spPr>
          <a:xfrm rot="1588236">
            <a:off x="5403021" y="4303189"/>
            <a:ext cx="1723215" cy="2256739"/>
          </a:xfrm>
          <a:prstGeom prst="can">
            <a:avLst/>
          </a:prstGeom>
          <a:ln w="19050"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774" y="411260"/>
            <a:ext cx="12192000" cy="1699542"/>
          </a:xfrm>
          <a:gradFill flip="none" rotWithShape="1">
            <a:gsLst>
              <a:gs pos="0">
                <a:schemeClr val="accent3">
                  <a:lumMod val="5000"/>
                  <a:lumOff val="95000"/>
                  <a:alpha val="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Тема реализуемой программы: </a:t>
            </a:r>
          </a:p>
          <a:p>
            <a:pPr marL="0" indent="0" algn="ctr">
              <a:buNone/>
            </a:pPr>
            <a:r>
              <a:rPr lang="ru-RU" sz="5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«Предметно-пространственная среда, как важнейший объект дизайна»</a:t>
            </a:r>
          </a:p>
          <a:p>
            <a:pPr marL="0" indent="0" algn="ctr">
              <a:buNone/>
            </a:pPr>
            <a:endParaRPr lang="ru-RU" sz="5000" b="1" dirty="0" smtClean="0">
              <a:ln w="9525">
                <a:solidFill>
                  <a:schemeClr val="bg1"/>
                </a:solidFill>
                <a:prstDash val="solid"/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5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Мастер-класс</a:t>
            </a:r>
          </a:p>
          <a:p>
            <a:pPr marL="0" indent="0" algn="ctr">
              <a:buNone/>
            </a:pPr>
            <a:r>
              <a:rPr lang="ru-RU" sz="5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«Простое в сложном-сложное в простом»</a:t>
            </a:r>
          </a:p>
          <a:p>
            <a:pPr marL="0" indent="0" algn="ctr">
              <a:buNone/>
            </a:pPr>
            <a:endParaRPr lang="ru-RU" sz="5000" b="1" dirty="0" smtClean="0">
              <a:ln w="9525">
                <a:solidFill>
                  <a:schemeClr val="bg1"/>
                </a:solidFill>
                <a:prstDash val="solid"/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58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805" y="847090"/>
            <a:ext cx="1702435" cy="20825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215" y="1888385"/>
            <a:ext cx="2381250" cy="23812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805" y="5033010"/>
            <a:ext cx="1943100" cy="72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47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sp>
        <p:nvSpPr>
          <p:cNvPr id="10" name="Равнобедренный треугольник 9"/>
          <p:cNvSpPr/>
          <p:nvPr/>
        </p:nvSpPr>
        <p:spPr>
          <a:xfrm>
            <a:off x="162560" y="2325099"/>
            <a:ext cx="4602480" cy="4124960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НЕТ</a:t>
            </a:r>
            <a:endParaRPr lang="ru-RU" sz="1600" dirty="0"/>
          </a:p>
        </p:txBody>
      </p:sp>
      <p:sp>
        <p:nvSpPr>
          <p:cNvPr id="11" name="Овал 10"/>
          <p:cNvSpPr/>
          <p:nvPr/>
        </p:nvSpPr>
        <p:spPr>
          <a:xfrm>
            <a:off x="3769360" y="264160"/>
            <a:ext cx="3960000" cy="39600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021520" y="2854960"/>
            <a:ext cx="4005017" cy="3864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ЗАТРУДНЯЮСЬ</a:t>
            </a:r>
          </a:p>
          <a:p>
            <a:pPr algn="ctr"/>
            <a:r>
              <a:rPr lang="ru-RU" sz="44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ОТВЕТИТЬ</a:t>
            </a:r>
            <a:endParaRPr lang="ru-RU" sz="4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123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3500" t="16889" r="36333" b="32148"/>
          <a:stretch/>
        </p:blipFill>
        <p:spPr>
          <a:xfrm rot="1214425">
            <a:off x="8097520" y="2312975"/>
            <a:ext cx="2936240" cy="4173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600" y="1520031"/>
            <a:ext cx="12192000" cy="1325563"/>
          </a:xfrm>
        </p:spPr>
        <p:txBody>
          <a:bodyPr>
            <a:noAutofit/>
            <a:scene3d>
              <a:camera prst="perspectiveHeroicExtremeRightFacing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ru-RU" sz="11500" b="1" dirty="0" smtClean="0">
                <a:ln w="38100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Спасибо за</a:t>
            </a:r>
            <a:br>
              <a:rPr lang="ru-RU" sz="11500" b="1" dirty="0" smtClean="0">
                <a:ln w="38100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</a:br>
            <a:r>
              <a:rPr lang="ru-RU" sz="11500" b="1" dirty="0" smtClean="0">
                <a:ln w="38100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 внимание!!!</a:t>
            </a:r>
            <a:endParaRPr lang="ru-RU" sz="11500" b="1" dirty="0">
              <a:ln w="38100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88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4" y="-9442"/>
            <a:ext cx="12028451" cy="6876884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8055428" y="516241"/>
            <a:ext cx="2377440" cy="2342998"/>
          </a:xfrm>
          <a:prstGeom prst="ellipse">
            <a:avLst/>
          </a:prstGeom>
          <a:ln w="19050">
            <a:solidFill>
              <a:schemeClr val="bg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2702752">
            <a:off x="1867306" y="3250315"/>
            <a:ext cx="2827729" cy="2828745"/>
          </a:xfrm>
          <a:prstGeom prst="triangle">
            <a:avLst>
              <a:gd name="adj" fmla="val 53438"/>
            </a:avLst>
          </a:prstGeom>
          <a:ln w="1905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875792">
            <a:off x="829356" y="509753"/>
            <a:ext cx="2239951" cy="2183967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0" name="Трапеция 9"/>
          <p:cNvSpPr/>
          <p:nvPr/>
        </p:nvSpPr>
        <p:spPr>
          <a:xfrm rot="18831854">
            <a:off x="8668269" y="3942122"/>
            <a:ext cx="3048000" cy="2146663"/>
          </a:xfrm>
          <a:prstGeom prst="trapezoid">
            <a:avLst/>
          </a:prstGeom>
          <a:ln w="1905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Скругленная соединительная линия 16"/>
          <p:cNvCxnSpPr/>
          <p:nvPr/>
        </p:nvCxnSpPr>
        <p:spPr>
          <a:xfrm rot="16200000" flipV="1">
            <a:off x="3321204" y="1385734"/>
            <a:ext cx="5631717" cy="4223658"/>
          </a:xfrm>
          <a:prstGeom prst="curvedConnector3">
            <a:avLst>
              <a:gd name="adj1" fmla="val 50000"/>
            </a:avLst>
          </a:prstGeom>
          <a:ln w="57150"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Цилиндр 23"/>
          <p:cNvSpPr/>
          <p:nvPr/>
        </p:nvSpPr>
        <p:spPr>
          <a:xfrm rot="1588236">
            <a:off x="5403021" y="4303189"/>
            <a:ext cx="1723215" cy="2256739"/>
          </a:xfrm>
          <a:prstGeom prst="can">
            <a:avLst/>
          </a:prstGeom>
          <a:ln w="19050"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62" y="917018"/>
            <a:ext cx="12192000" cy="1699542"/>
          </a:xfrm>
          <a:gradFill flip="none" rotWithShape="1">
            <a:gsLst>
              <a:gs pos="0">
                <a:schemeClr val="accent3">
                  <a:lumMod val="5000"/>
                  <a:lumOff val="95000"/>
                  <a:alpha val="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Цель:</a:t>
            </a:r>
          </a:p>
          <a:p>
            <a:pPr algn="ctr">
              <a:buFont typeface="Wingdings" panose="05000000000000000000" pitchFamily="2" charset="2"/>
              <a:buChar char="ü"/>
            </a:pPr>
            <a:r>
              <a:rPr lang="ru-RU" sz="5400" dirty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540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Научиться видеть простые формы в сложном, а сложные создавать из простого</a:t>
            </a:r>
            <a:endParaRPr lang="ru-RU" sz="5400" dirty="0">
              <a:ln w="9525">
                <a:solidFill>
                  <a:schemeClr val="bg1"/>
                </a:solidFill>
                <a:prstDash val="solid"/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83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4" y="-9442"/>
            <a:ext cx="12028451" cy="6876884"/>
          </a:xfrm>
          <a:prstGeom prst="rect">
            <a:avLst/>
          </a:prstGeom>
        </p:spPr>
      </p:pic>
      <p:pic>
        <p:nvPicPr>
          <p:cNvPr id="2050" name="Picture 2" descr="Городские будни: как выглядят &quot;Московские улицы&quot; в инстаграме – Москва 24,  26.03.20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4" y="423559"/>
            <a:ext cx="12028452" cy="6010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5319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4" y="-9442"/>
            <a:ext cx="12028451" cy="6876884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14250" y="156780"/>
            <a:ext cx="10563497" cy="67012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8545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160" y="560910"/>
            <a:ext cx="1016000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8692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359" t="12489" r="13687" b="18211"/>
          <a:stretch/>
        </p:blipFill>
        <p:spPr>
          <a:xfrm>
            <a:off x="0" y="-34462"/>
            <a:ext cx="12192000" cy="68924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4640" y="457114"/>
            <a:ext cx="1179576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Black" panose="020B0A04020102020204" pitchFamily="34" charset="0"/>
              </a:rPr>
              <a:t>Последовательность Фибоначчи  представляет из себя бесконечный ряд чисел, каждый следующий член которого равен сумме двух предыдущих</a:t>
            </a:r>
          </a:p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 Black" panose="020B0A04020102020204" pitchFamily="34" charset="0"/>
              </a:rPr>
              <a:t>0,1,1,2,3,5,8,13…</a:t>
            </a:r>
            <a:endParaRPr lang="ru-RU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51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79"/>
            <a:ext cx="12026537" cy="68791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981" y="0"/>
            <a:ext cx="7246019" cy="4824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55" y="2412320"/>
            <a:ext cx="6750790" cy="4498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761558" cy="3499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27519" t="29843" r="46624" b="27635"/>
          <a:stretch/>
        </p:blipFill>
        <p:spPr>
          <a:xfrm>
            <a:off x="8362101" y="3315343"/>
            <a:ext cx="3829900" cy="3542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964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2669</TotalTime>
  <Words>147</Words>
  <Application>Microsoft Office PowerPoint</Application>
  <PresentationFormat>Широкоэкранный</PresentationFormat>
  <Paragraphs>31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1" baseType="lpstr">
      <vt:lpstr>Arial</vt:lpstr>
      <vt:lpstr>Arial Black</vt:lpstr>
      <vt:lpstr>BancoDi</vt:lpstr>
      <vt:lpstr>Calibri</vt:lpstr>
      <vt:lpstr>Calibri Light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 внимание!!!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Hp_tp</cp:lastModifiedBy>
  <cp:revision>61</cp:revision>
  <dcterms:created xsi:type="dcterms:W3CDTF">2023-05-20T15:54:14Z</dcterms:created>
  <dcterms:modified xsi:type="dcterms:W3CDTF">2024-04-05T09:28:09Z</dcterms:modified>
</cp:coreProperties>
</file>