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5" r:id="rId1"/>
  </p:sldMasterIdLst>
  <p:sldIdLst>
    <p:sldId id="257" r:id="rId2"/>
    <p:sldId id="258" r:id="rId3"/>
    <p:sldId id="272" r:id="rId4"/>
    <p:sldId id="273" r:id="rId5"/>
    <p:sldId id="274" r:id="rId6"/>
    <p:sldId id="275" r:id="rId7"/>
    <p:sldId id="276" r:id="rId8"/>
    <p:sldId id="277" r:id="rId9"/>
    <p:sldId id="278" r:id="rId10"/>
    <p:sldId id="279" r:id="rId11"/>
    <p:sldId id="280" r:id="rId12"/>
    <p:sldId id="281" r:id="rId13"/>
    <p:sldId id="282" r:id="rId1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4660"/>
  </p:normalViewPr>
  <p:slideViewPr>
    <p:cSldViewPr snapToGrid="0">
      <p:cViewPr varScale="1">
        <p:scale>
          <a:sx n="83" d="100"/>
          <a:sy n="83" d="100"/>
        </p:scale>
        <p:origin x="586" y="67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1C5F71-33A8-4804-9FB0-9A5294F08EF2}" type="datetimeFigureOut">
              <a:rPr lang="ru-RU" smtClean="0"/>
              <a:t>21.10.2022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BCAE1E-B0F2-475E-9B7A-5DE3742E2DB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7107299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1C5F71-33A8-4804-9FB0-9A5294F08EF2}" type="datetimeFigureOut">
              <a:rPr lang="ru-RU" smtClean="0"/>
              <a:t>21.10.2022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BCAE1E-B0F2-475E-9B7A-5DE3742E2DB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275314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1C5F71-33A8-4804-9FB0-9A5294F08EF2}" type="datetimeFigureOut">
              <a:rPr lang="ru-RU" smtClean="0"/>
              <a:t>21.10.2022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BCAE1E-B0F2-475E-9B7A-5DE3742E2DB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6203768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Прямая соединительная линия 6">
            <a:extLst>
              <a:ext uri="{FF2B5EF4-FFF2-40B4-BE49-F238E27FC236}">
                <a16:creationId xmlns:a16="http://schemas.microsoft.com/office/drawing/2014/main" id="{22665051-9FA6-4358-9C5A-6B236BEF30EC}"/>
              </a:ext>
            </a:extLst>
          </p:cNvPr>
          <p:cNvCxnSpPr>
            <a:cxnSpLocks/>
          </p:cNvCxnSpPr>
          <p:nvPr userDrawn="1"/>
        </p:nvCxnSpPr>
        <p:spPr>
          <a:xfrm>
            <a:off x="0" y="6583900"/>
            <a:ext cx="12192000" cy="0"/>
          </a:xfrm>
          <a:prstGeom prst="line">
            <a:avLst/>
          </a:prstGeom>
          <a:ln w="15875">
            <a:solidFill>
              <a:srgbClr val="003D7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Picture 7" descr="H:\Взлёт_2016.11.30\Презентация\Картинки\emblema_mai.png">
            <a:extLst>
              <a:ext uri="{FF2B5EF4-FFF2-40B4-BE49-F238E27FC236}">
                <a16:creationId xmlns:a16="http://schemas.microsoft.com/office/drawing/2014/main" id="{5720418A-35BF-4C3D-A039-D952950AD215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10681254" y="90904"/>
            <a:ext cx="743284" cy="718571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3" descr="H:\Взлёт_2016.11.30\Презентация\Картинки\Взлет_Лого_офиц.png">
            <a:extLst>
              <a:ext uri="{FF2B5EF4-FFF2-40B4-BE49-F238E27FC236}">
                <a16:creationId xmlns:a16="http://schemas.microsoft.com/office/drawing/2014/main" id="{CC91C9AC-8C77-486E-9E4F-C819AE72B937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11465905" y="90904"/>
            <a:ext cx="644433" cy="718571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Номер слайда 4">
            <a:extLst>
              <a:ext uri="{FF2B5EF4-FFF2-40B4-BE49-F238E27FC236}">
                <a16:creationId xmlns:a16="http://schemas.microsoft.com/office/drawing/2014/main" id="{1395A357-B4DF-4750-ACF5-BAFBD3E6D738}"/>
              </a:ext>
            </a:extLst>
          </p:cNvPr>
          <p:cNvSpPr txBox="1">
            <a:spLocks/>
          </p:cNvSpPr>
          <p:nvPr userDrawn="1"/>
        </p:nvSpPr>
        <p:spPr bwMode="auto">
          <a:xfrm>
            <a:off x="11676784" y="6296975"/>
            <a:ext cx="305594" cy="561025"/>
          </a:xfrm>
          <a:prstGeom prst="rect">
            <a:avLst/>
          </a:prstGeom>
          <a:solidFill>
            <a:srgbClr val="003D74"/>
          </a:solidFill>
        </p:spPr>
        <p:txBody>
          <a:bodyPr vert="horz" wrap="square" lIns="0" tIns="45720" rIns="0" bIns="45720" numCol="1" rtlCol="0" anchor="t" anchorCtr="0" compatLnSpc="1">
            <a:prstTxWarp prst="textNoShape">
              <a:avLst/>
            </a:prstTxWarp>
          </a:bodyPr>
          <a:lstStyle>
            <a:defPPr>
              <a:defRPr lang="ru-RU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1600" kern="1200">
                <a:solidFill>
                  <a:schemeClr val="tx1"/>
                </a:solidFill>
                <a:latin typeface="Verdana" pitchFamily="34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1600" kern="1200">
                <a:solidFill>
                  <a:schemeClr val="tx1"/>
                </a:solidFill>
                <a:latin typeface="Verdana" pitchFamily="34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1600" kern="1200">
                <a:solidFill>
                  <a:schemeClr val="tx1"/>
                </a:solidFill>
                <a:latin typeface="Verdana" pitchFamily="34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1600" kern="1200">
                <a:solidFill>
                  <a:schemeClr val="tx1"/>
                </a:solidFill>
                <a:latin typeface="Verdana" pitchFamily="34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1600" kern="1200">
                <a:solidFill>
                  <a:schemeClr val="tx1"/>
                </a:solidFill>
                <a:latin typeface="Verdana" pitchFamily="34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1600" kern="1200">
                <a:solidFill>
                  <a:schemeClr val="tx1"/>
                </a:solidFill>
                <a:latin typeface="Verdana" pitchFamily="34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1600" kern="1200">
                <a:solidFill>
                  <a:schemeClr val="tx1"/>
                </a:solidFill>
                <a:latin typeface="Verdana" pitchFamily="34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1600" kern="1200">
                <a:solidFill>
                  <a:schemeClr val="tx1"/>
                </a:solidFill>
                <a:latin typeface="Verdana" pitchFamily="34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1600" kern="1200">
                <a:solidFill>
                  <a:schemeClr val="tx1"/>
                </a:solidFill>
                <a:latin typeface="Verdana" pitchFamily="34" charset="0"/>
                <a:ea typeface="+mn-ea"/>
                <a:cs typeface="+mn-cs"/>
              </a:defRPr>
            </a:lvl9pPr>
          </a:lstStyle>
          <a:p>
            <a:pPr algn="ctr" eaLnBrk="1" hangingPunct="1"/>
            <a:fld id="{3727F630-EE64-4EE2-A9E5-8473670028E1}" type="slidenum">
              <a:rPr lang="ru-RU" sz="1100" smtClean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Times New Roman" pitchFamily="18" charset="0"/>
              </a:rPr>
              <a:pPr algn="ctr" eaLnBrk="1" hangingPunct="1"/>
              <a:t>‹#›</a:t>
            </a:fld>
            <a:endParaRPr lang="ru-RU" sz="1100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  <a:cs typeface="Times New Roman" pitchFamily="18" charset="0"/>
            </a:endParaRPr>
          </a:p>
        </p:txBody>
      </p:sp>
      <p:sp>
        <p:nvSpPr>
          <p:cNvPr id="11" name="Нижний колонтитул 3">
            <a:extLst>
              <a:ext uri="{FF2B5EF4-FFF2-40B4-BE49-F238E27FC236}">
                <a16:creationId xmlns:a16="http://schemas.microsoft.com/office/drawing/2014/main" id="{A1F66B5C-B0F4-4D06-899A-4E39A8D59B2A}"/>
              </a:ext>
            </a:extLst>
          </p:cNvPr>
          <p:cNvSpPr txBox="1">
            <a:spLocks/>
          </p:cNvSpPr>
          <p:nvPr userDrawn="1"/>
        </p:nvSpPr>
        <p:spPr bwMode="auto">
          <a:xfrm>
            <a:off x="0" y="6582793"/>
            <a:ext cx="11676784" cy="2752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>
            <a:defPPr>
              <a:defRPr lang="ru-RU"/>
            </a:defPPr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1600" b="1" kern="1200">
                <a:solidFill>
                  <a:schemeClr val="tx1"/>
                </a:solidFill>
                <a:effectLst/>
                <a:latin typeface="Verdana" pitchFamily="34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1600" kern="1200">
                <a:solidFill>
                  <a:schemeClr val="tx1"/>
                </a:solidFill>
                <a:latin typeface="Verdana" pitchFamily="34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1600" kern="1200">
                <a:solidFill>
                  <a:schemeClr val="tx1"/>
                </a:solidFill>
                <a:latin typeface="Verdana" pitchFamily="34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1600" kern="1200">
                <a:solidFill>
                  <a:schemeClr val="tx1"/>
                </a:solidFill>
                <a:latin typeface="Verdana" pitchFamily="34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1600" kern="1200">
                <a:solidFill>
                  <a:schemeClr val="tx1"/>
                </a:solidFill>
                <a:latin typeface="Verdana" pitchFamily="34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1600" kern="1200">
                <a:solidFill>
                  <a:schemeClr val="tx1"/>
                </a:solidFill>
                <a:latin typeface="Verdana" pitchFamily="34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1600" kern="1200">
                <a:solidFill>
                  <a:schemeClr val="tx1"/>
                </a:solidFill>
                <a:latin typeface="Verdana" pitchFamily="34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1600" kern="1200">
                <a:solidFill>
                  <a:schemeClr val="tx1"/>
                </a:solidFill>
                <a:latin typeface="Verdana" pitchFamily="34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1600" kern="1200">
                <a:solidFill>
                  <a:schemeClr val="tx1"/>
                </a:solidFill>
                <a:latin typeface="Verdana" pitchFamily="34" charset="0"/>
                <a:ea typeface="+mn-ea"/>
                <a:cs typeface="+mn-cs"/>
              </a:defRPr>
            </a:lvl9pPr>
          </a:lstStyle>
          <a:p>
            <a:pPr eaLnBrk="1" hangingPunct="1"/>
            <a:r>
              <a:rPr lang="ru-RU" sz="1000" b="1" dirty="0">
                <a:solidFill>
                  <a:srgbClr val="003D74"/>
                </a:solidFill>
                <a:latin typeface="Verdana" panose="020B0604030504040204" pitchFamily="34" charset="0"/>
                <a:ea typeface="Verdana" panose="020B0604030504040204" pitchFamily="34" charset="0"/>
                <a:cs typeface="Times New Roman" pitchFamily="18" charset="0"/>
              </a:rPr>
              <a:t>Филиал «Взлет» МАИ в г. Ахтубинске</a:t>
            </a:r>
          </a:p>
        </p:txBody>
      </p:sp>
      <p:cxnSp>
        <p:nvCxnSpPr>
          <p:cNvPr id="12" name="Прямая соединительная линия 11">
            <a:extLst>
              <a:ext uri="{FF2B5EF4-FFF2-40B4-BE49-F238E27FC236}">
                <a16:creationId xmlns:a16="http://schemas.microsoft.com/office/drawing/2014/main" id="{1038877D-94E0-486B-9B0A-141777072373}"/>
              </a:ext>
            </a:extLst>
          </p:cNvPr>
          <p:cNvCxnSpPr/>
          <p:nvPr userDrawn="1"/>
        </p:nvCxnSpPr>
        <p:spPr>
          <a:xfrm>
            <a:off x="11676784" y="6583900"/>
            <a:ext cx="305594" cy="0"/>
          </a:xfrm>
          <a:prstGeom prst="line">
            <a:avLst/>
          </a:prstGeom>
          <a:ln w="158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itle Placeholder 1">
            <a:extLst>
              <a:ext uri="{FF2B5EF4-FFF2-40B4-BE49-F238E27FC236}">
                <a16:creationId xmlns:a16="http://schemas.microsoft.com/office/drawing/2014/main" id="{A297677C-57F5-4CA0-B2FA-C3430B3F85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0" y="0"/>
            <a:ext cx="9925050" cy="84042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2400" b="1">
                <a:solidFill>
                  <a:srgbClr val="003D7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ru-RU" dirty="0"/>
              <a:t>Образец заголовка</a:t>
            </a:r>
            <a:endParaRPr lang="en-US" dirty="0"/>
          </a:p>
        </p:txBody>
      </p:sp>
      <p:sp>
        <p:nvSpPr>
          <p:cNvPr id="14" name="Номер слайда 4">
            <a:extLst>
              <a:ext uri="{FF2B5EF4-FFF2-40B4-BE49-F238E27FC236}">
                <a16:creationId xmlns:a16="http://schemas.microsoft.com/office/drawing/2014/main" id="{3F57E8F5-7BA4-4941-A819-A2B5945A1A43}"/>
              </a:ext>
            </a:extLst>
          </p:cNvPr>
          <p:cNvSpPr txBox="1">
            <a:spLocks/>
          </p:cNvSpPr>
          <p:nvPr userDrawn="1"/>
        </p:nvSpPr>
        <p:spPr bwMode="auto">
          <a:xfrm>
            <a:off x="254416" y="0"/>
            <a:ext cx="305594" cy="840429"/>
          </a:xfrm>
          <a:prstGeom prst="rect">
            <a:avLst/>
          </a:prstGeom>
          <a:solidFill>
            <a:srgbClr val="003D74"/>
          </a:solidFill>
        </p:spPr>
        <p:txBody>
          <a:bodyPr vert="horz" wrap="square" lIns="0" tIns="45720" rIns="0" bIns="45720" numCol="1" rtlCol="0" anchor="t" anchorCtr="0" compatLnSpc="1">
            <a:prstTxWarp prst="textNoShape">
              <a:avLst/>
            </a:prstTxWarp>
          </a:bodyPr>
          <a:lstStyle>
            <a:defPPr>
              <a:defRPr lang="ru-RU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1600" kern="1200">
                <a:solidFill>
                  <a:schemeClr val="tx1"/>
                </a:solidFill>
                <a:latin typeface="Verdana" pitchFamily="34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1600" kern="1200">
                <a:solidFill>
                  <a:schemeClr val="tx1"/>
                </a:solidFill>
                <a:latin typeface="Verdana" pitchFamily="34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1600" kern="1200">
                <a:solidFill>
                  <a:schemeClr val="tx1"/>
                </a:solidFill>
                <a:latin typeface="Verdana" pitchFamily="34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1600" kern="1200">
                <a:solidFill>
                  <a:schemeClr val="tx1"/>
                </a:solidFill>
                <a:latin typeface="Verdana" pitchFamily="34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1600" kern="1200">
                <a:solidFill>
                  <a:schemeClr val="tx1"/>
                </a:solidFill>
                <a:latin typeface="Verdana" pitchFamily="34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1600" kern="1200">
                <a:solidFill>
                  <a:schemeClr val="tx1"/>
                </a:solidFill>
                <a:latin typeface="Verdana" pitchFamily="34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1600" kern="1200">
                <a:solidFill>
                  <a:schemeClr val="tx1"/>
                </a:solidFill>
                <a:latin typeface="Verdana" pitchFamily="34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1600" kern="1200">
                <a:solidFill>
                  <a:schemeClr val="tx1"/>
                </a:solidFill>
                <a:latin typeface="Verdana" pitchFamily="34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1600" kern="1200">
                <a:solidFill>
                  <a:schemeClr val="tx1"/>
                </a:solidFill>
                <a:latin typeface="Verdana" pitchFamily="34" charset="0"/>
                <a:ea typeface="+mn-ea"/>
                <a:cs typeface="+mn-cs"/>
              </a:defRPr>
            </a:lvl9pPr>
          </a:lstStyle>
          <a:p>
            <a:pPr algn="ctr" eaLnBrk="1" hangingPunct="1"/>
            <a:endParaRPr lang="ru-RU" sz="1100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142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1C5F71-33A8-4804-9FB0-9A5294F08EF2}" type="datetimeFigureOut">
              <a:rPr lang="ru-RU" smtClean="0"/>
              <a:t>21.10.2022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BCAE1E-B0F2-475E-9B7A-5DE3742E2DB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267199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1C5F71-33A8-4804-9FB0-9A5294F08EF2}" type="datetimeFigureOut">
              <a:rPr lang="ru-RU" smtClean="0"/>
              <a:t>21.10.2022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BCAE1E-B0F2-475E-9B7A-5DE3742E2DB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668352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1C5F71-33A8-4804-9FB0-9A5294F08EF2}" type="datetimeFigureOut">
              <a:rPr lang="ru-RU" smtClean="0"/>
              <a:t>21.10.2022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BCAE1E-B0F2-475E-9B7A-5DE3742E2DB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67892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1C5F71-33A8-4804-9FB0-9A5294F08EF2}" type="datetimeFigureOut">
              <a:rPr lang="ru-RU" smtClean="0"/>
              <a:t>21.10.2022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BCAE1E-B0F2-475E-9B7A-5DE3742E2DB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540545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1C5F71-33A8-4804-9FB0-9A5294F08EF2}" type="datetimeFigureOut">
              <a:rPr lang="ru-RU" smtClean="0"/>
              <a:t>21.10.2022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BCAE1E-B0F2-475E-9B7A-5DE3742E2DB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605360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1C5F71-33A8-4804-9FB0-9A5294F08EF2}" type="datetimeFigureOut">
              <a:rPr lang="ru-RU" smtClean="0"/>
              <a:t>21.10.2022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BCAE1E-B0F2-475E-9B7A-5DE3742E2DB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7079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1C5F71-33A8-4804-9FB0-9A5294F08EF2}" type="datetimeFigureOut">
              <a:rPr lang="ru-RU" smtClean="0"/>
              <a:t>21.10.2022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BCAE1E-B0F2-475E-9B7A-5DE3742E2DB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962667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1C5F71-33A8-4804-9FB0-9A5294F08EF2}" type="datetimeFigureOut">
              <a:rPr lang="ru-RU" smtClean="0"/>
              <a:t>21.10.2022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BCAE1E-B0F2-475E-9B7A-5DE3742E2DB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080285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1C5F71-33A8-4804-9FB0-9A5294F08EF2}" type="datetimeFigureOut">
              <a:rPr lang="ru-RU" smtClean="0"/>
              <a:t>21.10.2022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BCAE1E-B0F2-475E-9B7A-5DE3742E2DB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161695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  <p:sldLayoutId id="2147483697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vzlet.mai.ru/vipuskniki/?referer=https%3A%2F%2Fyandex.ru%2F" TargetMode="Externa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1.png"/><Relationship Id="rId4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>
            <a:spLocks noGrp="1"/>
          </p:cNvSpPr>
          <p:nvPr>
            <p:ph type="title"/>
          </p:nvPr>
        </p:nvSpPr>
        <p:spPr>
          <a:xfrm>
            <a:off x="721783" y="626533"/>
            <a:ext cx="9925050" cy="1134533"/>
          </a:xfrm>
        </p:spPr>
        <p:txBody>
          <a:bodyPr>
            <a:noAutofit/>
          </a:bodyPr>
          <a:lstStyle/>
          <a:p>
            <a:pPr algn="ctr">
              <a:lnSpc>
                <a:spcPct val="100000"/>
              </a:lnSpc>
            </a:pPr>
            <a:b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2200" b="0" dirty="0"/>
              <a:t>II </a:t>
            </a:r>
            <a:r>
              <a:rPr lang="ru-RU" sz="2200" b="0" dirty="0"/>
              <a:t>Всероссийский педагогический конкурс </a:t>
            </a:r>
            <a:br>
              <a:rPr lang="ru-RU" sz="2200" b="0" dirty="0"/>
            </a:br>
            <a:r>
              <a:rPr lang="ru-RU" sz="2200" b="0" dirty="0"/>
              <a:t>«Современное воспитание подрастающего поколения»</a:t>
            </a:r>
            <a:b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«Я Инженер России!»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166029" y="3040818"/>
            <a:ext cx="1035100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Организация: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ФГБОУ ВО «Московский авиационный институт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(национальный исследовательский университет»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Филиал «Взлет» МАИ в г. Ахтубинске</a:t>
            </a:r>
          </a:p>
          <a:p>
            <a:pPr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Автор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Доцент кафедры «Испытания авиационной техники» филиала «Взлет»  </a:t>
            </a:r>
          </a:p>
          <a:p>
            <a:pPr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к.т.н., доцент  Николаев Сергей Владимирович</a:t>
            </a:r>
          </a:p>
        </p:txBody>
      </p:sp>
    </p:spTree>
    <p:extLst>
      <p:ext uri="{BB962C8B-B14F-4D97-AF65-F5344CB8AC3E}">
        <p14:creationId xmlns:p14="http://schemas.microsoft.com/office/powerpoint/2010/main" val="111596706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Принцип авторитета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279399" y="924973"/>
            <a:ext cx="1180253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>
                <a:latin typeface="Times New Roman" pitchFamily="18" charset="0"/>
                <a:cs typeface="Times New Roman" pitchFamily="18" charset="0"/>
              </a:rPr>
              <a:t>Подразумевает приглашение для участия в занятиях и конференциях признанных специалистов в профессии. При проведении занятий по динамике полета пригласить известного летчика-испытателя, который покажет мастер класс выполнения полетов на пилотажном стенде и расскажет о летательных аппаратах с точки зрения летчика. Выдающиеся инженеры – испытатели расскажут о методиках проведения испытаний современной авиационной техники. Авторитетные в профессии люди поделятся историями своего обучения и своего успеха. Это инженеры, которые любят технику, которые любят свою страну – Россию!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0FC02233-A455-4F19-808E-69E225D8FB7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57600" y="3062153"/>
            <a:ext cx="4729586" cy="33063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997432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Принцип поколений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245533" y="885674"/>
            <a:ext cx="11836399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>
                <a:latin typeface="Times New Roman" pitchFamily="18" charset="0"/>
                <a:cs typeface="Times New Roman" pitchFamily="18" charset="0"/>
              </a:rPr>
              <a:t>Организация встреч разных поколений инженеров, испытателей. Идеальный вариант в день открытых дверей. Выстроить связь поколений: профессионалы – бывшие студенты, будущие профессионалы – студенты, будущие студенты – школьники. Профессионалы смогут ответить на вопросы студентов и интересно рассказать о своей работе, о выбранной профессии. Это будет интересно и школьникам, которые находятся в состоянии выбора своего будущего. Поколение патриотов – инженеров передаст свой настрой будущим поколениям инженеров-патриотов. </a:t>
            </a:r>
          </a:p>
        </p:txBody>
      </p:sp>
      <p:pic>
        <p:nvPicPr>
          <p:cNvPr id="4" name="Picture 5" descr="C:\Users\Сергей\Downloads\Для Николаева (1)\Для Николаева\20210407_10414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43330" y="3040850"/>
            <a:ext cx="3877730" cy="29082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6140079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Принцип комбинирования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270932" y="917771"/>
            <a:ext cx="11794067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ru-RU" dirty="0">
                <a:latin typeface="Times New Roman" pitchFamily="18" charset="0"/>
                <a:cs typeface="Times New Roman" pitchFamily="18" charset="0"/>
              </a:rPr>
              <a:t>Заключается в комбинировании вышеизложенных принципов. Использование их по отдельности и в различных сочетаниях. Интеграция этих принципов в теоретический, практический и лабораторный курс занятий. Возможно с другими технологиями и практиками.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2536920" y="3908904"/>
            <a:ext cx="7539952" cy="203132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ru-RU" b="1" dirty="0">
                <a:latin typeface="Times New Roman" pitchFamily="18" charset="0"/>
                <a:cs typeface="Times New Roman" pitchFamily="18" charset="0"/>
              </a:rPr>
              <a:t>Выписка из циркуляра морского технического комитета:</a:t>
            </a:r>
          </a:p>
          <a:p>
            <a:pPr algn="just"/>
            <a:r>
              <a:rPr lang="ru-RU" dirty="0">
                <a:latin typeface="Times New Roman" pitchFamily="18" charset="0"/>
                <a:cs typeface="Times New Roman" pitchFamily="18" charset="0"/>
              </a:rPr>
              <a:t>«Никакая инструкция не может перечислить всех обязанностей должностного лица, предусмотреть отдельные случаи и дать вперед соответствующие указания, а потому господа инженеры должны проявить инициативу и, руководствуясь знаниями своей специальности и пользой дела, прилагать все усилия для оправдания своего назначения!»</a:t>
            </a:r>
          </a:p>
          <a:p>
            <a:pPr algn="just"/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0659913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Выводы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253999" y="928638"/>
            <a:ext cx="11777133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Таким образом, в работе сформулирована идея совмещения обучающего процесса и патриотического воспитания современных инженеров. Сформированы 9 принципов, с использованием которых строится методика проведения занятий.</a:t>
            </a:r>
          </a:p>
          <a:p>
            <a:pPr algn="just"/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 algn="just"/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Призыв к молодежи: </a:t>
            </a:r>
          </a:p>
          <a:p>
            <a:pPr algn="just"/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Стань лучшим представителем инженерного корпуса России!</a:t>
            </a:r>
            <a:endParaRPr lang="ru-RU" sz="28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1047743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EE5CFA1-59ED-4188-BE3E-CB8A340066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rgbClr val="002060"/>
                </a:solidFill>
              </a:rPr>
              <a:t>Цель</a:t>
            </a:r>
            <a:r>
              <a:rPr lang="ru-RU" dirty="0"/>
              <a:t> и задачи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609599" y="1305342"/>
            <a:ext cx="10989733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Цель работы: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патриотическое воспитание студентов технического ВУЗа с помощью перспективных идей и практик, способствующих воспитанию подрастающего поколения. </a:t>
            </a:r>
          </a:p>
          <a:p>
            <a:pPr algn="just"/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Решаемые задачи: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формирование банка перспективных методик и технологий воспитания будущих инженеров, повышение качества воспитания в техническом ВУЗе, воспитании гордости за выбранную профессию, формирование патриотического мировоззрения за счет участия в создании перспективных летательных аппаратов во благо России. </a:t>
            </a:r>
          </a:p>
          <a:p>
            <a:pPr algn="just"/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Результат: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внедрение предложенных идей и практик способствует воспитательным целям и задачам, формированию и развитию качеств инженера – патриота из числа учащихся.</a:t>
            </a:r>
          </a:p>
        </p:txBody>
      </p:sp>
    </p:spTree>
    <p:extLst>
      <p:ext uri="{BB962C8B-B14F-4D97-AF65-F5344CB8AC3E}">
        <p14:creationId xmlns:p14="http://schemas.microsoft.com/office/powerpoint/2010/main" val="27063014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1B92DBB-2A90-4552-8DF4-2B2C78E8D5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Основные идеи и принципы, методика, технология и практика проведения занятий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083733" y="1287610"/>
            <a:ext cx="10735734" cy="49859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Идея: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на всех этапах занятий, на протяжении всего цикла обучения, в разных формах подчеркивать мысль о том, что Инженер – звучит гордо! А инженер Великой России звучит исключительно важно и почетно!</a:t>
            </a:r>
          </a:p>
          <a:p>
            <a:pPr algn="just"/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Основные принципы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реализации идеи в процессе обучения студентов в филиале «Взлет» по специальности «Испытания летательных аппаратов»:</a:t>
            </a:r>
          </a:p>
          <a:p>
            <a:pPr marL="285750" indent="-285750" algn="just">
              <a:buFontTx/>
              <a:buChar char="-"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принцип популяризации;</a:t>
            </a:r>
          </a:p>
          <a:p>
            <a:pPr marL="285750" indent="-285750" algn="just">
              <a:buFontTx/>
              <a:buChar char="-"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принцип наглядности;</a:t>
            </a:r>
          </a:p>
          <a:p>
            <a:pPr marL="285750" indent="-285750" algn="just">
              <a:buFontTx/>
              <a:buChar char="-"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принцип проецирования;</a:t>
            </a:r>
          </a:p>
          <a:p>
            <a:pPr marL="285750" indent="-285750" algn="just">
              <a:buFontTx/>
              <a:buChar char="-"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принцип аналогии;</a:t>
            </a:r>
          </a:p>
          <a:p>
            <a:pPr marL="285750" indent="-285750" algn="just">
              <a:buFontTx/>
              <a:buChar char="-"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принцип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цифровизации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; </a:t>
            </a:r>
          </a:p>
          <a:p>
            <a:pPr marL="285750" indent="-285750" algn="just">
              <a:buFontTx/>
              <a:buChar char="-"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принцип вовлечения;</a:t>
            </a:r>
          </a:p>
          <a:p>
            <a:pPr marL="285750" indent="-285750" algn="just">
              <a:buFontTx/>
              <a:buChar char="-"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принцип авторитета;</a:t>
            </a:r>
          </a:p>
          <a:p>
            <a:pPr marL="285750" indent="-285750" algn="just">
              <a:buFontTx/>
              <a:buChar char="-"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принцип поколений;</a:t>
            </a:r>
          </a:p>
          <a:p>
            <a:pPr marL="285750" indent="-285750" algn="just">
              <a:buFontTx/>
              <a:buChar char="-"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принцип комбинирования.</a:t>
            </a:r>
          </a:p>
          <a:p>
            <a:pPr marL="285750" indent="-285750" algn="just">
              <a:buFontTx/>
              <a:buChar char="-"/>
            </a:pP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pPr marL="285750" indent="-285750" algn="just">
              <a:buFontTx/>
              <a:buChar char="-"/>
            </a:pP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2224783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Принцип популяризации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287866" y="894140"/>
            <a:ext cx="1159933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>
                <a:latin typeface="Times New Roman" pitchFamily="18" charset="0"/>
                <a:cs typeface="Times New Roman" pitchFamily="18" charset="0"/>
              </a:rPr>
              <a:t>Заключается в том, что в каждой лекции целесообразно уделять время на популяризацию труда инженера, инженера в принципе и инженера – испытателя летательных аппаратов. Подчеркивать важность профессии. Приводить жизненные примеры, когда полученные в результате обучения компетенции приводили к высокой степени самореализации в профессии. Подчеркивать качества инженера в том числе такие как творчество и инициатива. Инженер - это любить Россию, любить технику, знать и соблюдать исторические традиции Русского инженерного дела.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4003963" y="2702177"/>
            <a:ext cx="6096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Циолковский К.Э.</a:t>
            </a: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«Сначала неизбежно идут: мысль, фантазия, сказка, а за ними шествует точный расчет».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317067" y="4171202"/>
            <a:ext cx="648700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Константин Циолковский — ученый-самоучка, ставший основоположником современной космонавтики. Его стремлению к звездам не помешали ни бедность, ни глухота, ни изолированность от отечественного научного сообщества. 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046035" y="5545667"/>
            <a:ext cx="544315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Конкурсы для инженеров. Например «инженер года»</a:t>
            </a:r>
          </a:p>
        </p:txBody>
      </p:sp>
      <p:pic>
        <p:nvPicPr>
          <p:cNvPr id="1026" name="Picture 2" descr="D:\Николаев\ДОСТИЖЕНИЯ\Конкурсы\Инженер года 2020\Диплом Инженер года 202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7600" y="4988350"/>
            <a:ext cx="1069708" cy="1483966"/>
          </a:xfrm>
          <a:prstGeom prst="rect">
            <a:avLst/>
          </a:prstGeom>
          <a:noFill/>
          <a:ln>
            <a:solidFill>
              <a:schemeClr val="accent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Стрелка вправо 6"/>
          <p:cNvSpPr/>
          <p:nvPr/>
        </p:nvSpPr>
        <p:spPr>
          <a:xfrm>
            <a:off x="6489192" y="5488017"/>
            <a:ext cx="978408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65C6D0BF-9BB0-4632-B5F9-D6987CCEDAC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26589" y="2583935"/>
            <a:ext cx="3717272" cy="25976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525619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Принцип наглядности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270933" y="897172"/>
            <a:ext cx="11734799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ru-RU" dirty="0">
                <a:latin typeface="Times New Roman" pitchFamily="18" charset="0"/>
                <a:cs typeface="Times New Roman" pitchFamily="18" charset="0"/>
              </a:rPr>
              <a:t>Заключается в том, в ходе проведения занятий приводятся конкретные примеры известных инженеров России и вклад их труда в укрепление российского государства. При объяснении  принципов работы механизма или устройства рассказать о человеке, который его спроектировал. Подчеркнуть, что вклад именно этого инженера привел к созданию технической системы с высокими характеристиками. А за счет этого стало возможным увеличить мощь определенной отрасли нашей промышленности и мощь государства в целом.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634839" y="2468188"/>
            <a:ext cx="6096000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Жуковский Н.Е.</a:t>
            </a:r>
          </a:p>
          <a:p>
            <a:pPr algn="just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Самолет величайшее творение разума и рук человеческих, он неподвластен никаким авторитетам, кроме лиц, уважающих летные законы</a:t>
            </a:r>
          </a:p>
          <a:p>
            <a:pPr algn="just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"Человек не имеет крыльев и по отношению веса своего тела к весу мускулов в 72 раза слабее птицы... Но я думаю, что он полетит, опираясь не на силу своих мускулов, а на силу своего разума".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934A3EBC-EC6E-4318-BDEE-D3808698B6B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07660" y="2468188"/>
            <a:ext cx="2889647" cy="3651565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3D371DB6-9D74-417E-A57B-F696EFE95AD1}"/>
              </a:ext>
            </a:extLst>
          </p:cNvPr>
          <p:cNvSpPr txBox="1"/>
          <p:nvPr/>
        </p:nvSpPr>
        <p:spPr>
          <a:xfrm>
            <a:off x="952886" y="5637662"/>
            <a:ext cx="745990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Николай Егорович Жуковский (17 января 1847-17 марта 1921) - русский ученый, математик и инженер, один из основоположников современной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аэро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и гидродинамики. В то время как современные ученые насмехались над идеей полета человека, Жуковский был первым, кто занялся изучением воздушного потока.</a:t>
            </a:r>
          </a:p>
        </p:txBody>
      </p:sp>
    </p:spTree>
    <p:extLst>
      <p:ext uri="{BB962C8B-B14F-4D97-AF65-F5344CB8AC3E}">
        <p14:creationId xmlns:p14="http://schemas.microsoft.com/office/powerpoint/2010/main" val="200052039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Принцип проецирования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287867" y="922572"/>
            <a:ext cx="1178560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>
                <a:latin typeface="Times New Roman" pitchFamily="18" charset="0"/>
                <a:cs typeface="Times New Roman" pitchFamily="18" charset="0"/>
              </a:rPr>
              <a:t>Предусматривает подготовку и проведение тематического занятия на тему – вклад выбранной студентами профессии и конкретной специальности в развитие авиации страны. Осуществляется проецирование мыслеформы о том, что процесс испытаний летательных аппаратов это важный этап в создании авиационной техники. И каждый из вас – студентов, будущих инженеров-испытателей внесет неоценимый вклад в создание перспективных летательных аппаратов, которые существенно укрепят обороноспособность нашей Родины.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103923" y="2698171"/>
            <a:ext cx="913673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Настоящий летчик-испытатель должен свободно летать на всем, что только может летать, и с некоторым трудом на том, что летать не может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983914" y="3896906"/>
            <a:ext cx="978321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Все самолеты в истории российской авиации получили путевку в жизнь благодаря испытателям: инженерам и летчикам, в том числе выпускников «Взлета».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D4FBD765-5B33-4F21-8F56-467C2D2C815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6095" y="2482043"/>
            <a:ext cx="1147214" cy="1738029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val="406003458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Принцип аналогии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245533" y="916507"/>
            <a:ext cx="1182793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>
                <a:latin typeface="Times New Roman" pitchFamily="18" charset="0"/>
                <a:cs typeface="Times New Roman" pitchFamily="18" charset="0"/>
              </a:rPr>
              <a:t>Примеры знаменитых выпускников филиала. Примеры менее заслуженных выпускников, но которые рядом, в том числе и некоторые Ваши преподаватели. Прием: они такие же, как Вы. Выпускники филиала есть летчики и космонавты испытатели – Герои СССР и России. Выпускники на высоких должностях в самолетостроительных компаниях «Сухой», «МиГ» и другие. В вооруженных силах. Каждый из них путевку в профессию получил в нашем филиале. Вот так же как Вы сидел за этой партой на этих лекциях. И достиг высоких результатов. Ими гордится страна. И вы так сможете.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CA6A959E-00CC-4C9F-9582-72E73A71783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65562" y="3307109"/>
            <a:ext cx="5328366" cy="1481456"/>
          </a:xfrm>
          <a:prstGeom prst="rect">
            <a:avLst/>
          </a:prstGeom>
        </p:spPr>
      </p:pic>
      <p:sp>
        <p:nvSpPr>
          <p:cNvPr id="5" name="TextBox 4">
            <a:hlinkClick r:id="rId3"/>
            <a:extLst>
              <a:ext uri="{FF2B5EF4-FFF2-40B4-BE49-F238E27FC236}">
                <a16:creationId xmlns:a16="http://schemas.microsoft.com/office/drawing/2014/main" id="{9E0601FD-62A9-4C24-A879-F075283CD455}"/>
              </a:ext>
            </a:extLst>
          </p:cNvPr>
          <p:cNvSpPr txBox="1"/>
          <p:nvPr/>
        </p:nvSpPr>
        <p:spPr>
          <a:xfrm>
            <a:off x="4211781" y="5572161"/>
            <a:ext cx="389543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>
                <a:hlinkClick r:id="rId3"/>
              </a:rPr>
              <a:t>Известные выпускники филиала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3636726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Принцип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цифровизации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45533" y="862674"/>
            <a:ext cx="11827934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ru-RU" dirty="0">
                <a:latin typeface="Times New Roman" pitchFamily="18" charset="0"/>
                <a:cs typeface="Times New Roman" pitchFamily="18" charset="0"/>
              </a:rPr>
              <a:t>Использование современных информационных технологий и созданных с их помощью продуктов. Рассказать о лаборатории моделирования процессов функционирования авиационных комплексов, которая создана на кафедре. Лаборатория создана двумя выпускниками филиала 2003 и 2014 годов. В 2021 году лаборатория стала лауреатом на всероссийском конкурсе «Авиастроитель года». В лаборатории проводятся занятия по разным дисциплинам. Все модели, которые используются в процессе обучения, в том числе пилотажный комплекс созданы выпускниками. Методика занятий предусматривает вовлечение студентов в процесс создания моделей и стендов.</a:t>
            </a:r>
          </a:p>
        </p:txBody>
      </p:sp>
      <p:pic>
        <p:nvPicPr>
          <p:cNvPr id="2050" name="Picture 2" descr="D:\Николаев\ДОСТИЖЕНИЯ\Конкурсы\Авиастроитель года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9687349" y="3310466"/>
            <a:ext cx="1691850" cy="23266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3" descr="C:\Users\Сергей\Downloads\Для Николаева (1)\Для Николаева\20210408_101530(0)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303788" y="3310467"/>
            <a:ext cx="2257025" cy="23198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C:\Users\Сергей\Downloads\Для Николаева (1)\Для Николаева\20210407_10402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6799" y="3310467"/>
            <a:ext cx="2311401" cy="23198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800" y="3310467"/>
            <a:ext cx="4247756" cy="2391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5809797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Принцип вовлечения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279400" y="905639"/>
            <a:ext cx="1176020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>
                <a:latin typeface="Times New Roman" pitchFamily="18" charset="0"/>
                <a:cs typeface="Times New Roman" pitchFamily="18" charset="0"/>
              </a:rPr>
              <a:t>Вовлечение в процесс создания учебно-методической и лабораторной базы студентов на практических и лабораторных занятиях. Методика занятий предусматривает совершенствование и пополнение банка моделей с помощью студентов. Вы можете научиться делать так же и освоить все необходимые навыки для создания подобных продуктов. Внести свой вклад в лабораторию, свой вклад в расширение номенклатуры обучающих приемов и моделирующих средств. Внести вклад в подготовку будущих инженеров, которые придут учиться после вас.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250196" y="3429000"/>
            <a:ext cx="552864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dirty="0">
                <a:latin typeface="Times New Roman" pitchFamily="18" charset="0"/>
                <a:cs typeface="Times New Roman" pitchFamily="18" charset="0"/>
              </a:rPr>
              <a:t>Разработка моделей динамики летательных аппаратов и моделей систем и процессов функционирования летательных аппаратов  в рамках дисциплин «моделирование систем и процессов» и включение их в состав лаборатории.</a:t>
            </a:r>
          </a:p>
        </p:txBody>
      </p:sp>
      <p:pic>
        <p:nvPicPr>
          <p:cNvPr id="6" name="Picture 7">
            <a:extLst>
              <a:ext uri="{FF2B5EF4-FFF2-40B4-BE49-F238E27FC236}">
                <a16:creationId xmlns:a16="http://schemas.microsoft.com/office/drawing/2014/main" id="{5E5727D5-1FDA-406D-AA8D-F2DE673AD96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9399" y="2523639"/>
            <a:ext cx="4529195" cy="3106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8051000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724</TotalTime>
  <Words>1281</Words>
  <Application>Microsoft Office PowerPoint</Application>
  <PresentationFormat>Широкоэкранный</PresentationFormat>
  <Paragraphs>61</Paragraphs>
  <Slides>13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9" baseType="lpstr">
      <vt:lpstr>Arial</vt:lpstr>
      <vt:lpstr>Calibri</vt:lpstr>
      <vt:lpstr>Calibri Light</vt:lpstr>
      <vt:lpstr>Times New Roman</vt:lpstr>
      <vt:lpstr>Verdana</vt:lpstr>
      <vt:lpstr>Тема Office</vt:lpstr>
      <vt:lpstr>  II Всероссийский педагогический конкурс  «Современное воспитание подрастающего поколения»  «Я Инженер России!»</vt:lpstr>
      <vt:lpstr>Цель и задачи</vt:lpstr>
      <vt:lpstr>Основные идеи и принципы, методика, технология и практика проведения занятий</vt:lpstr>
      <vt:lpstr>Принцип популяризации</vt:lpstr>
      <vt:lpstr>Принцип наглядности</vt:lpstr>
      <vt:lpstr>Принцип проецирования</vt:lpstr>
      <vt:lpstr>Принцип аналогии</vt:lpstr>
      <vt:lpstr>Принцип цифровизации</vt:lpstr>
      <vt:lpstr>Принцип вовлечения</vt:lpstr>
      <vt:lpstr>Принцип авторитета</vt:lpstr>
      <vt:lpstr>Принцип поколений</vt:lpstr>
      <vt:lpstr>Принцип комбинирования</vt:lpstr>
      <vt:lpstr>Выводы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123</dc:creator>
  <cp:lastModifiedBy>Сергей Николаев</cp:lastModifiedBy>
  <cp:revision>83</cp:revision>
  <dcterms:created xsi:type="dcterms:W3CDTF">2021-04-24T09:08:10Z</dcterms:created>
  <dcterms:modified xsi:type="dcterms:W3CDTF">2022-10-21T18:46:20Z</dcterms:modified>
</cp:coreProperties>
</file>