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5.jpg" ContentType="image/jp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notesSlides/notesSlide12.xml" ContentType="application/vnd.openxmlformats-officedocument.presentationml.notesSlide+xml"/>
  <Override PartName="/ppt/media/image27.jpg" ContentType="image/jpg"/>
  <Override PartName="/ppt/media/image28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86" r:id="rId6"/>
    <p:sldId id="260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8" r:id="rId19"/>
    <p:sldId id="261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89" r:id="rId28"/>
    <p:sldId id="274" r:id="rId2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70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86158-BADC-4350-B4B5-81410AE9FDF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3664C-D1BC-4931-A0F2-D14BDD475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877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723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664C-D1BC-4931-A0F2-D14BDD475EE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69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10043" y="1741754"/>
            <a:ext cx="3984625" cy="3927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 u="heavy">
                <a:solidFill>
                  <a:srgbClr val="0462C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720852" y="-1720850"/>
            <a:ext cx="6858000" cy="10299704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0633"/>
            <a:ext cx="476567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3173" y="5051293"/>
            <a:ext cx="12195173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365760"/>
            <a:ext cx="1002792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00629"/>
            <a:ext cx="1002792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384" y="6170822"/>
            <a:ext cx="67056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00" y="1568818"/>
            <a:ext cx="10027920" cy="2287806"/>
          </a:xfrm>
          <a:prstGeom prst="rect">
            <a:avLst/>
          </a:prstGeom>
          <a:solidFill>
            <a:schemeClr val="accent4">
              <a:lumMod val="20000"/>
              <a:lumOff val="80000"/>
              <a:alpha val="80000"/>
            </a:schemeClr>
          </a:solidFill>
        </p:spPr>
        <p:txBody>
          <a:bodyPr vert="horz" wrap="square" lIns="0" tIns="81280" rIns="0" bIns="0" rtlCol="0">
            <a:spAutoFit/>
          </a:bodyPr>
          <a:lstStyle/>
          <a:p>
            <a:pPr marL="10795" marR="5080" algn="ctr">
              <a:lnSpc>
                <a:spcPts val="4320"/>
              </a:lnSpc>
              <a:spcBef>
                <a:spcPts val="640"/>
              </a:spcBef>
            </a:pPr>
            <a:r>
              <a:rPr sz="3200" spc="-5" dirty="0">
                <a:latin typeface="Georgia" pitchFamily="18" charset="0"/>
              </a:rPr>
              <a:t>Общение </a:t>
            </a:r>
            <a:r>
              <a:rPr sz="3200" spc="-20" dirty="0">
                <a:latin typeface="Georgia" pitchFamily="18" charset="0"/>
              </a:rPr>
              <a:t>педагогов </a:t>
            </a:r>
            <a:r>
              <a:rPr sz="3200" spc="-5" dirty="0">
                <a:latin typeface="Georgia" pitchFamily="18" charset="0"/>
              </a:rPr>
              <a:t>и </a:t>
            </a:r>
            <a:r>
              <a:rPr sz="3200" spc="-25" dirty="0" err="1">
                <a:latin typeface="Georgia" pitchFamily="18" charset="0"/>
              </a:rPr>
              <a:t>родителей</a:t>
            </a:r>
            <a:r>
              <a:rPr sz="3200" spc="-25" dirty="0">
                <a:latin typeface="Georgia" pitchFamily="18" charset="0"/>
              </a:rPr>
              <a:t> </a:t>
            </a:r>
            <a:r>
              <a:rPr lang="ru-RU" sz="3200" spc="-25" dirty="0" smtClean="0">
                <a:latin typeface="Georgia" pitchFamily="18" charset="0"/>
              </a:rPr>
              <a:t/>
            </a:r>
            <a:br>
              <a:rPr lang="ru-RU" sz="3200" spc="-25" dirty="0" smtClean="0">
                <a:latin typeface="Georgia" pitchFamily="18" charset="0"/>
              </a:rPr>
            </a:br>
            <a:r>
              <a:rPr sz="3200" spc="-5" dirty="0" smtClean="0">
                <a:latin typeface="Georgia" pitchFamily="18" charset="0"/>
              </a:rPr>
              <a:t>в </a:t>
            </a:r>
            <a:r>
              <a:rPr sz="3200" spc="-10" dirty="0">
                <a:latin typeface="Georgia" pitchFamily="18" charset="0"/>
              </a:rPr>
              <a:t>сети </a:t>
            </a:r>
            <a:r>
              <a:rPr sz="3200" spc="-890" dirty="0">
                <a:latin typeface="Georgia" pitchFamily="18" charset="0"/>
              </a:rPr>
              <a:t> </a:t>
            </a:r>
            <a:r>
              <a:rPr sz="3200" spc="-25" dirty="0">
                <a:latin typeface="Georgia" pitchFamily="18" charset="0"/>
              </a:rPr>
              <a:t>Интернет.</a:t>
            </a:r>
            <a:r>
              <a:rPr sz="3200" dirty="0">
                <a:latin typeface="Georgia" pitchFamily="18" charset="0"/>
              </a:rPr>
              <a:t> </a:t>
            </a:r>
            <a:r>
              <a:rPr lang="ru-RU" sz="3200" dirty="0" smtClean="0">
                <a:latin typeface="Georgia" pitchFamily="18" charset="0"/>
              </a:rPr>
              <a:t/>
            </a:r>
            <a:br>
              <a:rPr lang="ru-RU" sz="3200" dirty="0" smtClean="0">
                <a:latin typeface="Georgia" pitchFamily="18" charset="0"/>
              </a:rPr>
            </a:br>
            <a:r>
              <a:rPr sz="3200" spc="-10" dirty="0" err="1" smtClean="0">
                <a:latin typeface="Georgia" pitchFamily="18" charset="0"/>
              </a:rPr>
              <a:t>Как</a:t>
            </a:r>
            <a:r>
              <a:rPr sz="3200" dirty="0" smtClean="0">
                <a:latin typeface="Georgia" pitchFamily="18" charset="0"/>
              </a:rPr>
              <a:t> </a:t>
            </a:r>
            <a:r>
              <a:rPr sz="3200" dirty="0" err="1">
                <a:latin typeface="Georgia" pitchFamily="18" charset="0"/>
              </a:rPr>
              <a:t>навести</a:t>
            </a:r>
            <a:r>
              <a:rPr sz="3200" dirty="0">
                <a:latin typeface="Georgia" pitchFamily="18" charset="0"/>
              </a:rPr>
              <a:t> </a:t>
            </a:r>
            <a:r>
              <a:rPr sz="3200" spc="-10" dirty="0" err="1" smtClean="0">
                <a:latin typeface="Georgia" pitchFamily="18" charset="0"/>
              </a:rPr>
              <a:t>порядок</a:t>
            </a:r>
            <a:r>
              <a:rPr lang="ru-RU" sz="3200" spc="-10" dirty="0" smtClean="0">
                <a:latin typeface="Georgia" pitchFamily="18" charset="0"/>
              </a:rPr>
              <a:t> </a:t>
            </a:r>
            <a:br>
              <a:rPr lang="ru-RU" sz="3200" spc="-10" dirty="0" smtClean="0">
                <a:latin typeface="Georgia" pitchFamily="18" charset="0"/>
              </a:rPr>
            </a:br>
            <a:r>
              <a:rPr sz="3200" spc="-5" dirty="0" smtClean="0">
                <a:latin typeface="Georgia" pitchFamily="18" charset="0"/>
              </a:rPr>
              <a:t>в</a:t>
            </a:r>
            <a:r>
              <a:rPr sz="3200" spc="-30" dirty="0" smtClean="0">
                <a:latin typeface="Georgia" pitchFamily="18" charset="0"/>
              </a:rPr>
              <a:t> </a:t>
            </a:r>
            <a:r>
              <a:rPr sz="3200" spc="-25" dirty="0" err="1">
                <a:latin typeface="Georgia" pitchFamily="18" charset="0"/>
              </a:rPr>
              <a:t>родительском</a:t>
            </a:r>
            <a:r>
              <a:rPr sz="3200" spc="-25" dirty="0">
                <a:latin typeface="Georgia" pitchFamily="18" charset="0"/>
              </a:rPr>
              <a:t> </a:t>
            </a:r>
            <a:r>
              <a:rPr sz="3200" spc="-15" dirty="0" err="1" smtClean="0">
                <a:latin typeface="Georgia" pitchFamily="18" charset="0"/>
              </a:rPr>
              <a:t>чате</a:t>
            </a:r>
            <a:r>
              <a:rPr lang="ru-RU" sz="3200" spc="-15" dirty="0" smtClean="0">
                <a:latin typeface="Georgia" pitchFamily="18" charset="0"/>
              </a:rPr>
              <a:t>?</a:t>
            </a:r>
            <a:endParaRPr sz="3200" spc="-15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6874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>
                <a:latin typeface="Georgia" pitchFamily="18" charset="0"/>
                <a:cs typeface="Calibri"/>
              </a:rPr>
              <a:t>4</a:t>
            </a:r>
            <a:r>
              <a:rPr lang="ru-RU" sz="3200" spc="-5" dirty="0" smtClean="0">
                <a:latin typeface="Georgia" pitchFamily="18" charset="0"/>
                <a:cs typeface="Calibri"/>
              </a:rPr>
              <a:t>. Орфография и пунктуация</a:t>
            </a: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1066800" y="1670788"/>
            <a:ext cx="4343400" cy="3092513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  <a:cs typeface="Calibri"/>
              </a:rPr>
              <a:t>Следите, чтобы ваш текст был без ошибок. Даже если набираете сообщение на бегу, обязательно проверяйте его перед отправкой.</a:t>
            </a:r>
            <a:endParaRPr sz="2800" dirty="0">
              <a:latin typeface="Georgia" pitchFamily="18" charset="0"/>
              <a:cs typeface="Calibri"/>
            </a:endParaRPr>
          </a:p>
        </p:txBody>
      </p:sp>
      <p:pic>
        <p:nvPicPr>
          <p:cNvPr id="1028" name="Picture 4" descr="https://cs6.pikabu.ru/post_img/big/2014/09/21/12/1411329569_8432207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000545"/>
            <a:ext cx="5179607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03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6874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>
                <a:latin typeface="Georgia" pitchFamily="18" charset="0"/>
                <a:cs typeface="Calibri"/>
              </a:rPr>
              <a:t>5</a:t>
            </a:r>
            <a:r>
              <a:rPr lang="ru-RU" sz="3200" spc="-5" dirty="0" smtClean="0">
                <a:latin typeface="Georgia" pitchFamily="18" charset="0"/>
                <a:cs typeface="Calibri"/>
              </a:rPr>
              <a:t>. Ссылки без пояснений – признак дурного тона</a:t>
            </a: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609600" y="1676400"/>
            <a:ext cx="4792133" cy="360034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  <a:cs typeface="Calibri"/>
              </a:rPr>
              <a:t>Если вы делитесь в чате ссылкой – напишите что вы прислали и для чего это нужно смотреть. Иначе человек воспримет эту ссылку как спам или рекламу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sz="2800" dirty="0">
              <a:latin typeface="Georgia" pitchFamily="18" charset="0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5" b="4198"/>
          <a:stretch/>
        </p:blipFill>
        <p:spPr>
          <a:xfrm>
            <a:off x="8627533" y="2256366"/>
            <a:ext cx="3168981" cy="278553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848600" y="3657600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09" b="3704"/>
          <a:stretch/>
        </p:blipFill>
        <p:spPr>
          <a:xfrm>
            <a:off x="5714999" y="1059812"/>
            <a:ext cx="3168981" cy="2015376"/>
          </a:xfrm>
          <a:prstGeom prst="rect">
            <a:avLst/>
          </a:prstGeom>
        </p:spPr>
      </p:pic>
      <p:sp>
        <p:nvSpPr>
          <p:cNvPr id="10" name="Знак запрета 9"/>
          <p:cNvSpPr/>
          <p:nvPr/>
        </p:nvSpPr>
        <p:spPr>
          <a:xfrm>
            <a:off x="5158408" y="987794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1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41400" y="304800"/>
            <a:ext cx="9601200" cy="1138132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 smtClean="0">
                <a:latin typeface="Georgia" pitchFamily="18" charset="0"/>
                <a:cs typeface="Calibri"/>
              </a:rPr>
              <a:t>6. Выясняйте отношения в частной беседе</a:t>
            </a: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609600" y="1676400"/>
            <a:ext cx="4792133" cy="273857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  <a:cs typeface="Calibri"/>
              </a:rPr>
              <a:t>Если у вас личный вопрос к участнику чата, лучше написать его в личных сообщениях, а не в общем чате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sz="2800" dirty="0">
              <a:latin typeface="Georgia" pitchFamily="18" charset="0"/>
              <a:cs typeface="Calibri"/>
            </a:endParaRPr>
          </a:p>
        </p:txBody>
      </p:sp>
      <p:pic>
        <p:nvPicPr>
          <p:cNvPr id="3074" name="Picture 2" descr="C:\Users\sad_3\Downloads\170661497636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093" y="952500"/>
            <a:ext cx="313944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нак запрета 9"/>
          <p:cNvSpPr/>
          <p:nvPr/>
        </p:nvSpPr>
        <p:spPr>
          <a:xfrm>
            <a:off x="6324600" y="4414970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935567"/>
            <a:ext cx="3139440" cy="54102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296400" y="3852952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554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938077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spc="-5" dirty="0">
                <a:latin typeface="Georgia" pitchFamily="18" charset="0"/>
                <a:cs typeface="Calibri"/>
              </a:rPr>
              <a:t>7</a:t>
            </a:r>
            <a:r>
              <a:rPr lang="ru-RU" sz="2800" spc="-5" dirty="0" smtClean="0">
                <a:latin typeface="Georgia" pitchFamily="18" charset="0"/>
                <a:cs typeface="Calibri"/>
              </a:rPr>
              <a:t>. </a:t>
            </a:r>
            <a:r>
              <a:rPr lang="ru-RU" sz="2800" dirty="0" smtClean="0">
                <a:latin typeface="Georgia" pitchFamily="18" charset="0"/>
              </a:rPr>
              <a:t>Будьте вежливыми и тактичными, не нарушайте этические нормы. </a:t>
            </a:r>
            <a:endParaRPr sz="28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647700" y="1560721"/>
            <a:ext cx="10934700" cy="3030958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Любой </a:t>
            </a:r>
            <a:r>
              <a:rPr lang="ru-RU" sz="2600" dirty="0">
                <a:latin typeface="Georgia" pitchFamily="18" charset="0"/>
              </a:rPr>
              <a:t>участник переписки может использовать ее в </a:t>
            </a:r>
            <a:r>
              <a:rPr lang="ru-RU" sz="2600" dirty="0" smtClean="0">
                <a:latin typeface="Georgia" pitchFamily="18" charset="0"/>
              </a:rPr>
              <a:t>суде.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>
                <a:latin typeface="Georgia" pitchFamily="18" charset="0"/>
              </a:rPr>
              <a:t>О</a:t>
            </a:r>
            <a:r>
              <a:rPr lang="ru-RU" sz="2600" dirty="0" smtClean="0">
                <a:latin typeface="Georgia" pitchFamily="18" charset="0"/>
              </a:rPr>
              <a:t>скорблением </a:t>
            </a:r>
            <a:r>
              <a:rPr lang="ru-RU" sz="2600" dirty="0">
                <a:latin typeface="Georgia" pitchFamily="18" charset="0"/>
              </a:rPr>
              <a:t>могут посчитать не только нецензурные выражения, но и субъективное мнение о родителях или других людях, даже если педагог выразил его вежливо. </a:t>
            </a:r>
            <a:endParaRPr lang="ru-RU" sz="2600" dirty="0" smtClean="0">
              <a:latin typeface="Georgia" pitchFamily="18" charset="0"/>
            </a:endParaRP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На </a:t>
            </a:r>
            <a:r>
              <a:rPr lang="ru-RU" sz="2600" dirty="0">
                <a:latin typeface="Georgia" pitchFamily="18" charset="0"/>
              </a:rPr>
              <a:t>основании переписки в социальных сетях суд может наложить штраф за публичное оскорбление до 50 тыс. руб.(</a:t>
            </a:r>
            <a:r>
              <a:rPr lang="ru-RU" sz="2600" dirty="0" err="1">
                <a:latin typeface="Georgia" pitchFamily="18" charset="0"/>
              </a:rPr>
              <a:t>физ.лицо</a:t>
            </a:r>
            <a:r>
              <a:rPr lang="ru-RU" sz="2600" dirty="0">
                <a:latin typeface="Georgia" pitchFamily="18" charset="0"/>
              </a:rPr>
              <a:t>) (ст. 5.61 Кодекс об административных правонарушениях(КоАП</a:t>
            </a:r>
            <a:r>
              <a:rPr lang="ru-RU" sz="2600" dirty="0" smtClean="0">
                <a:latin typeface="Georgia" pitchFamily="18" charset="0"/>
              </a:rPr>
              <a:t>))</a:t>
            </a:r>
            <a:endParaRPr sz="2600" dirty="0">
              <a:latin typeface="Georgia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83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0719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dirty="0" smtClean="0">
                <a:latin typeface="Georgia" pitchFamily="18" charset="0"/>
              </a:rPr>
              <a:t>8. Не принимайте важных решений в момент переписки</a:t>
            </a:r>
          </a:p>
        </p:txBody>
      </p:sp>
      <p:sp>
        <p:nvSpPr>
          <p:cNvPr id="6" name="object 2"/>
          <p:cNvSpPr txBox="1"/>
          <p:nvPr/>
        </p:nvSpPr>
        <p:spPr>
          <a:xfrm>
            <a:off x="639233" y="838200"/>
            <a:ext cx="6057900" cy="4154342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lang="ru-RU" sz="2600" dirty="0" smtClean="0">
              <a:latin typeface="Georgia" pitchFamily="18" charset="0"/>
            </a:endParaRP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Помните: все важные решения при общении с родителями должны быть обдуманными и взвешенными. Не принимайте их под влиянием эмоций или минутной слабости. Лучше такие решения принимать по результатам личных встреч и устных бесед.</a:t>
            </a:r>
            <a:endParaRPr sz="2600" dirty="0">
              <a:latin typeface="Georgia" pitchFamily="18" charset="0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51"/>
          <a:stretch/>
        </p:blipFill>
        <p:spPr>
          <a:xfrm>
            <a:off x="7755467" y="1143000"/>
            <a:ext cx="3657600" cy="4251417"/>
          </a:xfrm>
          <a:prstGeom prst="rect">
            <a:avLst/>
          </a:prstGeom>
        </p:spPr>
      </p:pic>
      <p:sp>
        <p:nvSpPr>
          <p:cNvPr id="7" name="Знак запрета 6"/>
          <p:cNvSpPr/>
          <p:nvPr/>
        </p:nvSpPr>
        <p:spPr>
          <a:xfrm>
            <a:off x="7086600" y="4191000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0719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dirty="0" smtClean="0">
                <a:latin typeface="Georgia" pitchFamily="18" charset="0"/>
              </a:rPr>
              <a:t>9. Не публикуйте персональные данные</a:t>
            </a:r>
          </a:p>
        </p:txBody>
      </p:sp>
      <p:sp>
        <p:nvSpPr>
          <p:cNvPr id="6" name="object 2"/>
          <p:cNvSpPr txBox="1"/>
          <p:nvPr/>
        </p:nvSpPr>
        <p:spPr>
          <a:xfrm>
            <a:off x="533400" y="1184445"/>
            <a:ext cx="6163733" cy="3277179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Договоритесь с родителями, что личную информацию,  например, общие фотографии детей группы, они не будут размещать в соц. сетях без разрешения родителей тех детей, которые есть на фото. Закон от 27.07.2006 г. № 152-ФЗ «О персональных данных».</a:t>
            </a:r>
            <a:endParaRPr sz="2600" dirty="0">
              <a:latin typeface="Georgia" pitchFamily="18" charset="0"/>
              <a:cs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10407"/>
          <a:stretch/>
        </p:blipFill>
        <p:spPr>
          <a:xfrm>
            <a:off x="7562427" y="1066800"/>
            <a:ext cx="3139440" cy="460667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91600" y="3505200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43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6874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dirty="0" smtClean="0">
                <a:latin typeface="Georgia" pitchFamily="18" charset="0"/>
              </a:rPr>
              <a:t>10. Определите временные рамки общения.</a:t>
            </a:r>
          </a:p>
        </p:txBody>
      </p:sp>
      <p:sp>
        <p:nvSpPr>
          <p:cNvPr id="6" name="object 2"/>
          <p:cNvSpPr txBox="1"/>
          <p:nvPr/>
        </p:nvSpPr>
        <p:spPr>
          <a:xfrm>
            <a:off x="533400" y="1184445"/>
            <a:ext cx="6163733" cy="2553904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Установите четкие границы времени для общения в </a:t>
            </a:r>
            <a:r>
              <a:rPr lang="ru-RU" sz="2600" dirty="0" err="1" smtClean="0">
                <a:latin typeface="Georgia" pitchFamily="18" charset="0"/>
              </a:rPr>
              <a:t>мессенджерах</a:t>
            </a:r>
            <a:r>
              <a:rPr lang="ru-RU" sz="2600" dirty="0" smtClean="0">
                <a:latin typeface="Georgia" pitchFamily="18" charset="0"/>
              </a:rPr>
              <a:t>.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600" dirty="0" smtClean="0">
                <a:latin typeface="Georgia" pitchFamily="18" charset="0"/>
              </a:rPr>
              <a:t> Установите правило для собеседников писать сообщения не раньше 07:00 и не позже 21:00.</a:t>
            </a:r>
            <a:endParaRPr sz="2600" dirty="0">
              <a:latin typeface="Georgia" pitchFamily="18" charset="0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1600" y="3505200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0" t="14960" r="27333" b="10194"/>
          <a:stretch/>
        </p:blipFill>
        <p:spPr>
          <a:xfrm>
            <a:off x="7543800" y="914400"/>
            <a:ext cx="3547533" cy="410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4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0719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dirty="0" smtClean="0">
                <a:latin typeface="Georgia" pitchFamily="18" charset="0"/>
              </a:rPr>
              <a:t>11. Дозируйте </a:t>
            </a:r>
            <a:r>
              <a:rPr lang="ru-RU" sz="2800" dirty="0" err="1" smtClean="0">
                <a:latin typeface="Georgia" pitchFamily="18" charset="0"/>
              </a:rPr>
              <a:t>эмодзи</a:t>
            </a:r>
            <a:r>
              <a:rPr lang="ru-RU" sz="2800" dirty="0" smtClean="0">
                <a:latin typeface="Georgia" pitchFamily="18" charset="0"/>
              </a:rPr>
              <a:t> (смайлики)</a:t>
            </a:r>
          </a:p>
        </p:txBody>
      </p:sp>
      <p:sp>
        <p:nvSpPr>
          <p:cNvPr id="6" name="object 2"/>
          <p:cNvSpPr txBox="1"/>
          <p:nvPr/>
        </p:nvSpPr>
        <p:spPr>
          <a:xfrm>
            <a:off x="533400" y="1184445"/>
            <a:ext cx="6163733" cy="333873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lang="ru-RU" sz="2400" dirty="0" smtClean="0">
              <a:latin typeface="Georgia" pitchFamily="18" charset="0"/>
            </a:endParaRP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Georgia" pitchFamily="18" charset="0"/>
              </a:rPr>
              <a:t>не ставьте больше 1 </a:t>
            </a:r>
            <a:r>
              <a:rPr lang="ru-RU" sz="2400" dirty="0" err="1" smtClean="0">
                <a:latin typeface="Georgia" pitchFamily="18" charset="0"/>
              </a:rPr>
              <a:t>эмодзи</a:t>
            </a:r>
            <a:r>
              <a:rPr lang="ru-RU" sz="2400" dirty="0" smtClean="0">
                <a:latin typeface="Georgia" pitchFamily="18" charset="0"/>
              </a:rPr>
              <a:t> на 2-3 предложения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Georgia" pitchFamily="18" charset="0"/>
              </a:rPr>
              <a:t>не ставьте </a:t>
            </a:r>
            <a:r>
              <a:rPr lang="ru-RU" sz="2400" dirty="0" err="1" smtClean="0">
                <a:latin typeface="Georgia" pitchFamily="18" charset="0"/>
              </a:rPr>
              <a:t>эмодзи</a:t>
            </a:r>
            <a:r>
              <a:rPr lang="ru-RU" sz="2400" dirty="0" smtClean="0">
                <a:latin typeface="Georgia" pitchFamily="18" charset="0"/>
              </a:rPr>
              <a:t> в середине предложения — только в конце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Georgia" pitchFamily="18" charset="0"/>
              </a:rPr>
              <a:t>не заменяйте </a:t>
            </a:r>
            <a:r>
              <a:rPr lang="ru-RU" sz="2400" dirty="0" err="1" smtClean="0">
                <a:latin typeface="Georgia" pitchFamily="18" charset="0"/>
              </a:rPr>
              <a:t>эмодзи</a:t>
            </a:r>
            <a:r>
              <a:rPr lang="ru-RU" sz="2400" dirty="0" smtClean="0">
                <a:latin typeface="Georgia" pitchFamily="18" charset="0"/>
              </a:rPr>
              <a:t> слова.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Georgia" pitchFamily="18" charset="0"/>
              </a:rPr>
              <a:t>Внимательно изучаем смысл смайликов!</a:t>
            </a:r>
            <a:endParaRPr sz="2400" dirty="0">
              <a:latin typeface="Georgia" pitchFamily="18" charset="0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28" b="1307"/>
          <a:stretch/>
        </p:blipFill>
        <p:spPr>
          <a:xfrm>
            <a:off x="7086599" y="1447800"/>
            <a:ext cx="4381671" cy="3505200"/>
          </a:xfrm>
          <a:prstGeom prst="rect">
            <a:avLst/>
          </a:prstGeom>
        </p:spPr>
      </p:pic>
      <p:sp>
        <p:nvSpPr>
          <p:cNvPr id="7" name="Знак запрета 6"/>
          <p:cNvSpPr/>
          <p:nvPr/>
        </p:nvSpPr>
        <p:spPr>
          <a:xfrm>
            <a:off x="6858000" y="4191000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50719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dirty="0" smtClean="0">
                <a:latin typeface="Georgia" pitchFamily="18" charset="0"/>
              </a:rPr>
              <a:t>12. </a:t>
            </a:r>
            <a:r>
              <a:rPr lang="ru-RU" sz="2800" dirty="0">
                <a:latin typeface="Georgia" pitchFamily="18" charset="0"/>
              </a:rPr>
              <a:t>Предотвращайте конфликты.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541867" y="1752600"/>
            <a:ext cx="6163733" cy="2076851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lang="ru-RU" sz="2400" dirty="0" smtClean="0">
              <a:latin typeface="Georgia" pitchFamily="18" charset="0"/>
            </a:endParaRP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>
                <a:latin typeface="Georgia" pitchFamily="18" charset="0"/>
              </a:rPr>
              <a:t>Держите нейтралитет, общайтесь одинаково со всеми родителями</a:t>
            </a:r>
            <a:r>
              <a:rPr lang="ru-RU" sz="2400" dirty="0" smtClean="0">
                <a:latin typeface="Georgia" pitchFamily="18" charset="0"/>
              </a:rPr>
              <a:t>.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Georgia" pitchFamily="18" charset="0"/>
                <a:cs typeface="Calibri"/>
              </a:rPr>
              <a:t>При конфликте – приглашайте родителей на личную беседу</a:t>
            </a:r>
            <a:endParaRPr sz="2400" dirty="0">
              <a:latin typeface="Georgia" pitchFamily="18" charset="0"/>
              <a:cs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20" y="964390"/>
            <a:ext cx="6012047" cy="4983319"/>
          </a:xfrm>
          <a:prstGeom prst="rect">
            <a:avLst/>
          </a:prstGeom>
        </p:spPr>
      </p:pic>
      <p:sp>
        <p:nvSpPr>
          <p:cNvPr id="7" name="Знак запрета 6"/>
          <p:cNvSpPr/>
          <p:nvPr/>
        </p:nvSpPr>
        <p:spPr>
          <a:xfrm>
            <a:off x="10659533" y="2799492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1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17701" y="403179"/>
            <a:ext cx="9556598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Georgia" pitchFamily="18" charset="0"/>
              </a:rPr>
              <a:t>Как</a:t>
            </a:r>
            <a:r>
              <a:rPr sz="3600" spc="-15" dirty="0">
                <a:latin typeface="Georgia" pitchFamily="18" charset="0"/>
              </a:rPr>
              <a:t> </a:t>
            </a:r>
            <a:r>
              <a:rPr sz="3600" spc="-5" dirty="0">
                <a:latin typeface="Georgia" pitchFamily="18" charset="0"/>
              </a:rPr>
              <a:t>навести</a:t>
            </a:r>
            <a:r>
              <a:rPr sz="3600" spc="5" dirty="0">
                <a:latin typeface="Georgia" pitchFamily="18" charset="0"/>
              </a:rPr>
              <a:t> </a:t>
            </a:r>
            <a:r>
              <a:rPr sz="3600" spc="-5" dirty="0">
                <a:latin typeface="Georgia" pitchFamily="18" charset="0"/>
              </a:rPr>
              <a:t>порядок</a:t>
            </a:r>
            <a:r>
              <a:rPr sz="3600" spc="-45" dirty="0">
                <a:latin typeface="Georgia" pitchFamily="18" charset="0"/>
              </a:rPr>
              <a:t> </a:t>
            </a:r>
            <a:r>
              <a:rPr sz="3600" dirty="0">
                <a:latin typeface="Georgia" pitchFamily="18" charset="0"/>
              </a:rPr>
              <a:t>в</a:t>
            </a:r>
            <a:r>
              <a:rPr sz="3600" spc="5" dirty="0">
                <a:latin typeface="Georgia" pitchFamily="18" charset="0"/>
              </a:rPr>
              <a:t> </a:t>
            </a:r>
            <a:r>
              <a:rPr sz="3600" spc="-25" dirty="0">
                <a:latin typeface="Georgia" pitchFamily="18" charset="0"/>
              </a:rPr>
              <a:t>родительском</a:t>
            </a:r>
            <a:r>
              <a:rPr sz="3600" spc="30" dirty="0">
                <a:latin typeface="Georgia" pitchFamily="18" charset="0"/>
              </a:rPr>
              <a:t> </a:t>
            </a:r>
            <a:r>
              <a:rPr sz="3600" spc="-5" dirty="0">
                <a:latin typeface="Georgia" pitchFamily="18" charset="0"/>
              </a:rPr>
              <a:t>чате?</a:t>
            </a:r>
            <a:endParaRPr sz="3600" dirty="0"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" t="11613" r="-168" b="14295"/>
          <a:stretch/>
        </p:blipFill>
        <p:spPr>
          <a:xfrm>
            <a:off x="2240566" y="1523999"/>
            <a:ext cx="7710869" cy="3539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90776" y="1295400"/>
            <a:ext cx="7316623" cy="29617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560"/>
              </a:lnSpc>
              <a:spcBef>
                <a:spcPts val="95"/>
              </a:spcBef>
            </a:pPr>
            <a:r>
              <a:rPr sz="4000" b="1" spc="-25" dirty="0">
                <a:latin typeface="Georgia" pitchFamily="18" charset="0"/>
                <a:cs typeface="Calibri"/>
              </a:rPr>
              <a:t>Родительский</a:t>
            </a:r>
            <a:r>
              <a:rPr sz="4000" b="1" spc="10" dirty="0">
                <a:latin typeface="Georgia" pitchFamily="18" charset="0"/>
                <a:cs typeface="Calibri"/>
              </a:rPr>
              <a:t> </a:t>
            </a:r>
            <a:r>
              <a:rPr sz="4000" b="1" spc="-5" dirty="0">
                <a:latin typeface="Georgia" pitchFamily="18" charset="0"/>
                <a:cs typeface="Calibri"/>
              </a:rPr>
              <a:t>чат</a:t>
            </a:r>
            <a:r>
              <a:rPr sz="4000" b="1" spc="-25" dirty="0">
                <a:latin typeface="Georgia" pitchFamily="18" charset="0"/>
                <a:cs typeface="Calibri"/>
              </a:rPr>
              <a:t> </a:t>
            </a:r>
            <a:r>
              <a:rPr sz="4000" spc="-5" dirty="0">
                <a:latin typeface="Georgia" pitchFamily="18" charset="0"/>
                <a:cs typeface="Calibri"/>
              </a:rPr>
              <a:t>–</a:t>
            </a:r>
            <a:r>
              <a:rPr sz="4000" spc="10" dirty="0">
                <a:latin typeface="Georgia" pitchFamily="18" charset="0"/>
                <a:cs typeface="Calibri"/>
              </a:rPr>
              <a:t> </a:t>
            </a:r>
            <a:r>
              <a:rPr sz="4000" b="1" spc="-15" dirty="0" err="1">
                <a:latin typeface="Georgia" pitchFamily="18" charset="0"/>
                <a:cs typeface="Calibri"/>
              </a:rPr>
              <a:t>это</a:t>
            </a:r>
            <a:r>
              <a:rPr sz="4000" b="1" spc="-35" dirty="0">
                <a:latin typeface="Georgia" pitchFamily="18" charset="0"/>
                <a:cs typeface="Calibri"/>
              </a:rPr>
              <a:t> </a:t>
            </a:r>
            <a:r>
              <a:rPr sz="4000" spc="-15" dirty="0" err="1" smtClean="0">
                <a:latin typeface="Georgia" pitchFamily="18" charset="0"/>
                <a:cs typeface="Calibri"/>
              </a:rPr>
              <a:t>публичное</a:t>
            </a:r>
            <a:r>
              <a:rPr lang="ru-RU" sz="4000" spc="-15" dirty="0" smtClean="0">
                <a:latin typeface="Georgia" pitchFamily="18" charset="0"/>
                <a:cs typeface="Calibri"/>
              </a:rPr>
              <a:t> </a:t>
            </a:r>
            <a:r>
              <a:rPr sz="4000" spc="-5" dirty="0" err="1" smtClean="0">
                <a:latin typeface="Georgia" pitchFamily="18" charset="0"/>
                <a:cs typeface="Calibri"/>
              </a:rPr>
              <a:t>пространство</a:t>
            </a:r>
            <a:r>
              <a:rPr sz="4000" spc="-5" dirty="0">
                <a:latin typeface="Georgia" pitchFamily="18" charset="0"/>
                <a:cs typeface="Calibri"/>
              </a:rPr>
              <a:t>,</a:t>
            </a:r>
            <a:r>
              <a:rPr sz="4000" spc="10" dirty="0">
                <a:latin typeface="Georgia" pitchFamily="18" charset="0"/>
                <a:cs typeface="Calibri"/>
              </a:rPr>
              <a:t> </a:t>
            </a:r>
            <a:r>
              <a:rPr sz="4000" spc="-5" dirty="0">
                <a:latin typeface="Georgia" pitchFamily="18" charset="0"/>
                <a:cs typeface="Calibri"/>
              </a:rPr>
              <a:t>в</a:t>
            </a:r>
            <a:r>
              <a:rPr sz="4000" spc="-25" dirty="0">
                <a:latin typeface="Georgia" pitchFamily="18" charset="0"/>
                <a:cs typeface="Calibri"/>
              </a:rPr>
              <a:t> котором</a:t>
            </a:r>
            <a:r>
              <a:rPr sz="4000" spc="20" dirty="0">
                <a:latin typeface="Georgia" pitchFamily="18" charset="0"/>
                <a:cs typeface="Calibri"/>
              </a:rPr>
              <a:t> </a:t>
            </a:r>
            <a:r>
              <a:rPr sz="4000" spc="-5" dirty="0">
                <a:latin typeface="Georgia" pitchFamily="18" charset="0"/>
                <a:cs typeface="Calibri"/>
              </a:rPr>
              <a:t>так</a:t>
            </a:r>
            <a:r>
              <a:rPr sz="4000" spc="-30" dirty="0">
                <a:latin typeface="Georgia" pitchFamily="18" charset="0"/>
                <a:cs typeface="Calibri"/>
              </a:rPr>
              <a:t> </a:t>
            </a:r>
            <a:r>
              <a:rPr sz="4000" spc="-25" dirty="0">
                <a:latin typeface="Georgia" pitchFamily="18" charset="0"/>
                <a:cs typeface="Calibri"/>
              </a:rPr>
              <a:t>же,</a:t>
            </a:r>
            <a:r>
              <a:rPr sz="4000" spc="-5" dirty="0">
                <a:latin typeface="Georgia" pitchFamily="18" charset="0"/>
                <a:cs typeface="Calibri"/>
              </a:rPr>
              <a:t> </a:t>
            </a:r>
            <a:r>
              <a:rPr sz="4000" spc="-35" dirty="0">
                <a:latin typeface="Georgia" pitchFamily="18" charset="0"/>
                <a:cs typeface="Calibri"/>
              </a:rPr>
              <a:t>как</a:t>
            </a:r>
            <a:r>
              <a:rPr sz="4000" spc="30" dirty="0">
                <a:latin typeface="Georgia" pitchFamily="18" charset="0"/>
                <a:cs typeface="Calibri"/>
              </a:rPr>
              <a:t> </a:t>
            </a:r>
            <a:r>
              <a:rPr sz="4000" spc="-5" dirty="0">
                <a:latin typeface="Georgia" pitchFamily="18" charset="0"/>
                <a:cs typeface="Calibri"/>
              </a:rPr>
              <a:t>и</a:t>
            </a:r>
            <a:r>
              <a:rPr sz="4000" dirty="0">
                <a:latin typeface="Georgia" pitchFamily="18" charset="0"/>
                <a:cs typeface="Calibri"/>
              </a:rPr>
              <a:t> </a:t>
            </a:r>
            <a:r>
              <a:rPr sz="4000" spc="-5" dirty="0">
                <a:latin typeface="Georgia" pitchFamily="18" charset="0"/>
                <a:cs typeface="Calibri"/>
              </a:rPr>
              <a:t>в </a:t>
            </a:r>
            <a:r>
              <a:rPr sz="4000" spc="-890" dirty="0">
                <a:latin typeface="Georgia" pitchFamily="18" charset="0"/>
                <a:cs typeface="Calibri"/>
              </a:rPr>
              <a:t> </a:t>
            </a:r>
            <a:r>
              <a:rPr sz="4000" spc="-10" dirty="0">
                <a:latin typeface="Georgia" pitchFamily="18" charset="0"/>
                <a:cs typeface="Calibri"/>
              </a:rPr>
              <a:t>обществе,</a:t>
            </a:r>
            <a:r>
              <a:rPr sz="4000" spc="-5" dirty="0">
                <a:latin typeface="Georgia" pitchFamily="18" charset="0"/>
                <a:cs typeface="Calibri"/>
              </a:rPr>
              <a:t> </a:t>
            </a:r>
            <a:r>
              <a:rPr sz="4000" spc="-15" dirty="0">
                <a:latin typeface="Georgia" pitchFamily="18" charset="0"/>
                <a:cs typeface="Calibri"/>
              </a:rPr>
              <a:t>нужно</a:t>
            </a:r>
            <a:r>
              <a:rPr sz="4000" spc="30" dirty="0">
                <a:latin typeface="Georgia" pitchFamily="18" charset="0"/>
                <a:cs typeface="Calibri"/>
              </a:rPr>
              <a:t> </a:t>
            </a:r>
            <a:r>
              <a:rPr sz="4000" spc="-25" dirty="0" err="1">
                <a:latin typeface="Georgia" pitchFamily="18" charset="0"/>
                <a:cs typeface="Calibri"/>
              </a:rPr>
              <a:t>соблюдать</a:t>
            </a:r>
            <a:r>
              <a:rPr sz="4000" spc="-20" dirty="0">
                <a:latin typeface="Georgia" pitchFamily="18" charset="0"/>
                <a:cs typeface="Calibri"/>
              </a:rPr>
              <a:t> </a:t>
            </a:r>
            <a:r>
              <a:rPr sz="4000" b="1" spc="-5" dirty="0" err="1" smtClean="0">
                <a:latin typeface="Georgia" pitchFamily="18" charset="0"/>
                <a:cs typeface="Calibri"/>
              </a:rPr>
              <a:t>правила</a:t>
            </a:r>
            <a:r>
              <a:rPr lang="ru-RU" sz="4000" b="1" spc="-5" dirty="0" smtClean="0">
                <a:latin typeface="Georgia" pitchFamily="18" charset="0"/>
                <a:cs typeface="Calibri"/>
              </a:rPr>
              <a:t> </a:t>
            </a:r>
            <a:r>
              <a:rPr sz="4000" b="1" spc="-5" dirty="0" err="1" smtClean="0">
                <a:latin typeface="Georgia" pitchFamily="18" charset="0"/>
                <a:cs typeface="Calibri"/>
              </a:rPr>
              <a:t>приличия</a:t>
            </a:r>
            <a:r>
              <a:rPr sz="4000" b="1" spc="-5" dirty="0">
                <a:latin typeface="Georgia" pitchFamily="18" charset="0"/>
                <a:cs typeface="Calibri"/>
              </a:rPr>
              <a:t>.</a:t>
            </a:r>
            <a:endParaRPr sz="4000" b="1" dirty="0">
              <a:latin typeface="Georgia" pitchFamily="18" charset="0"/>
              <a:cs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1708649"/>
            <a:ext cx="3276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526" y="505457"/>
            <a:ext cx="11599674" cy="118494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b="1" spc="-10" dirty="0">
                <a:latin typeface="Georgia" pitchFamily="18" charset="0"/>
              </a:rPr>
              <a:t>Примеры</a:t>
            </a:r>
            <a:r>
              <a:rPr b="1" spc="5" dirty="0">
                <a:latin typeface="Georgia" pitchFamily="18" charset="0"/>
              </a:rPr>
              <a:t> </a:t>
            </a:r>
            <a:r>
              <a:rPr b="1" spc="-10" dirty="0">
                <a:latin typeface="Georgia" pitchFamily="18" charset="0"/>
              </a:rPr>
              <a:t>разрешения</a:t>
            </a:r>
            <a:r>
              <a:rPr b="1" spc="35" dirty="0">
                <a:latin typeface="Georgia" pitchFamily="18" charset="0"/>
              </a:rPr>
              <a:t> </a:t>
            </a:r>
            <a:r>
              <a:rPr b="1" spc="-20" dirty="0" err="1">
                <a:latin typeface="Georgia" pitchFamily="18" charset="0"/>
              </a:rPr>
              <a:t>различных</a:t>
            </a:r>
            <a:r>
              <a:rPr b="1" spc="-20" dirty="0">
                <a:latin typeface="Georgia" pitchFamily="18" charset="0"/>
              </a:rPr>
              <a:t> </a:t>
            </a:r>
            <a:r>
              <a:rPr b="1" spc="-890" dirty="0">
                <a:latin typeface="Georgia" pitchFamily="18" charset="0"/>
              </a:rPr>
              <a:t> </a:t>
            </a:r>
            <a:r>
              <a:rPr lang="ru-RU" b="1" spc="-890" dirty="0" smtClean="0">
                <a:latin typeface="Georgia" pitchFamily="18" charset="0"/>
              </a:rPr>
              <a:t/>
            </a:r>
            <a:br>
              <a:rPr lang="ru-RU" b="1" spc="-890" dirty="0" smtClean="0">
                <a:latin typeface="Georgia" pitchFamily="18" charset="0"/>
              </a:rPr>
            </a:br>
            <a:r>
              <a:rPr b="1" spc="-10" dirty="0" err="1" smtClean="0">
                <a:latin typeface="Georgia" pitchFamily="18" charset="0"/>
              </a:rPr>
              <a:t>ситуаций</a:t>
            </a:r>
            <a:r>
              <a:rPr b="1" spc="30" dirty="0" smtClean="0">
                <a:latin typeface="Georgia" pitchFamily="18" charset="0"/>
              </a:rPr>
              <a:t> </a:t>
            </a:r>
            <a:r>
              <a:rPr b="1" spc="-5" dirty="0">
                <a:latin typeface="Georgia" pitchFamily="18" charset="0"/>
              </a:rPr>
              <a:t>в </a:t>
            </a:r>
            <a:r>
              <a:rPr b="1" spc="-20" dirty="0">
                <a:latin typeface="Georgia" pitchFamily="18" charset="0"/>
              </a:rPr>
              <a:t>чате</a:t>
            </a:r>
            <a:endParaRPr b="1" dirty="0">
              <a:latin typeface="Georgia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7527" y="2109114"/>
            <a:ext cx="3523615" cy="3936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4572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60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b="1" dirty="0">
                <a:latin typeface="Georgia" pitchFamily="18" charset="0"/>
                <a:cs typeface="Calibri"/>
              </a:rPr>
              <a:t>НЕ</a:t>
            </a:r>
            <a:r>
              <a:rPr sz="2000" b="1" spc="-25" dirty="0">
                <a:latin typeface="Georgia" pitchFamily="18" charset="0"/>
                <a:cs typeface="Calibri"/>
              </a:rPr>
              <a:t> </a:t>
            </a:r>
            <a:r>
              <a:rPr sz="2000" b="1" spc="10" dirty="0">
                <a:latin typeface="Georgia" pitchFamily="18" charset="0"/>
                <a:cs typeface="Calibri"/>
              </a:rPr>
              <a:t>МОГУТ</a:t>
            </a:r>
            <a:r>
              <a:rPr sz="2000" b="1" spc="-105" dirty="0">
                <a:latin typeface="Georgia" pitchFamily="18" charset="0"/>
                <a:cs typeface="Calibri"/>
              </a:rPr>
              <a:t> </a:t>
            </a:r>
            <a:r>
              <a:rPr sz="2000" b="1" dirty="0">
                <a:latin typeface="Georgia" pitchFamily="18" charset="0"/>
                <a:cs typeface="Calibri"/>
              </a:rPr>
              <a:t>ДОГОВОРИТЬСЯ</a:t>
            </a:r>
            <a:endParaRPr sz="2000" dirty="0">
              <a:latin typeface="Georgia" pitchFamily="18" charset="0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26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b="1" spc="5" dirty="0">
                <a:latin typeface="Georgia" pitchFamily="18" charset="0"/>
                <a:cs typeface="Calibri"/>
              </a:rPr>
              <a:t>Лена,</a:t>
            </a:r>
            <a:r>
              <a:rPr sz="2000" b="1" spc="-50" dirty="0">
                <a:latin typeface="Georgia" pitchFamily="18" charset="0"/>
                <a:cs typeface="Calibri"/>
              </a:rPr>
              <a:t> </a:t>
            </a:r>
            <a:r>
              <a:rPr sz="2000" b="1" spc="5" dirty="0">
                <a:latin typeface="Georgia" pitchFamily="18" charset="0"/>
                <a:cs typeface="Calibri"/>
              </a:rPr>
              <a:t>мама</a:t>
            </a:r>
            <a:r>
              <a:rPr sz="2000" b="1" spc="-90" dirty="0">
                <a:latin typeface="Georgia" pitchFamily="18" charset="0"/>
                <a:cs typeface="Calibri"/>
              </a:rPr>
              <a:t> </a:t>
            </a:r>
            <a:r>
              <a:rPr sz="2000" b="1" dirty="0">
                <a:latin typeface="Georgia" pitchFamily="18" charset="0"/>
                <a:cs typeface="Calibri"/>
              </a:rPr>
              <a:t>Насти:</a:t>
            </a:r>
            <a:endParaRPr sz="2000" dirty="0">
              <a:latin typeface="Georgia" pitchFamily="18" charset="0"/>
              <a:cs typeface="Calibri"/>
            </a:endParaRPr>
          </a:p>
          <a:p>
            <a:pPr marL="241300" marR="267335" indent="-228600">
              <a:lnSpc>
                <a:spcPct val="69800"/>
              </a:lnSpc>
              <a:spcBef>
                <a:spcPts val="102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i="1" spc="10" dirty="0">
                <a:latin typeface="Georgia" pitchFamily="18" charset="0"/>
                <a:cs typeface="Calibri"/>
              </a:rPr>
              <a:t>«У нас </a:t>
            </a:r>
            <a:r>
              <a:rPr sz="2000" i="1" spc="5" dirty="0">
                <a:latin typeface="Georgia" pitchFamily="18" charset="0"/>
                <a:cs typeface="Calibri"/>
              </a:rPr>
              <a:t>в чате </a:t>
            </a:r>
            <a:r>
              <a:rPr sz="2000" i="1" dirty="0">
                <a:latin typeface="Georgia" pitchFamily="18" charset="0"/>
                <a:cs typeface="Calibri"/>
              </a:rPr>
              <a:t>бурно </a:t>
            </a:r>
            <a:r>
              <a:rPr sz="2000" i="1" spc="5" dirty="0">
                <a:latin typeface="Georgia" pitchFamily="18" charset="0"/>
                <a:cs typeface="Calibri"/>
              </a:rPr>
              <a:t> 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10" dirty="0">
                <a:latin typeface="Georgia" pitchFamily="18" charset="0"/>
                <a:cs typeface="Calibri"/>
              </a:rPr>
              <a:t>б</a:t>
            </a:r>
            <a:r>
              <a:rPr sz="2000" i="1" spc="15" dirty="0">
                <a:latin typeface="Georgia" pitchFamily="18" charset="0"/>
                <a:cs typeface="Calibri"/>
              </a:rPr>
              <a:t>с</a:t>
            </a:r>
            <a:r>
              <a:rPr sz="2000" i="1" spc="-10" dirty="0">
                <a:latin typeface="Georgia" pitchFamily="18" charset="0"/>
                <a:cs typeface="Calibri"/>
              </a:rPr>
              <a:t>у</a:t>
            </a:r>
            <a:r>
              <a:rPr sz="2000" i="1" spc="25" dirty="0">
                <a:latin typeface="Georgia" pitchFamily="18" charset="0"/>
                <a:cs typeface="Calibri"/>
              </a:rPr>
              <a:t>ж</a:t>
            </a:r>
            <a:r>
              <a:rPr sz="2000" i="1" spc="-5" dirty="0">
                <a:latin typeface="Georgia" pitchFamily="18" charset="0"/>
                <a:cs typeface="Calibri"/>
              </a:rPr>
              <a:t>д</a:t>
            </a:r>
            <a:r>
              <a:rPr sz="2000" i="1" spc="5" dirty="0">
                <a:latin typeface="Georgia" pitchFamily="18" charset="0"/>
                <a:cs typeface="Calibri"/>
              </a:rPr>
              <a:t>а</a:t>
            </a:r>
            <a:r>
              <a:rPr sz="2000" i="1" spc="-5" dirty="0">
                <a:latin typeface="Georgia" pitchFamily="18" charset="0"/>
                <a:cs typeface="Calibri"/>
              </a:rPr>
              <a:t>ю</a:t>
            </a:r>
            <a:r>
              <a:rPr sz="2000" i="1" spc="5" dirty="0">
                <a:latin typeface="Georgia" pitchFamily="18" charset="0"/>
                <a:cs typeface="Calibri"/>
              </a:rPr>
              <a:t>т</a:t>
            </a:r>
            <a:r>
              <a:rPr sz="2000" i="1" spc="-120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в</a:t>
            </a:r>
            <a:r>
              <a:rPr sz="2000" i="1" spc="15" dirty="0">
                <a:latin typeface="Georgia" pitchFamily="18" charset="0"/>
                <a:cs typeface="Calibri"/>
              </a:rPr>
              <a:t>с</a:t>
            </a:r>
            <a:r>
              <a:rPr sz="2000" i="1" spc="5" dirty="0">
                <a:latin typeface="Georgia" pitchFamily="18" charset="0"/>
                <a:cs typeface="Calibri"/>
              </a:rPr>
              <a:t>е</a:t>
            </a:r>
            <a:r>
              <a:rPr sz="2000" i="1" spc="-5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в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5" dirty="0">
                <a:latin typeface="Georgia" pitchFamily="18" charset="0"/>
                <a:cs typeface="Calibri"/>
              </a:rPr>
              <a:t>п</a:t>
            </a:r>
            <a:r>
              <a:rPr sz="2000" i="1" spc="-15" dirty="0">
                <a:latin typeface="Georgia" pitchFamily="18" charset="0"/>
                <a:cs typeface="Calibri"/>
              </a:rPr>
              <a:t>р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15" dirty="0">
                <a:latin typeface="Georgia" pitchFamily="18" charset="0"/>
                <a:cs typeface="Calibri"/>
              </a:rPr>
              <a:t>с</a:t>
            </a:r>
            <a:r>
              <a:rPr sz="2000" i="1" dirty="0">
                <a:latin typeface="Georgia" pitchFamily="18" charset="0"/>
                <a:cs typeface="Calibri"/>
              </a:rPr>
              <a:t>ы,</a:t>
            </a:r>
            <a:r>
              <a:rPr sz="2000" i="1" spc="-5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но  </a:t>
            </a:r>
            <a:r>
              <a:rPr sz="2000" i="1" spc="-5" dirty="0">
                <a:latin typeface="Georgia" pitchFamily="18" charset="0"/>
                <a:cs typeface="Calibri"/>
              </a:rPr>
              <a:t>никак</a:t>
            </a:r>
            <a:r>
              <a:rPr sz="2000" i="1" spc="-2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не</a:t>
            </a:r>
            <a:r>
              <a:rPr sz="2000" i="1" spc="-15" dirty="0">
                <a:latin typeface="Georgia" pitchFamily="18" charset="0"/>
                <a:cs typeface="Calibri"/>
              </a:rPr>
              <a:t> </a:t>
            </a:r>
            <a:r>
              <a:rPr sz="2000" i="1" dirty="0">
                <a:latin typeface="Georgia" pitchFamily="18" charset="0"/>
                <a:cs typeface="Calibri"/>
              </a:rPr>
              <a:t>получается</a:t>
            </a:r>
          </a:p>
          <a:p>
            <a:pPr marL="241300" marR="5080">
              <a:lnSpc>
                <a:spcPct val="70200"/>
              </a:lnSpc>
              <a:spcBef>
                <a:spcPts val="10"/>
              </a:spcBef>
            </a:pPr>
            <a:r>
              <a:rPr sz="2000" i="1" spc="-40" dirty="0">
                <a:latin typeface="Georgia" pitchFamily="18" charset="0"/>
                <a:cs typeface="Calibri"/>
              </a:rPr>
              <a:t>д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-45" dirty="0">
                <a:latin typeface="Georgia" pitchFamily="18" charset="0"/>
                <a:cs typeface="Calibri"/>
              </a:rPr>
              <a:t>г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5" dirty="0">
                <a:latin typeface="Georgia" pitchFamily="18" charset="0"/>
                <a:cs typeface="Calibri"/>
              </a:rPr>
              <a:t>в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-10" dirty="0">
                <a:latin typeface="Georgia" pitchFamily="18" charset="0"/>
                <a:cs typeface="Calibri"/>
              </a:rPr>
              <a:t>р</a:t>
            </a:r>
            <a:r>
              <a:rPr sz="2000" i="1" spc="-5" dirty="0">
                <a:latin typeface="Georgia" pitchFamily="18" charset="0"/>
                <a:cs typeface="Calibri"/>
              </a:rPr>
              <a:t>и</a:t>
            </a:r>
            <a:r>
              <a:rPr sz="2000" i="1" spc="10" dirty="0">
                <a:latin typeface="Georgia" pitchFamily="18" charset="0"/>
                <a:cs typeface="Calibri"/>
              </a:rPr>
              <a:t>т</a:t>
            </a:r>
            <a:r>
              <a:rPr sz="2000" i="1" spc="-10" dirty="0">
                <a:latin typeface="Georgia" pitchFamily="18" charset="0"/>
                <a:cs typeface="Calibri"/>
              </a:rPr>
              <a:t>ь</a:t>
            </a:r>
            <a:r>
              <a:rPr sz="2000" i="1" spc="15" dirty="0">
                <a:latin typeface="Georgia" pitchFamily="18" charset="0"/>
                <a:cs typeface="Calibri"/>
              </a:rPr>
              <a:t>ся</a:t>
            </a:r>
            <a:r>
              <a:rPr sz="2000" i="1" dirty="0">
                <a:latin typeface="Georgia" pitchFamily="18" charset="0"/>
                <a:cs typeface="Calibri"/>
              </a:rPr>
              <a:t>,</a:t>
            </a:r>
            <a:r>
              <a:rPr sz="2000" i="1" spc="-130" dirty="0">
                <a:latin typeface="Georgia" pitchFamily="18" charset="0"/>
                <a:cs typeface="Calibri"/>
              </a:rPr>
              <a:t> </a:t>
            </a:r>
            <a:r>
              <a:rPr sz="2000" i="1" spc="-5" dirty="0">
                <a:latin typeface="Georgia" pitchFamily="18" charset="0"/>
                <a:cs typeface="Calibri"/>
              </a:rPr>
              <a:t>ч</a:t>
            </a:r>
            <a:r>
              <a:rPr sz="2000" i="1" spc="-20" dirty="0">
                <a:latin typeface="Georgia" pitchFamily="18" charset="0"/>
                <a:cs typeface="Calibri"/>
              </a:rPr>
              <a:t>т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10" dirty="0">
                <a:latin typeface="Georgia" pitchFamily="18" charset="0"/>
                <a:cs typeface="Calibri"/>
              </a:rPr>
              <a:t>бы</a:t>
            </a:r>
            <a:r>
              <a:rPr sz="2000" i="1" spc="-70" dirty="0">
                <a:latin typeface="Georgia" pitchFamily="18" charset="0"/>
                <a:cs typeface="Calibri"/>
              </a:rPr>
              <a:t> </a:t>
            </a:r>
            <a:r>
              <a:rPr sz="2000" i="1" spc="-10" dirty="0">
                <a:latin typeface="Georgia" pitchFamily="18" charset="0"/>
                <a:cs typeface="Calibri"/>
              </a:rPr>
              <a:t>р</a:t>
            </a:r>
            <a:r>
              <a:rPr sz="2000" i="1" spc="5" dirty="0">
                <a:latin typeface="Georgia" pitchFamily="18" charset="0"/>
                <a:cs typeface="Calibri"/>
              </a:rPr>
              <a:t>е</a:t>
            </a:r>
            <a:r>
              <a:rPr sz="2000" i="1" spc="20" dirty="0">
                <a:latin typeface="Georgia" pitchFamily="18" charset="0"/>
                <a:cs typeface="Calibri"/>
              </a:rPr>
              <a:t>ш</a:t>
            </a:r>
            <a:r>
              <a:rPr sz="2000" i="1" spc="5" dirty="0">
                <a:latin typeface="Georgia" pitchFamily="18" charset="0"/>
                <a:cs typeface="Calibri"/>
              </a:rPr>
              <a:t>е</a:t>
            </a:r>
            <a:r>
              <a:rPr sz="2000" i="1" spc="10" dirty="0">
                <a:latin typeface="Georgia" pitchFamily="18" charset="0"/>
                <a:cs typeface="Calibri"/>
              </a:rPr>
              <a:t>н</a:t>
            </a:r>
            <a:r>
              <a:rPr sz="2000" i="1" spc="-5" dirty="0">
                <a:latin typeface="Georgia" pitchFamily="18" charset="0"/>
                <a:cs typeface="Calibri"/>
              </a:rPr>
              <a:t>и</a:t>
            </a:r>
            <a:r>
              <a:rPr sz="2000" i="1" spc="5" dirty="0">
                <a:latin typeface="Georgia" pitchFamily="18" charset="0"/>
                <a:cs typeface="Calibri"/>
              </a:rPr>
              <a:t>е  </a:t>
            </a:r>
            <a:r>
              <a:rPr sz="2000" i="1" spc="-10" dirty="0">
                <a:latin typeface="Georgia" pitchFamily="18" charset="0"/>
                <a:cs typeface="Calibri"/>
              </a:rPr>
              <a:t>у</a:t>
            </a:r>
            <a:r>
              <a:rPr sz="2000" i="1" spc="10" dirty="0">
                <a:latin typeface="Georgia" pitchFamily="18" charset="0"/>
                <a:cs typeface="Calibri"/>
              </a:rPr>
              <a:t>ст</a:t>
            </a:r>
            <a:r>
              <a:rPr sz="2000" i="1" spc="-10" dirty="0">
                <a:latin typeface="Georgia" pitchFamily="18" charset="0"/>
                <a:cs typeface="Calibri"/>
              </a:rPr>
              <a:t>р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-5" dirty="0">
                <a:latin typeface="Georgia" pitchFamily="18" charset="0"/>
                <a:cs typeface="Calibri"/>
              </a:rPr>
              <a:t>и</a:t>
            </a:r>
            <a:r>
              <a:rPr sz="2000" i="1" spc="15" dirty="0">
                <a:latin typeface="Georgia" pitchFamily="18" charset="0"/>
                <a:cs typeface="Calibri"/>
              </a:rPr>
              <a:t>л</a:t>
            </a:r>
            <a:r>
              <a:rPr sz="2000" i="1" spc="5" dirty="0">
                <a:latin typeface="Georgia" pitchFamily="18" charset="0"/>
                <a:cs typeface="Calibri"/>
              </a:rPr>
              <a:t>о</a:t>
            </a:r>
            <a:r>
              <a:rPr sz="2000" i="1" spc="-114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в</a:t>
            </a:r>
            <a:r>
              <a:rPr sz="2000" i="1" spc="15" dirty="0">
                <a:latin typeface="Georgia" pitchFamily="18" charset="0"/>
                <a:cs typeface="Calibri"/>
              </a:rPr>
              <a:t>с</a:t>
            </a:r>
            <a:r>
              <a:rPr sz="2000" i="1" spc="5" dirty="0">
                <a:latin typeface="Georgia" pitchFamily="18" charset="0"/>
                <a:cs typeface="Calibri"/>
              </a:rPr>
              <a:t>е</a:t>
            </a:r>
            <a:r>
              <a:rPr sz="2000" i="1" spc="-5" dirty="0">
                <a:latin typeface="Georgia" pitchFamily="18" charset="0"/>
                <a:cs typeface="Calibri"/>
              </a:rPr>
              <a:t>х</a:t>
            </a:r>
            <a:r>
              <a:rPr sz="2000" i="1" dirty="0">
                <a:latin typeface="Georgia" pitchFamily="18" charset="0"/>
                <a:cs typeface="Calibri"/>
              </a:rPr>
              <a:t>.</a:t>
            </a:r>
            <a:r>
              <a:rPr sz="2000" i="1" spc="-6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Н</a:t>
            </a:r>
            <a:r>
              <a:rPr sz="2000" i="1" spc="-25" dirty="0">
                <a:latin typeface="Georgia" pitchFamily="18" charset="0"/>
                <a:cs typeface="Calibri"/>
              </a:rPr>
              <a:t>е</a:t>
            </a:r>
            <a:r>
              <a:rPr sz="2000" i="1" dirty="0">
                <a:latin typeface="Georgia" pitchFamily="18" charset="0"/>
                <a:cs typeface="Calibri"/>
              </a:rPr>
              <a:t>д</a:t>
            </a:r>
            <a:r>
              <a:rPr sz="2000" i="1" spc="5" dirty="0">
                <a:latin typeface="Georgia" pitchFamily="18" charset="0"/>
                <a:cs typeface="Calibri"/>
              </a:rPr>
              <a:t>а</a:t>
            </a:r>
            <a:r>
              <a:rPr sz="2000" i="1" spc="10" dirty="0">
                <a:latin typeface="Georgia" pitchFamily="18" charset="0"/>
                <a:cs typeface="Calibri"/>
              </a:rPr>
              <a:t>в</a:t>
            </a:r>
            <a:r>
              <a:rPr sz="2000" i="1" spc="5" dirty="0">
                <a:latin typeface="Georgia" pitchFamily="18" charset="0"/>
                <a:cs typeface="Calibri"/>
              </a:rPr>
              <a:t>но  </a:t>
            </a:r>
            <a:r>
              <a:rPr sz="2000" i="1" spc="20" dirty="0">
                <a:latin typeface="Georgia" pitchFamily="18" charset="0"/>
                <a:cs typeface="Calibri"/>
              </a:rPr>
              <a:t>о</a:t>
            </a:r>
            <a:r>
              <a:rPr sz="2000" i="1" spc="10" dirty="0">
                <a:latin typeface="Georgia" pitchFamily="18" charset="0"/>
                <a:cs typeface="Calibri"/>
              </a:rPr>
              <a:t>б</a:t>
            </a:r>
            <a:r>
              <a:rPr sz="2000" i="1" spc="15" dirty="0">
                <a:latin typeface="Georgia" pitchFamily="18" charset="0"/>
                <a:cs typeface="Calibri"/>
              </a:rPr>
              <a:t>с</a:t>
            </a:r>
            <a:r>
              <a:rPr sz="2000" i="1" spc="-10" dirty="0">
                <a:latin typeface="Georgia" pitchFamily="18" charset="0"/>
                <a:cs typeface="Calibri"/>
              </a:rPr>
              <a:t>у</a:t>
            </a:r>
            <a:r>
              <a:rPr sz="2000" i="1" spc="25" dirty="0">
                <a:latin typeface="Georgia" pitchFamily="18" charset="0"/>
                <a:cs typeface="Calibri"/>
              </a:rPr>
              <a:t>ж</a:t>
            </a:r>
            <a:r>
              <a:rPr sz="2000" i="1" spc="-5" dirty="0">
                <a:latin typeface="Georgia" pitchFamily="18" charset="0"/>
                <a:cs typeface="Calibri"/>
              </a:rPr>
              <a:t>д</a:t>
            </a:r>
            <a:r>
              <a:rPr sz="2000" i="1" spc="5" dirty="0">
                <a:latin typeface="Georgia" pitchFamily="18" charset="0"/>
                <a:cs typeface="Calibri"/>
              </a:rPr>
              <a:t>а</a:t>
            </a:r>
            <a:r>
              <a:rPr sz="2000" i="1" spc="20" dirty="0">
                <a:latin typeface="Georgia" pitchFamily="18" charset="0"/>
                <a:cs typeface="Calibri"/>
              </a:rPr>
              <a:t>л</a:t>
            </a:r>
            <a:r>
              <a:rPr sz="2000" i="1" spc="5" dirty="0">
                <a:latin typeface="Georgia" pitchFamily="18" charset="0"/>
                <a:cs typeface="Calibri"/>
              </a:rPr>
              <a:t>и</a:t>
            </a:r>
            <a:r>
              <a:rPr sz="2000" i="1" spc="-13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п</a:t>
            </a:r>
            <a:r>
              <a:rPr sz="2000" i="1" spc="-55" dirty="0">
                <a:latin typeface="Georgia" pitchFamily="18" charset="0"/>
                <a:cs typeface="Calibri"/>
              </a:rPr>
              <a:t>о</a:t>
            </a:r>
            <a:r>
              <a:rPr sz="2000" i="1" spc="-5" dirty="0">
                <a:latin typeface="Georgia" pitchFamily="18" charset="0"/>
                <a:cs typeface="Calibri"/>
              </a:rPr>
              <a:t>д</a:t>
            </a:r>
            <a:r>
              <a:rPr sz="2000" i="1" spc="5" dirty="0">
                <a:latin typeface="Georgia" pitchFamily="18" charset="0"/>
                <a:cs typeface="Calibri"/>
              </a:rPr>
              <a:t>а</a:t>
            </a:r>
            <a:r>
              <a:rPr sz="2000" i="1" spc="-10" dirty="0">
                <a:latin typeface="Georgia" pitchFamily="18" charset="0"/>
                <a:cs typeface="Calibri"/>
              </a:rPr>
              <a:t>р</a:t>
            </a:r>
            <a:r>
              <a:rPr sz="2000" i="1" spc="5" dirty="0">
                <a:latin typeface="Georgia" pitchFamily="18" charset="0"/>
                <a:cs typeface="Calibri"/>
              </a:rPr>
              <a:t>ки</a:t>
            </a:r>
            <a:r>
              <a:rPr sz="2000" i="1" spc="-65" dirty="0">
                <a:latin typeface="Georgia" pitchFamily="18" charset="0"/>
                <a:cs typeface="Calibri"/>
              </a:rPr>
              <a:t> </a:t>
            </a:r>
            <a:r>
              <a:rPr sz="2000" i="1" spc="-40" dirty="0">
                <a:latin typeface="Georgia" pitchFamily="18" charset="0"/>
                <a:cs typeface="Calibri"/>
              </a:rPr>
              <a:t>д</a:t>
            </a:r>
            <a:r>
              <a:rPr sz="2000" i="1" spc="5" dirty="0">
                <a:latin typeface="Georgia" pitchFamily="18" charset="0"/>
                <a:cs typeface="Calibri"/>
              </a:rPr>
              <a:t>е</a:t>
            </a:r>
            <a:r>
              <a:rPr sz="2000" i="1" spc="20" dirty="0">
                <a:latin typeface="Georgia" pitchFamily="18" charset="0"/>
                <a:cs typeface="Calibri"/>
              </a:rPr>
              <a:t>т</a:t>
            </a:r>
            <a:r>
              <a:rPr sz="2000" i="1" spc="15" dirty="0">
                <a:latin typeface="Georgia" pitchFamily="18" charset="0"/>
                <a:cs typeface="Calibri"/>
              </a:rPr>
              <a:t>я</a:t>
            </a:r>
            <a:r>
              <a:rPr sz="2000" i="1" spc="10" dirty="0">
                <a:latin typeface="Georgia" pitchFamily="18" charset="0"/>
                <a:cs typeface="Calibri"/>
              </a:rPr>
              <a:t>м</a:t>
            </a:r>
            <a:r>
              <a:rPr sz="2000" i="1" spc="-55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на  8 Марта и </a:t>
            </a:r>
            <a:r>
              <a:rPr sz="2000" i="1" dirty="0">
                <a:latin typeface="Georgia" pitchFamily="18" charset="0"/>
                <a:cs typeface="Calibri"/>
              </a:rPr>
              <a:t>23 </a:t>
            </a:r>
            <a:r>
              <a:rPr sz="2000" i="1" spc="5" dirty="0">
                <a:latin typeface="Georgia" pitchFamily="18" charset="0"/>
                <a:cs typeface="Calibri"/>
              </a:rPr>
              <a:t>Февраля </a:t>
            </a:r>
            <a:r>
              <a:rPr sz="2000" i="1" spc="15" dirty="0">
                <a:latin typeface="Georgia" pitchFamily="18" charset="0"/>
                <a:cs typeface="Calibri"/>
              </a:rPr>
              <a:t>— </a:t>
            </a:r>
            <a:r>
              <a:rPr sz="2000" i="1" spc="5" dirty="0">
                <a:latin typeface="Georgia" pitchFamily="18" charset="0"/>
                <a:cs typeface="Calibri"/>
              </a:rPr>
              <a:t>в </a:t>
            </a:r>
            <a:r>
              <a:rPr sz="2000" i="1" spc="10" dirty="0">
                <a:latin typeface="Georgia" pitchFamily="18" charset="0"/>
                <a:cs typeface="Calibri"/>
              </a:rPr>
              <a:t> </a:t>
            </a:r>
            <a:r>
              <a:rPr sz="2000" i="1" spc="-10" dirty="0">
                <a:latin typeface="Georgia" pitchFamily="18" charset="0"/>
                <a:cs typeface="Calibri"/>
              </a:rPr>
              <a:t>итоге</a:t>
            </a:r>
            <a:r>
              <a:rPr sz="2000" i="1" spc="-20" dirty="0">
                <a:latin typeface="Georgia" pitchFamily="18" charset="0"/>
                <a:cs typeface="Calibri"/>
              </a:rPr>
              <a:t> </a:t>
            </a:r>
            <a:r>
              <a:rPr sz="2000" i="1" dirty="0">
                <a:latin typeface="Georgia" pitchFamily="18" charset="0"/>
                <a:cs typeface="Calibri"/>
              </a:rPr>
              <a:t>переругались,</a:t>
            </a:r>
            <a:r>
              <a:rPr sz="2000" i="1" spc="-95" dirty="0">
                <a:latin typeface="Georgia" pitchFamily="18" charset="0"/>
                <a:cs typeface="Calibri"/>
              </a:rPr>
              <a:t> </a:t>
            </a:r>
            <a:r>
              <a:rPr sz="2000" i="1" spc="-5" dirty="0" err="1" smtClean="0">
                <a:latin typeface="Georgia" pitchFamily="18" charset="0"/>
                <a:cs typeface="Calibri"/>
              </a:rPr>
              <a:t>ничего</a:t>
            </a:r>
            <a:r>
              <a:rPr lang="ru-RU" sz="2000" i="1" spc="-5" dirty="0" smtClean="0">
                <a:latin typeface="Georgia" pitchFamily="18" charset="0"/>
                <a:cs typeface="Calibri"/>
              </a:rPr>
              <a:t> </a:t>
            </a:r>
            <a:r>
              <a:rPr sz="2000" i="1" spc="5" dirty="0" err="1" smtClean="0">
                <a:latin typeface="Georgia" pitchFamily="18" charset="0"/>
                <a:cs typeface="Calibri"/>
              </a:rPr>
              <a:t>не</a:t>
            </a:r>
            <a:r>
              <a:rPr sz="2000" i="1" spc="-30" dirty="0" smtClean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выбрали,</a:t>
            </a:r>
            <a:r>
              <a:rPr sz="2000" i="1" spc="-60" dirty="0">
                <a:latin typeface="Georgia" pitchFamily="18" charset="0"/>
                <a:cs typeface="Calibri"/>
              </a:rPr>
              <a:t> </a:t>
            </a:r>
            <a:r>
              <a:rPr sz="2000" i="1" spc="5" dirty="0">
                <a:latin typeface="Georgia" pitchFamily="18" charset="0"/>
                <a:cs typeface="Calibri"/>
              </a:rPr>
              <a:t>и</a:t>
            </a:r>
            <a:r>
              <a:rPr sz="2000" i="1" spc="-5" dirty="0">
                <a:latin typeface="Georgia" pitchFamily="18" charset="0"/>
                <a:cs typeface="Calibri"/>
              </a:rPr>
              <a:t> </a:t>
            </a:r>
            <a:r>
              <a:rPr sz="2000" i="1" dirty="0" err="1" smtClean="0">
                <a:latin typeface="Georgia" pitchFamily="18" charset="0"/>
                <a:cs typeface="Calibri"/>
              </a:rPr>
              <a:t>каждый</a:t>
            </a:r>
            <a:r>
              <a:rPr lang="ru-RU" sz="2000" i="1" dirty="0" smtClean="0">
                <a:latin typeface="Georgia" pitchFamily="18" charset="0"/>
                <a:cs typeface="Calibri"/>
              </a:rPr>
              <a:t> </a:t>
            </a:r>
            <a:r>
              <a:rPr sz="2000" i="1" spc="5" dirty="0" err="1" smtClean="0">
                <a:latin typeface="Georgia" pitchFamily="18" charset="0"/>
                <a:cs typeface="Calibri"/>
              </a:rPr>
              <a:t>покупал</a:t>
            </a:r>
            <a:r>
              <a:rPr sz="2000" i="1" spc="-80" dirty="0" smtClean="0">
                <a:latin typeface="Georgia" pitchFamily="18" charset="0"/>
                <a:cs typeface="Calibri"/>
              </a:rPr>
              <a:t> </a:t>
            </a:r>
            <a:r>
              <a:rPr sz="2000" i="1" spc="-5" dirty="0">
                <a:latin typeface="Georgia" pitchFamily="18" charset="0"/>
                <a:cs typeface="Calibri"/>
              </a:rPr>
              <a:t>подарок</a:t>
            </a:r>
            <a:r>
              <a:rPr sz="2000" i="1" spc="-60" dirty="0">
                <a:latin typeface="Georgia" pitchFamily="18" charset="0"/>
                <a:cs typeface="Calibri"/>
              </a:rPr>
              <a:t> </a:t>
            </a:r>
            <a:r>
              <a:rPr sz="2000" i="1" spc="-10" dirty="0">
                <a:latin typeface="Georgia" pitchFamily="18" charset="0"/>
                <a:cs typeface="Calibri"/>
              </a:rPr>
              <a:t>отдельно».</a:t>
            </a:r>
            <a:endParaRPr sz="2000" i="1" dirty="0">
              <a:latin typeface="Georgia" pitchFamily="18" charset="0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 rotWithShape="1">
          <a:blip r:embed="rId2" cstate="print"/>
          <a:srcRect t="8375"/>
          <a:stretch/>
        </p:blipFill>
        <p:spPr>
          <a:xfrm>
            <a:off x="4495800" y="1388533"/>
            <a:ext cx="2852928" cy="483006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683500" y="1883135"/>
            <a:ext cx="3581400" cy="43293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 ДЕЛАТЬ?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Самое</a:t>
            </a:r>
            <a:r>
              <a:rPr sz="2000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5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простое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решение</a:t>
            </a:r>
            <a:r>
              <a:rPr sz="2000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 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голосование.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Пусть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члены 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родительского</a:t>
            </a:r>
            <a:r>
              <a:rPr sz="20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комитета</a:t>
            </a:r>
            <a:r>
              <a:rPr sz="20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посмотрят </a:t>
            </a:r>
            <a:r>
              <a:rPr sz="20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все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варианты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</a:t>
            </a:r>
            <a:r>
              <a:rPr sz="20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предложат 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выбор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самые популярные.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 стоит давать </a:t>
            </a:r>
            <a:r>
              <a:rPr sz="20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больше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3–5 </a:t>
            </a:r>
            <a:r>
              <a:rPr sz="20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вариантов, </a:t>
            </a:r>
            <a:r>
              <a:rPr sz="20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иначе </a:t>
            </a:r>
            <a:r>
              <a:rPr sz="20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каждый 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будет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настаивать</a:t>
            </a:r>
            <a:r>
              <a:rPr sz="2000" i="1" spc="-8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</a:t>
            </a:r>
            <a:r>
              <a:rPr sz="2000" i="1" spc="-3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2000" i="1" spc="-10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своём</a:t>
            </a:r>
            <a:r>
              <a:rPr sz="2000" i="1" spc="-1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.</a:t>
            </a:r>
            <a:endParaRPr lang="ru-RU" sz="2000" i="1" spc="-10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z="2000" i="1" spc="-1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Для этого можно использовать инструменты онлайн-опроса.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2000" dirty="0">
              <a:latin typeface="Georgia" pitchFamily="18" charset="0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220980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809980" y="5584424"/>
            <a:ext cx="3914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000">
                  <a:solidFill>
                    <a:schemeClr val="accent4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  <a:endParaRPr lang="ru-RU" sz="6000" b="1" cap="none" spc="0" dirty="0">
              <a:ln w="18000">
                <a:solidFill>
                  <a:schemeClr val="accent4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6004" y="473786"/>
            <a:ext cx="9747250" cy="11842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3200" spc="-5" dirty="0">
                <a:latin typeface="Georgia" pitchFamily="18" charset="0"/>
              </a:rPr>
              <a:t>Примеры</a:t>
            </a:r>
            <a:r>
              <a:rPr sz="3200" spc="15" dirty="0">
                <a:latin typeface="Georgia" pitchFamily="18" charset="0"/>
              </a:rPr>
              <a:t> </a:t>
            </a:r>
            <a:r>
              <a:rPr sz="3200" spc="-10" dirty="0">
                <a:latin typeface="Georgia" pitchFamily="18" charset="0"/>
              </a:rPr>
              <a:t>разрешения</a:t>
            </a:r>
            <a:r>
              <a:rPr sz="3200" spc="45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различных</a:t>
            </a:r>
            <a:r>
              <a:rPr sz="3200" spc="25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ситуаций</a:t>
            </a:r>
            <a:r>
              <a:rPr sz="3200" spc="30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в </a:t>
            </a:r>
            <a:r>
              <a:rPr sz="3200" spc="-890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чате</a:t>
            </a:r>
            <a:endParaRPr sz="3200" dirty="0">
              <a:latin typeface="Georgia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1823301"/>
            <a:ext cx="3231388" cy="4167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313539"/>
                </a:solidFill>
                <a:latin typeface="Georgia" pitchFamily="18" charset="0"/>
                <a:cs typeface="Arial"/>
              </a:rPr>
              <a:t>БОЛТАЮТ</a:t>
            </a:r>
            <a:r>
              <a:rPr sz="1800" b="1" spc="-70" dirty="0">
                <a:solidFill>
                  <a:srgbClr val="313539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13539"/>
                </a:solidFill>
                <a:latin typeface="Georgia" pitchFamily="18" charset="0"/>
                <a:cs typeface="Arial"/>
              </a:rPr>
              <a:t>НЕ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 ПО</a:t>
            </a:r>
            <a:r>
              <a:rPr sz="1800" b="1" spc="-45" dirty="0">
                <a:solidFill>
                  <a:srgbClr val="313539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13539"/>
                </a:solidFill>
                <a:latin typeface="Georgia" pitchFamily="18" charset="0"/>
                <a:cs typeface="Arial"/>
              </a:rPr>
              <a:t>ДЕЛУ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Алексей,</a:t>
            </a:r>
            <a:r>
              <a:rPr sz="1800" b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папа</a:t>
            </a:r>
            <a:r>
              <a:rPr sz="1800" b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Арины: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endParaRPr lang="ru-RU" sz="1800" i="1" dirty="0" smtClean="0">
              <a:solidFill>
                <a:srgbClr val="33363A"/>
              </a:solidFill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 err="1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чате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lang="ru-RU" sz="1800" i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нашей группы </a:t>
            </a:r>
            <a:r>
              <a:rPr sz="1800" i="1" spc="-10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постоянно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болтают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всякой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ерунде.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Отвлечёшься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пару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часов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7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— </a:t>
            </a:r>
            <a:r>
              <a:rPr sz="1800" i="1" spc="7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сотня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непрочитанных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сообщений. </a:t>
            </a:r>
            <a:r>
              <a:rPr sz="1800" i="1" spc="-459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Один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мальчик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простудился,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так 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мамочки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два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дня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обсуждали,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87630">
              <a:lnSpc>
                <a:spcPct val="100000"/>
              </a:lnSpc>
              <a:spcBef>
                <a:spcPts val="5"/>
              </a:spcBef>
            </a:pP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какие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лекарства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принимать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 </a:t>
            </a:r>
            <a:r>
              <a:rPr sz="1800"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лучше: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пить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чай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вареньем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или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над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картошкой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подышать».</a:t>
            </a:r>
            <a:endParaRPr sz="1800" i="1" dirty="0">
              <a:latin typeface="Georgia" pitchFamily="18" charset="0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2" cstate="print"/>
          <a:srcRect t="7407"/>
          <a:stretch/>
        </p:blipFill>
        <p:spPr>
          <a:xfrm>
            <a:off x="4458377" y="1676400"/>
            <a:ext cx="2939796" cy="50630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013953" y="1823301"/>
            <a:ext cx="3853179" cy="44704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146685">
              <a:lnSpc>
                <a:spcPct val="100000"/>
              </a:lnSpc>
              <a:spcBef>
                <a:spcPts val="100"/>
              </a:spcBef>
            </a:pPr>
            <a:r>
              <a:rPr lang="ru-RU" b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 ДЕЛАТЬ?</a:t>
            </a:r>
          </a:p>
          <a:p>
            <a:pPr marL="12700" marR="146685">
              <a:lnSpc>
                <a:spcPct val="100000"/>
              </a:lnSpc>
              <a:spcBef>
                <a:spcPts val="100"/>
              </a:spcBef>
            </a:pPr>
            <a:endParaRPr lang="ru-RU" sz="1800" i="1" spc="-15" dirty="0">
              <a:solidFill>
                <a:srgbClr val="33363A"/>
              </a:solidFill>
              <a:latin typeface="Georgia" pitchFamily="18" charset="0"/>
              <a:cs typeface="Microsoft Sans Serif"/>
            </a:endParaRPr>
          </a:p>
          <a:p>
            <a:pPr marL="12700" marR="146685">
              <a:lnSpc>
                <a:spcPct val="100000"/>
              </a:lnSpc>
              <a:spcBef>
                <a:spcPts val="100"/>
              </a:spcBef>
            </a:pPr>
            <a:r>
              <a:rPr sz="1800" i="1" spc="-1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Родители</a:t>
            </a:r>
            <a:r>
              <a:rPr sz="1800" i="1" spc="-1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по-разному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понимают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назначение</a:t>
            </a:r>
            <a:r>
              <a:rPr sz="1800" i="1" spc="-11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чатов: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одни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считают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их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местом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для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обсуждения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домашних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заданий или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поездок,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а </a:t>
            </a:r>
            <a:r>
              <a:rPr sz="18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другие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 пространством для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общения.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Если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вас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беспокоят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постоянные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уведомления,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отключите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их и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проверяйте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переписку</a:t>
            </a:r>
            <a:r>
              <a:rPr sz="1800" i="1" spc="-11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раз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 день.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Вы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не</a:t>
            </a:r>
            <a:r>
              <a:rPr lang="ru-RU" sz="1800" i="1" spc="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обязаны</a:t>
            </a:r>
            <a:r>
              <a:rPr sz="1800" i="1" spc="-2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отвечать</a:t>
            </a:r>
            <a:r>
              <a:rPr sz="1800" i="1" spc="-6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сообщения</a:t>
            </a:r>
            <a:r>
              <a:rPr sz="1800" i="1" spc="-8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можете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покинуть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чат в </a:t>
            </a:r>
            <a:r>
              <a:rPr sz="1800" i="1" spc="-5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любой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момент</a:t>
            </a:r>
            <a:r>
              <a:rPr lang="ru-RU" sz="1800" i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и обо всей информации я буду уведомлять вас лично</a:t>
            </a:r>
            <a:r>
              <a:rPr sz="1800" i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.</a:t>
            </a:r>
            <a:endParaRPr sz="1800" dirty="0">
              <a:latin typeface="Georgia" pitchFamily="18" charset="0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3126" y="548640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75678" y="5334000"/>
            <a:ext cx="3914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000">
                  <a:solidFill>
                    <a:schemeClr val="accent4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  <a:endParaRPr lang="ru-RU" sz="6000" b="1" cap="none" spc="0" dirty="0">
              <a:ln w="18000">
                <a:solidFill>
                  <a:schemeClr val="accent4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26" y="498386"/>
            <a:ext cx="10469474" cy="1178014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b="1" spc="-10" dirty="0">
                <a:latin typeface="Georgia" pitchFamily="18" charset="0"/>
              </a:rPr>
              <a:t>Примеры</a:t>
            </a:r>
            <a:r>
              <a:rPr b="1" spc="5" dirty="0">
                <a:latin typeface="Georgia" pitchFamily="18" charset="0"/>
              </a:rPr>
              <a:t> </a:t>
            </a:r>
            <a:r>
              <a:rPr b="1" spc="-10" dirty="0">
                <a:latin typeface="Georgia" pitchFamily="18" charset="0"/>
              </a:rPr>
              <a:t>разрешения</a:t>
            </a:r>
            <a:r>
              <a:rPr b="1" spc="35" dirty="0">
                <a:latin typeface="Georgia" pitchFamily="18" charset="0"/>
              </a:rPr>
              <a:t> </a:t>
            </a:r>
            <a:r>
              <a:rPr b="1" spc="-20" dirty="0">
                <a:latin typeface="Georgia" pitchFamily="18" charset="0"/>
              </a:rPr>
              <a:t>различных </a:t>
            </a:r>
            <a:r>
              <a:rPr b="1" spc="-890" dirty="0">
                <a:latin typeface="Georgia" pitchFamily="18" charset="0"/>
              </a:rPr>
              <a:t> </a:t>
            </a:r>
            <a:r>
              <a:rPr b="1" spc="-10" dirty="0">
                <a:latin typeface="Georgia" pitchFamily="18" charset="0"/>
              </a:rPr>
              <a:t>ситуаций</a:t>
            </a:r>
            <a:r>
              <a:rPr b="1" spc="30" dirty="0">
                <a:latin typeface="Georgia" pitchFamily="18" charset="0"/>
              </a:rPr>
              <a:t> </a:t>
            </a:r>
            <a:r>
              <a:rPr b="1" spc="-5" dirty="0">
                <a:latin typeface="Georgia" pitchFamily="18" charset="0"/>
              </a:rPr>
              <a:t>в </a:t>
            </a:r>
            <a:r>
              <a:rPr b="1" spc="-20" dirty="0">
                <a:latin typeface="Georgia" pitchFamily="18" charset="0"/>
              </a:rPr>
              <a:t>чате</a:t>
            </a:r>
            <a:endParaRPr b="1" dirty="0">
              <a:latin typeface="Georgia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9844" y="2142235"/>
            <a:ext cx="2850515" cy="4167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5" dirty="0">
                <a:solidFill>
                  <a:srgbClr val="313539"/>
                </a:solidFill>
                <a:latin typeface="Georgia" pitchFamily="18" charset="0"/>
                <a:cs typeface="Arial"/>
              </a:rPr>
              <a:t>МОЛЧАТ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Карина,</a:t>
            </a:r>
            <a:r>
              <a:rPr sz="1800" b="1" spc="-8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мама</a:t>
            </a:r>
            <a:r>
              <a:rPr sz="1800" b="1" spc="16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Феди</a:t>
            </a:r>
            <a:r>
              <a:rPr sz="1800" b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:</a:t>
            </a:r>
            <a:endParaRPr lang="ru-RU" sz="1800" b="1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«Я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вообще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понимаю,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зачем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нам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7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чат.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Большинство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родителей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6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молчат,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обсуждать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ничего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хотят</a:t>
            </a:r>
            <a:r>
              <a:rPr sz="1800" i="1" spc="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7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—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времени,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мол,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7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нет.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Предложила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скинуться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подарок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воспитателю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день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рождения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7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—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откликнулись </a:t>
            </a:r>
            <a:r>
              <a:rPr sz="1800" i="1" spc="-459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только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трое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из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двадцати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двух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человек».</a:t>
            </a:r>
            <a:endParaRPr sz="1800" i="1" dirty="0">
              <a:latin typeface="Georgia" pitchFamily="18" charset="0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2" cstate="print"/>
          <a:srcRect t="7988"/>
          <a:stretch/>
        </p:blipFill>
        <p:spPr>
          <a:xfrm>
            <a:off x="4133088" y="1854200"/>
            <a:ext cx="3273552" cy="461060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924800" y="2142235"/>
            <a:ext cx="3429000" cy="432257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53340" algn="just">
              <a:lnSpc>
                <a:spcPct val="100000"/>
              </a:lnSpc>
            </a:pPr>
            <a:r>
              <a:rPr lang="ru-RU" sz="1800" b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ЧТО ДЕЛАТЬ?</a:t>
            </a:r>
          </a:p>
          <a:p>
            <a:pPr marL="12700" marR="53340" algn="just">
              <a:lnSpc>
                <a:spcPct val="100000"/>
              </a:lnSpc>
            </a:pPr>
            <a:endParaRPr lang="ru-RU" sz="1800" i="1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 marR="53340" algn="just">
              <a:lnSpc>
                <a:spcPct val="100000"/>
              </a:lnSpc>
            </a:pPr>
            <a:r>
              <a:rPr sz="1800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К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важным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делам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подходите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Arial"/>
              </a:rPr>
              <a:t>за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2–4 </a:t>
            </a:r>
            <a:r>
              <a:rPr sz="18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недели.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 начинайте</a:t>
            </a:r>
            <a:r>
              <a:rPr sz="1800" i="1" spc="-10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обсуждение </a:t>
            </a:r>
            <a:r>
              <a:rPr sz="18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вечером.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Люди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10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активно</a:t>
            </a:r>
            <a:r>
              <a:rPr lang="ru-RU" sz="1800" i="1" spc="1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работают</a:t>
            </a:r>
            <a:r>
              <a:rPr sz="1800" i="1" spc="-6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первой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половине</a:t>
            </a:r>
            <a:r>
              <a:rPr sz="1800" i="1" spc="-6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дня</a:t>
            </a:r>
            <a:r>
              <a:rPr sz="1800" i="1" spc="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,</a:t>
            </a:r>
            <a:r>
              <a:rPr lang="ru-RU" sz="1800" i="1" spc="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поэтому</a:t>
            </a:r>
            <a:r>
              <a:rPr sz="1800" i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все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идеи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до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75" dirty="0">
                <a:solidFill>
                  <a:srgbClr val="33363A"/>
                </a:solidFill>
                <a:latin typeface="Georgia" pitchFamily="18" charset="0"/>
                <a:cs typeface="Arial"/>
              </a:rPr>
              <a:t>11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утра.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Предложили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дали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24 часа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подумать.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Если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результата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нет,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напомните</a:t>
            </a:r>
            <a:r>
              <a:rPr sz="1800" i="1" spc="-7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следующий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день.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До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д</a:t>
            </a:r>
            <a:r>
              <a:rPr sz="1800" i="1" spc="-75" dirty="0">
                <a:solidFill>
                  <a:srgbClr val="33363A"/>
                </a:solidFill>
                <a:latin typeface="Georgia" pitchFamily="18" charset="0"/>
                <a:cs typeface="Arial"/>
              </a:rPr>
              <a:t>в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ух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Arial"/>
              </a:rPr>
              <a:t>н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а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Arial"/>
              </a:rPr>
              <a:t>п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о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м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и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Arial"/>
              </a:rPr>
              <a:t>н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а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Arial"/>
              </a:rPr>
              <a:t>н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и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й</a:t>
            </a:r>
            <a:r>
              <a:rPr sz="1800" i="1" spc="-1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 и уч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а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с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тн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к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чата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включатся</a:t>
            </a:r>
            <a:r>
              <a:rPr sz="1800" i="1" spc="-5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обсуждение.</a:t>
            </a:r>
            <a:endParaRPr sz="1800" dirty="0">
              <a:latin typeface="Georgia" pitchFamily="18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sz="half" idx="2"/>
          </p:nvPr>
        </p:nvSpPr>
        <p:spPr>
          <a:xfrm>
            <a:off x="7086600" y="1541854"/>
            <a:ext cx="4800600" cy="448840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sz="180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ЧТО ДЕЛАТЬ?</a:t>
            </a:r>
            <a:endParaRPr lang="ru-RU" sz="1800" u="none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endParaRPr lang="ru-RU" sz="1800" b="0" i="1" u="none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0" i="1" u="none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В</a:t>
            </a:r>
            <a:r>
              <a:rPr sz="1800" b="0" i="1" u="none" spc="-3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родительском</a:t>
            </a:r>
            <a:r>
              <a:rPr sz="1800" b="0" i="1" u="none" spc="-6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чате</a:t>
            </a:r>
            <a:r>
              <a:rPr sz="1800" b="0" i="1" u="none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стоит</a:t>
            </a:r>
            <a:r>
              <a:rPr lang="ru-RU" sz="1800" b="0" i="1" u="none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1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ввести</a:t>
            </a:r>
            <a:r>
              <a:rPr sz="1800" b="0" i="1" u="none" spc="-1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регламент </a:t>
            </a:r>
            <a:r>
              <a:rPr sz="1800" b="0" i="1" u="none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общения — </a:t>
            </a:r>
            <a:r>
              <a:rPr sz="1800" b="0" i="1" u="none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 </a:t>
            </a:r>
            <a:r>
              <a:rPr sz="1800" b="0" i="1" u="none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хамим,</a:t>
            </a:r>
            <a:r>
              <a:rPr sz="1800" b="0" i="1" u="none" spc="5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нет</a:t>
            </a:r>
            <a:r>
              <a:rPr sz="1800" b="0" i="1" u="none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dirty="0">
                <a:solidFill>
                  <a:srgbClr val="33363A"/>
                </a:solidFill>
                <a:latin typeface="Georgia" pitchFamily="18" charset="0"/>
                <a:cs typeface="Arial"/>
              </a:rPr>
              <a:t>спамим,</a:t>
            </a:r>
            <a:r>
              <a:rPr sz="1800" b="0" i="1" u="none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обсуждаем</a:t>
            </a:r>
            <a:r>
              <a:rPr sz="1800" b="0" i="1" u="none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по </a:t>
            </a:r>
            <a:r>
              <a:rPr sz="1800" b="0" i="1" u="none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сути, </a:t>
            </a:r>
            <a:r>
              <a:rPr sz="1800" b="0" i="1" u="none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уважительно </a:t>
            </a:r>
            <a:r>
              <a:rPr sz="1800" b="0" i="1" u="none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относимся </a:t>
            </a:r>
            <a:r>
              <a:rPr sz="1800" b="0" i="1" u="none" dirty="0">
                <a:solidFill>
                  <a:srgbClr val="33363A"/>
                </a:solidFill>
                <a:latin typeface="Georgia" pitchFamily="18" charset="0"/>
                <a:cs typeface="Arial"/>
              </a:rPr>
              <a:t>к </a:t>
            </a:r>
            <a:r>
              <a:rPr sz="1800" b="0" i="1" u="none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0" i="1" u="none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друг</a:t>
            </a:r>
            <a:r>
              <a:rPr sz="1800" b="0" i="1" u="none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другу.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 b="0" dirty="0">
              <a:latin typeface="Georgia" pitchFamily="18" charset="0"/>
              <a:cs typeface="Arial"/>
            </a:endParaRPr>
          </a:p>
          <a:p>
            <a:pPr marL="12700">
              <a:lnSpc>
                <a:spcPts val="1670"/>
              </a:lnSpc>
            </a:pPr>
            <a:r>
              <a:rPr sz="1800" b="0" u="none" spc="-35" dirty="0" err="1" smtClean="0">
                <a:solidFill>
                  <a:srgbClr val="33363A"/>
                </a:solidFill>
                <a:latin typeface="Georgia" pitchFamily="18" charset="0"/>
              </a:rPr>
              <a:t>Далеко</a:t>
            </a:r>
            <a:r>
              <a:rPr sz="1800" b="0" u="none" spc="-10" dirty="0" smtClean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не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все</a:t>
            </a:r>
            <a:r>
              <a:rPr sz="1800" b="0" u="none" spc="-4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будут</a:t>
            </a:r>
            <a:r>
              <a:rPr sz="1800" b="0" u="none" spc="2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соблюдать</a:t>
            </a:r>
            <a:r>
              <a:rPr sz="1800" b="0" u="none" spc="-7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регламент</a:t>
            </a:r>
            <a:r>
              <a:rPr sz="1800" b="0" u="none" spc="-4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80" dirty="0">
                <a:solidFill>
                  <a:srgbClr val="33363A"/>
                </a:solidFill>
                <a:latin typeface="Georgia" pitchFamily="18" charset="0"/>
              </a:rPr>
              <a:t>—</a:t>
            </a:r>
            <a:endParaRPr sz="1800" b="0" dirty="0">
              <a:latin typeface="Georgia" pitchFamily="18" charset="0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людей</a:t>
            </a:r>
            <a:r>
              <a:rPr sz="1800" b="0" u="none" spc="-2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нужно</a:t>
            </a:r>
            <a:r>
              <a:rPr sz="1800" b="0" u="none" spc="-5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5" dirty="0">
                <a:solidFill>
                  <a:srgbClr val="33363A"/>
                </a:solidFill>
                <a:latin typeface="Georgia" pitchFamily="18" charset="0"/>
              </a:rPr>
              <a:t>под 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эти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правила</a:t>
            </a:r>
            <a:r>
              <a:rPr sz="1800" b="0" u="none" spc="-5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воспитать.</a:t>
            </a:r>
            <a:endParaRPr sz="1800" b="0" dirty="0">
              <a:latin typeface="Georgia" pitchFamily="18" charset="0"/>
            </a:endParaRPr>
          </a:p>
          <a:p>
            <a:pPr marL="12700" marR="5080">
              <a:lnSpc>
                <a:spcPct val="99500"/>
              </a:lnSpc>
              <a:spcBef>
                <a:spcPts val="25"/>
              </a:spcBef>
            </a:pPr>
            <a:r>
              <a:rPr sz="1800" b="0" u="none" dirty="0" err="1" smtClean="0">
                <a:solidFill>
                  <a:srgbClr val="33363A"/>
                </a:solidFill>
                <a:latin typeface="Georgia" pitchFamily="18" charset="0"/>
              </a:rPr>
              <a:t>В</a:t>
            </a:r>
            <a:r>
              <a:rPr sz="1800" b="0" u="none" spc="5" dirty="0" err="1" smtClean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15" dirty="0" err="1" smtClean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spc="-25" dirty="0" err="1" smtClean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 err="1" smtClean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dirty="0" err="1" smtClean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30" dirty="0" err="1" smtClean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dirty="0" err="1" smtClean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30" dirty="0" err="1" smtClean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-10" dirty="0" err="1" smtClean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spc="5" dirty="0" err="1" smtClean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-35" dirty="0" err="1" smtClean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-114" dirty="0" smtClean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ж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8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5" dirty="0">
                <a:solidFill>
                  <a:srgbClr val="33363A"/>
                </a:solidFill>
                <a:latin typeface="Georgia" pitchFamily="18" charset="0"/>
              </a:rPr>
              <a:t>б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ыть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ад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ра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spc="-1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ча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.  </a:t>
            </a:r>
            <a:r>
              <a:rPr sz="1800" b="0" u="none" spc="-75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25" dirty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ь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ад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7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ж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-1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ро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ш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те</a:t>
            </a:r>
            <a:r>
              <a:rPr sz="1800" b="0" u="none" spc="-4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в  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рави</a:t>
            </a:r>
            <a:r>
              <a:rPr sz="1800" b="0" u="none" spc="25" dirty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55" dirty="0">
                <a:solidFill>
                  <a:srgbClr val="33363A"/>
                </a:solidFill>
                <a:latin typeface="Georgia" pitchFamily="18" charset="0"/>
              </a:rPr>
              <a:t>х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,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ч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15" dirty="0">
                <a:solidFill>
                  <a:srgbClr val="33363A"/>
                </a:solidFill>
                <a:latin typeface="Georgia" pitchFamily="18" charset="0"/>
              </a:rPr>
              <a:t>б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ы</a:t>
            </a:r>
            <a:r>
              <a:rPr sz="1800" b="0" u="none" spc="-1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20" dirty="0">
                <a:solidFill>
                  <a:srgbClr val="33363A"/>
                </a:solidFill>
                <a:latin typeface="Georgia" pitchFamily="18" charset="0"/>
              </a:rPr>
              <a:t>у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ч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45" dirty="0">
                <a:solidFill>
                  <a:srgbClr val="33363A"/>
                </a:solidFill>
                <a:latin typeface="Georgia" pitchFamily="18" charset="0"/>
              </a:rPr>
              <a:t>ки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во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ри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25" dirty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114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-70" dirty="0">
                <a:solidFill>
                  <a:srgbClr val="33363A"/>
                </a:solidFill>
                <a:latin typeface="Georgia" pitchFamily="18" charset="0"/>
              </a:rPr>
              <a:t>г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о  </a:t>
            </a:r>
            <a:r>
              <a:rPr sz="1800" b="0" u="none" spc="-60" dirty="0">
                <a:solidFill>
                  <a:srgbClr val="33363A"/>
                </a:solidFill>
                <a:latin typeface="Georgia" pitchFamily="18" charset="0"/>
              </a:rPr>
              <a:t>з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еч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я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.</a:t>
            </a:r>
            <a:r>
              <a:rPr sz="1800" b="0" u="none" spc="-8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spc="25" dirty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4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кт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о-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3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55" dirty="0">
                <a:solidFill>
                  <a:srgbClr val="33363A"/>
                </a:solidFill>
                <a:latin typeface="Georgia" pitchFamily="18" charset="0"/>
              </a:rPr>
              <a:t>х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м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и</a:t>
            </a:r>
            <a:r>
              <a:rPr sz="1800" b="0" u="none" spc="-140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,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д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15" dirty="0">
                <a:solidFill>
                  <a:srgbClr val="33363A"/>
                </a:solidFill>
                <a:latin typeface="Georgia" pitchFamily="18" charset="0"/>
              </a:rPr>
              <a:t>с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60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ч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spc="-11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ы  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д</a:t>
            </a:r>
            <a:r>
              <a:rPr sz="1800" b="0" u="none" spc="-20" dirty="0">
                <a:solidFill>
                  <a:srgbClr val="33363A"/>
                </a:solidFill>
                <a:latin typeface="Georgia" pitchFamily="18" charset="0"/>
              </a:rPr>
              <a:t>у</a:t>
            </a:r>
            <a:r>
              <a:rPr sz="1800" b="0" u="none" spc="-25" dirty="0">
                <a:solidFill>
                  <a:srgbClr val="33363A"/>
                </a:solidFill>
                <a:latin typeface="Georgia" pitchFamily="18" charset="0"/>
              </a:rPr>
              <a:t>п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ре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ж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д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ий.</a:t>
            </a:r>
            <a:r>
              <a:rPr sz="1800" b="0" u="none" spc="-114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Н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spc="3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ра</a:t>
            </a:r>
            <a:r>
              <a:rPr sz="1800" b="0" u="none" spc="-15" dirty="0">
                <a:solidFill>
                  <a:srgbClr val="33363A"/>
                </a:solidFill>
                <a:latin typeface="Georgia" pitchFamily="18" charset="0"/>
              </a:rPr>
              <a:t>б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о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10" dirty="0">
                <a:solidFill>
                  <a:srgbClr val="33363A"/>
                </a:solidFill>
                <a:latin typeface="Georgia" pitchFamily="18" charset="0"/>
              </a:rPr>
              <a:t>а</a:t>
            </a:r>
            <a:r>
              <a:rPr sz="1800" b="0" u="none" spc="-30" dirty="0">
                <a:solidFill>
                  <a:srgbClr val="33363A"/>
                </a:solidFill>
                <a:latin typeface="Georgia" pitchFamily="18" charset="0"/>
              </a:rPr>
              <a:t>е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т</a:t>
            </a:r>
            <a:r>
              <a:rPr sz="1800" b="0" u="none" spc="-95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585" dirty="0">
                <a:solidFill>
                  <a:srgbClr val="33363A"/>
                </a:solidFill>
                <a:latin typeface="Georgia" pitchFamily="18" charset="0"/>
              </a:rPr>
              <a:t>—</a:t>
            </a:r>
            <a:r>
              <a:rPr sz="1800" b="0" u="none" spc="2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55" dirty="0">
                <a:solidFill>
                  <a:srgbClr val="33363A"/>
                </a:solidFill>
                <a:latin typeface="Georgia" pitchFamily="18" charset="0"/>
              </a:rPr>
              <a:t>у</a:t>
            </a:r>
            <a:r>
              <a:rPr sz="1800" b="0" u="none" spc="5" dirty="0">
                <a:solidFill>
                  <a:srgbClr val="33363A"/>
                </a:solidFill>
                <a:latin typeface="Georgia" pitchFamily="18" charset="0"/>
              </a:rPr>
              <a:t>да</a:t>
            </a:r>
            <a:r>
              <a:rPr sz="1800" b="0" u="none" spc="25" dirty="0">
                <a:solidFill>
                  <a:srgbClr val="33363A"/>
                </a:solidFill>
                <a:latin typeface="Georgia" pitchFamily="18" charset="0"/>
              </a:rPr>
              <a:t>л</a:t>
            </a:r>
            <a:r>
              <a:rPr sz="1800" b="0" u="none" dirty="0">
                <a:solidFill>
                  <a:srgbClr val="33363A"/>
                </a:solidFill>
                <a:latin typeface="Georgia" pitchFamily="18" charset="0"/>
              </a:rPr>
              <a:t>ите  </a:t>
            </a:r>
            <a:r>
              <a:rPr sz="1800" b="0" u="none" spc="-5" dirty="0">
                <a:solidFill>
                  <a:srgbClr val="33363A"/>
                </a:solidFill>
                <a:latin typeface="Georgia" pitchFamily="18" charset="0"/>
              </a:rPr>
              <a:t>невоспитанного</a:t>
            </a:r>
            <a:r>
              <a:rPr sz="1800" b="0" u="none" spc="-80" dirty="0">
                <a:solidFill>
                  <a:srgbClr val="33363A"/>
                </a:solidFill>
                <a:latin typeface="Georgia" pitchFamily="18" charset="0"/>
              </a:rPr>
              <a:t> </a:t>
            </a:r>
            <a:r>
              <a:rPr sz="1800" b="0" u="none" spc="-10" dirty="0">
                <a:solidFill>
                  <a:srgbClr val="33363A"/>
                </a:solidFill>
                <a:latin typeface="Georgia" pitchFamily="18" charset="0"/>
              </a:rPr>
              <a:t>участника.</a:t>
            </a:r>
            <a:endParaRPr sz="1800" b="0" dirty="0">
              <a:latin typeface="Georgia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8204" y="1828800"/>
            <a:ext cx="3129280" cy="33368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20" dirty="0">
                <a:solidFill>
                  <a:srgbClr val="313539"/>
                </a:solidFill>
                <a:latin typeface="Georgia" pitchFamily="18" charset="0"/>
                <a:cs typeface="Arial"/>
              </a:rPr>
              <a:t>ХАМЯТ</a:t>
            </a:r>
            <a:endParaRPr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b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Оля,</a:t>
            </a:r>
            <a:r>
              <a:rPr b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b="1" spc="-5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мама</a:t>
            </a:r>
            <a:r>
              <a:rPr b="1" spc="1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b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Максима:</a:t>
            </a:r>
            <a:endParaRPr dirty="0">
              <a:latin typeface="Georgia" pitchFamily="18" charset="0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«Все</a:t>
            </a:r>
            <a:r>
              <a:rPr i="1" spc="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5" dirty="0" err="1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родители</a:t>
            </a:r>
            <a:r>
              <a:rPr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lang="ru-RU" i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нашей группы </a:t>
            </a:r>
            <a:r>
              <a:rPr i="1" spc="-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нормально</a:t>
            </a:r>
            <a:r>
              <a:rPr i="1" spc="-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общаются </a:t>
            </a:r>
            <a:r>
              <a:rPr i="1" spc="-47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между</a:t>
            </a:r>
            <a:r>
              <a:rPr i="1" spc="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собой,</a:t>
            </a:r>
            <a:r>
              <a:rPr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кроме</a:t>
            </a:r>
            <a:r>
              <a:rPr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мамы </a:t>
            </a:r>
            <a:r>
              <a:rPr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одной</a:t>
            </a:r>
            <a:r>
              <a:rPr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девочки.</a:t>
            </a:r>
            <a:r>
              <a:rPr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Она</a:t>
            </a:r>
            <a:r>
              <a:rPr i="1" spc="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может </a:t>
            </a:r>
            <a:r>
              <a:rPr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запросто</a:t>
            </a:r>
            <a:r>
              <a:rPr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нахамить</a:t>
            </a:r>
            <a:r>
              <a:rPr i="1" spc="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5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ответ,</a:t>
            </a:r>
            <a:endParaRPr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иногда матерится</a:t>
            </a:r>
            <a:r>
              <a:rPr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чате</a:t>
            </a:r>
            <a:r>
              <a:rPr i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,</a:t>
            </a:r>
            <a:r>
              <a:rPr lang="ru-RU" i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постоянно</a:t>
            </a:r>
            <a:r>
              <a:rPr i="1" spc="-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3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спорит</a:t>
            </a:r>
            <a:r>
              <a:rPr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. </a:t>
            </a:r>
            <a:r>
              <a:rPr i="1" spc="-2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Замечания</a:t>
            </a:r>
            <a:r>
              <a:rPr i="1" spc="-2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делать </a:t>
            </a:r>
            <a:r>
              <a:rPr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бесполезно».</a:t>
            </a:r>
            <a:endParaRPr i="1" dirty="0">
              <a:latin typeface="Georgia" pitchFamily="18" charset="0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05071" y="1444752"/>
            <a:ext cx="2816352" cy="5221224"/>
          </a:xfrm>
          <a:prstGeom prst="rect">
            <a:avLst/>
          </a:prstGeom>
        </p:spPr>
      </p:pic>
      <p:sp>
        <p:nvSpPr>
          <p:cNvPr id="8" name="object 2"/>
          <p:cNvSpPr txBox="1">
            <a:spLocks/>
          </p:cNvSpPr>
          <p:nvPr/>
        </p:nvSpPr>
        <p:spPr>
          <a:xfrm>
            <a:off x="286004" y="473786"/>
            <a:ext cx="9747250" cy="1184275"/>
          </a:xfrm>
          <a:prstGeom prst="rect">
            <a:avLst/>
          </a:prstGeom>
        </p:spPr>
        <p:txBody>
          <a:bodyPr vert="horz" wrap="square" lIns="0" tIns="8128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0" i="0" kern="1200" cap="all" baseline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lang="ru-RU" sz="3200" spc="-5" dirty="0" smtClean="0">
                <a:latin typeface="Georgia" pitchFamily="18" charset="0"/>
              </a:rPr>
              <a:t>Примеры</a:t>
            </a:r>
            <a:r>
              <a:rPr lang="ru-RU" sz="3200" spc="15" dirty="0" smtClean="0">
                <a:latin typeface="Georgia" pitchFamily="18" charset="0"/>
              </a:rPr>
              <a:t> </a:t>
            </a:r>
            <a:r>
              <a:rPr lang="ru-RU" sz="3200" spc="-10" dirty="0" smtClean="0">
                <a:latin typeface="Georgia" pitchFamily="18" charset="0"/>
              </a:rPr>
              <a:t>разрешения</a:t>
            </a:r>
            <a:r>
              <a:rPr lang="ru-RU" sz="3200" spc="45" dirty="0" smtClean="0">
                <a:latin typeface="Georgia" pitchFamily="18" charset="0"/>
              </a:rPr>
              <a:t> </a:t>
            </a:r>
            <a:r>
              <a:rPr lang="ru-RU" sz="3200" spc="-15" dirty="0" smtClean="0">
                <a:latin typeface="Georgia" pitchFamily="18" charset="0"/>
              </a:rPr>
              <a:t>различных</a:t>
            </a:r>
            <a:r>
              <a:rPr lang="ru-RU" sz="3200" spc="25" dirty="0" smtClean="0">
                <a:latin typeface="Georgia" pitchFamily="18" charset="0"/>
              </a:rPr>
              <a:t> </a:t>
            </a:r>
            <a:r>
              <a:rPr lang="ru-RU" sz="3200" spc="-5" dirty="0" smtClean="0">
                <a:latin typeface="Georgia" pitchFamily="18" charset="0"/>
              </a:rPr>
              <a:t>ситуаций</a:t>
            </a:r>
            <a:r>
              <a:rPr lang="ru-RU" sz="3200" spc="30" dirty="0" smtClean="0">
                <a:latin typeface="Georgia" pitchFamily="18" charset="0"/>
              </a:rPr>
              <a:t> </a:t>
            </a:r>
            <a:r>
              <a:rPr lang="ru-RU" sz="3200" spc="-5" dirty="0" smtClean="0">
                <a:latin typeface="Georgia" pitchFamily="18" charset="0"/>
              </a:rPr>
              <a:t>в </a:t>
            </a:r>
            <a:r>
              <a:rPr lang="ru-RU" sz="3200" spc="-890" dirty="0" smtClean="0">
                <a:latin typeface="Georgia" pitchFamily="18" charset="0"/>
              </a:rPr>
              <a:t> </a:t>
            </a:r>
            <a:r>
              <a:rPr lang="ru-RU" sz="3200" spc="-15" dirty="0" smtClean="0">
                <a:latin typeface="Georgia" pitchFamily="18" charset="0"/>
              </a:rPr>
              <a:t>чате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32028" y="1676400"/>
            <a:ext cx="3706572" cy="4167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45" dirty="0">
                <a:solidFill>
                  <a:srgbClr val="313539"/>
                </a:solidFill>
                <a:latin typeface="Georgia" pitchFamily="18" charset="0"/>
                <a:cs typeface="Arial"/>
              </a:rPr>
              <a:t>С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Л</a:t>
            </a:r>
            <a:r>
              <a:rPr sz="1800" b="1" spc="-15" dirty="0">
                <a:solidFill>
                  <a:srgbClr val="313539"/>
                </a:solidFill>
                <a:latin typeface="Georgia" pitchFamily="18" charset="0"/>
                <a:cs typeface="Arial"/>
              </a:rPr>
              <a:t>У</a:t>
            </a:r>
            <a:r>
              <a:rPr sz="1800" b="1" spc="20" dirty="0">
                <a:solidFill>
                  <a:srgbClr val="313539"/>
                </a:solidFill>
                <a:latin typeface="Georgia" pitchFamily="18" charset="0"/>
                <a:cs typeface="Arial"/>
              </a:rPr>
              <a:t>Ш</a:t>
            </a:r>
            <a:r>
              <a:rPr sz="1800" b="1" spc="-45" dirty="0">
                <a:solidFill>
                  <a:srgbClr val="313539"/>
                </a:solidFill>
                <a:latin typeface="Georgia" pitchFamily="18" charset="0"/>
                <a:cs typeface="Arial"/>
              </a:rPr>
              <a:t>А</a:t>
            </a:r>
            <a:r>
              <a:rPr sz="1800" b="1" spc="-25" dirty="0">
                <a:solidFill>
                  <a:srgbClr val="313539"/>
                </a:solidFill>
                <a:latin typeface="Georgia" pitchFamily="18" charset="0"/>
                <a:cs typeface="Arial"/>
              </a:rPr>
              <a:t>Ю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Т</a:t>
            </a:r>
            <a:r>
              <a:rPr sz="1800" b="1" spc="15" dirty="0">
                <a:solidFill>
                  <a:srgbClr val="313539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10" dirty="0">
                <a:solidFill>
                  <a:srgbClr val="313539"/>
                </a:solidFill>
                <a:latin typeface="Georgia" pitchFamily="18" charset="0"/>
                <a:cs typeface="Arial"/>
              </a:rPr>
              <a:t>Т</a:t>
            </a:r>
            <a:r>
              <a:rPr sz="1800" b="1" spc="-35" dirty="0">
                <a:solidFill>
                  <a:srgbClr val="313539"/>
                </a:solidFill>
                <a:latin typeface="Georgia" pitchFamily="18" charset="0"/>
                <a:cs typeface="Arial"/>
              </a:rPr>
              <a:t>О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ЛЬ</a:t>
            </a:r>
            <a:r>
              <a:rPr sz="1800" b="1" spc="5" dirty="0">
                <a:solidFill>
                  <a:srgbClr val="313539"/>
                </a:solidFill>
                <a:latin typeface="Georgia" pitchFamily="18" charset="0"/>
                <a:cs typeface="Arial"/>
              </a:rPr>
              <a:t>К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О</a:t>
            </a:r>
            <a:r>
              <a:rPr sz="1800" b="1" spc="-105" dirty="0">
                <a:solidFill>
                  <a:srgbClr val="313539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35" dirty="0">
                <a:solidFill>
                  <a:srgbClr val="313539"/>
                </a:solidFill>
                <a:latin typeface="Georgia" pitchFamily="18" charset="0"/>
                <a:cs typeface="Arial"/>
              </a:rPr>
              <a:t>О</a:t>
            </a:r>
            <a:r>
              <a:rPr sz="1800" b="1" spc="10" dirty="0">
                <a:solidFill>
                  <a:srgbClr val="313539"/>
                </a:solidFill>
                <a:latin typeface="Georgia" pitchFamily="18" charset="0"/>
                <a:cs typeface="Arial"/>
              </a:rPr>
              <a:t>Д</a:t>
            </a:r>
            <a:r>
              <a:rPr sz="1800" b="1" spc="-5" dirty="0">
                <a:solidFill>
                  <a:srgbClr val="313539"/>
                </a:solidFill>
                <a:latin typeface="Georgia" pitchFamily="18" charset="0"/>
                <a:cs typeface="Arial"/>
              </a:rPr>
              <a:t>НО</a:t>
            </a:r>
            <a:r>
              <a:rPr sz="1800" b="1" spc="-55" dirty="0">
                <a:solidFill>
                  <a:srgbClr val="313539"/>
                </a:solidFill>
                <a:latin typeface="Georgia" pitchFamily="18" charset="0"/>
                <a:cs typeface="Arial"/>
              </a:rPr>
              <a:t>Г</a:t>
            </a:r>
            <a:r>
              <a:rPr sz="1800" b="1" dirty="0">
                <a:solidFill>
                  <a:srgbClr val="313539"/>
                </a:solidFill>
                <a:latin typeface="Georgia" pitchFamily="18" charset="0"/>
                <a:cs typeface="Arial"/>
              </a:rPr>
              <a:t>О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313539"/>
                </a:solidFill>
                <a:latin typeface="Georgia" pitchFamily="18" charset="0"/>
                <a:cs typeface="Arial"/>
              </a:rPr>
              <a:t>ЧЕЛОВЕКА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Илья,</a:t>
            </a:r>
            <a:r>
              <a:rPr sz="1800" b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папа</a:t>
            </a:r>
            <a:r>
              <a:rPr sz="1800" b="1" spc="-5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Маши:</a:t>
            </a:r>
            <a:endParaRPr sz="1800" dirty="0">
              <a:latin typeface="Georgia" pitchFamily="18" charset="0"/>
              <a:cs typeface="Arial"/>
            </a:endParaRPr>
          </a:p>
          <a:p>
            <a:pPr marL="12700" marR="193040">
              <a:lnSpc>
                <a:spcPct val="100000"/>
              </a:lnSpc>
            </a:pP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«Такое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ощущение,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у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 err="1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родителей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lang="ru-RU" sz="1800" i="1" spc="-1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нашей группы </a:t>
            </a:r>
            <a:r>
              <a:rPr sz="1800" i="1" spc="-2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нет</a:t>
            </a:r>
            <a:r>
              <a:rPr sz="1800" i="1" spc="-2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6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собственного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мнения</a:t>
            </a:r>
            <a:r>
              <a:rPr sz="1800" i="1" spc="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7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— </a:t>
            </a:r>
            <a:r>
              <a:rPr sz="1800" i="1" spc="7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соглашаются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всем,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предложит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мама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одного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мальчика.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понимаю,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почему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217170">
              <a:lnSpc>
                <a:spcPct val="100000"/>
              </a:lnSpc>
            </a:pP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её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слушают.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её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совету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купили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детям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 err="1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lang="ru-RU" sz="1800" i="1" spc="-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праздник</a:t>
            </a:r>
            <a:r>
              <a:rPr sz="1800" i="1" spc="-20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букету. </a:t>
            </a:r>
            <a:r>
              <a:rPr sz="1800" i="1" spc="-35" dirty="0" err="1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Зачем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lang="ru-RU" sz="1800" i="1" spc="-25" dirty="0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им </a:t>
            </a:r>
            <a:r>
              <a:rPr sz="1800" i="1" spc="-15" dirty="0" err="1" smtClean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цветы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?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Лучше </a:t>
            </a:r>
            <a:r>
              <a:rPr sz="1800"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бы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раскраски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подарили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или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карандаши.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Но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меня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никто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слушать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стал».</a:t>
            </a:r>
            <a:endParaRPr sz="1800" i="1" dirty="0">
              <a:latin typeface="Georgia" pitchFamily="18" charset="0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2" cstate="print"/>
          <a:srcRect t="7347"/>
          <a:stretch/>
        </p:blipFill>
        <p:spPr>
          <a:xfrm>
            <a:off x="4466844" y="1291451"/>
            <a:ext cx="3081528" cy="504520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924800" y="1597915"/>
            <a:ext cx="3560953" cy="42462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60960">
              <a:lnSpc>
                <a:spcPct val="100000"/>
              </a:lnSpc>
            </a:pPr>
            <a:r>
              <a:rPr lang="ru-RU" sz="1800" b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ЧТО ДЕЛАТЬ?</a:t>
            </a:r>
          </a:p>
          <a:p>
            <a:pPr marL="12700" marR="60960">
              <a:lnSpc>
                <a:spcPct val="100000"/>
              </a:lnSpc>
            </a:pPr>
            <a:r>
              <a:rPr sz="1800" i="1" spc="-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Если</a:t>
            </a:r>
            <a:r>
              <a:rPr sz="1800" i="1" spc="-1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что-то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устраивает,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активно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выступайте в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чате,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чтобы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вас заметили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 </a:t>
            </a:r>
            <a:r>
              <a:rPr sz="18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группе.</a:t>
            </a:r>
            <a:r>
              <a:rPr sz="1800" i="1" spc="-7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Будьте</a:t>
            </a:r>
            <a:endParaRPr sz="1800" dirty="0">
              <a:latin typeface="Georgia" pitchFamily="18" charset="0"/>
              <a:cs typeface="Arial"/>
            </a:endParaRPr>
          </a:p>
          <a:p>
            <a:pPr marL="12700" marR="311785">
              <a:lnSpc>
                <a:spcPct val="100000"/>
              </a:lnSpc>
              <a:spcBef>
                <a:spcPts val="5"/>
              </a:spcBef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уважительны,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говорите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только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от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себя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«это</a:t>
            </a:r>
            <a:endParaRPr sz="1800" dirty="0">
              <a:latin typeface="Georgia" pitchFamily="18" charset="0"/>
              <a:cs typeface="Arial"/>
            </a:endParaRPr>
          </a:p>
          <a:p>
            <a:pPr marL="12700" marR="6985">
              <a:lnSpc>
                <a:spcPct val="100000"/>
              </a:lnSpc>
            </a:pP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плохо»,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а «мне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подходит». </a:t>
            </a:r>
            <a:r>
              <a:rPr sz="1800" i="1" spc="-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Предлагайте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свои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варианты,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будьте</a:t>
            </a:r>
            <a:r>
              <a:rPr sz="1800" i="1" spc="49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готовы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организовать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покупку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подарков,</a:t>
            </a:r>
            <a:r>
              <a:rPr sz="1800" i="1" spc="-7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например.</a:t>
            </a:r>
            <a:endParaRPr sz="1800" dirty="0">
              <a:latin typeface="Georgia" pitchFamily="18" charset="0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"/>
              </a:spcBef>
            </a:pPr>
            <a:r>
              <a:rPr sz="1800" i="1" spc="5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Найдите</a:t>
            </a:r>
            <a:r>
              <a:rPr sz="1800" i="1" spc="-1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единомышленников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.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Несогласные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с позицией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лидера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могут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просто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молчать.</a:t>
            </a:r>
            <a:endParaRPr sz="1800" dirty="0">
              <a:latin typeface="Georgia" pitchFamily="18" charset="0"/>
              <a:cs typeface="Arial"/>
            </a:endParaRPr>
          </a:p>
        </p:txBody>
      </p:sp>
      <p:sp>
        <p:nvSpPr>
          <p:cNvPr id="8" name="object 2"/>
          <p:cNvSpPr txBox="1">
            <a:spLocks noGrp="1"/>
          </p:cNvSpPr>
          <p:nvPr>
            <p:ph type="title"/>
          </p:nvPr>
        </p:nvSpPr>
        <p:spPr>
          <a:xfrm>
            <a:off x="286004" y="473786"/>
            <a:ext cx="9747250" cy="11842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3200" spc="-5" dirty="0">
                <a:latin typeface="Georgia" pitchFamily="18" charset="0"/>
              </a:rPr>
              <a:t>Примеры</a:t>
            </a:r>
            <a:r>
              <a:rPr sz="3200" spc="15" dirty="0">
                <a:latin typeface="Georgia" pitchFamily="18" charset="0"/>
              </a:rPr>
              <a:t> </a:t>
            </a:r>
            <a:r>
              <a:rPr sz="3200" spc="-10" dirty="0">
                <a:latin typeface="Georgia" pitchFamily="18" charset="0"/>
              </a:rPr>
              <a:t>разрешения</a:t>
            </a:r>
            <a:r>
              <a:rPr sz="3200" spc="45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различных</a:t>
            </a:r>
            <a:r>
              <a:rPr sz="3200" spc="25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ситуаций</a:t>
            </a:r>
            <a:r>
              <a:rPr sz="3200" spc="30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в </a:t>
            </a:r>
            <a:r>
              <a:rPr sz="3200" spc="-890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чате</a:t>
            </a:r>
            <a:endParaRPr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6004" y="1999737"/>
            <a:ext cx="3447796" cy="4167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13539"/>
                </a:solidFill>
                <a:latin typeface="Georgia" pitchFamily="18" charset="0"/>
                <a:cs typeface="Arial"/>
              </a:rPr>
              <a:t>ОБСУЖДАЮТ</a:t>
            </a:r>
            <a:r>
              <a:rPr sz="1800" b="1" spc="25" dirty="0">
                <a:solidFill>
                  <a:srgbClr val="313539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5" dirty="0">
                <a:solidFill>
                  <a:srgbClr val="313539"/>
                </a:solidFill>
                <a:latin typeface="Georgia" pitchFamily="18" charset="0"/>
                <a:cs typeface="Arial"/>
              </a:rPr>
              <a:t>ДЕТЕЙ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Владимир,</a:t>
            </a:r>
            <a:r>
              <a:rPr sz="1800" b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папа</a:t>
            </a:r>
            <a:r>
              <a:rPr sz="1800" b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20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Алёши</a:t>
            </a:r>
            <a:r>
              <a:rPr sz="1800" b="1" spc="-2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:</a:t>
            </a:r>
            <a:endParaRPr lang="ru-RU" sz="1800" b="1" spc="-20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«Я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просто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sz="1800" i="1" spc="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шоке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от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поведения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двух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мам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в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чате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нашего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класса.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Они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постоянно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обсуждают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детей,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370205">
              <a:lnSpc>
                <a:spcPct val="100000"/>
              </a:lnSpc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при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этом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выражения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выбирают.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У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меня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сын не </a:t>
            </a:r>
            <a:r>
              <a:rPr sz="1800"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прошёл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профильный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класс,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так</a:t>
            </a:r>
            <a:r>
              <a:rPr sz="1800" i="1" spc="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одна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из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этих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мамаш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сказала,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что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„ваш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Алёша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этом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еле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тянет”.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После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такого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я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вышел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из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чата».</a:t>
            </a:r>
            <a:endParaRPr sz="1800" i="1" dirty="0">
              <a:latin typeface="Georgia" pitchFamily="18" charset="0"/>
              <a:cs typeface="Microsoft Sans Serif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6004" y="448513"/>
            <a:ext cx="9747250" cy="11842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3200" spc="-5" dirty="0">
                <a:latin typeface="Georgia" pitchFamily="18" charset="0"/>
              </a:rPr>
              <a:t>Примеры</a:t>
            </a:r>
            <a:r>
              <a:rPr sz="3200" spc="15" dirty="0">
                <a:latin typeface="Georgia" pitchFamily="18" charset="0"/>
              </a:rPr>
              <a:t> </a:t>
            </a:r>
            <a:r>
              <a:rPr sz="3200" spc="-10" dirty="0">
                <a:latin typeface="Georgia" pitchFamily="18" charset="0"/>
              </a:rPr>
              <a:t>разрешения</a:t>
            </a:r>
            <a:r>
              <a:rPr sz="3200" spc="45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различных</a:t>
            </a:r>
            <a:r>
              <a:rPr sz="3200" spc="25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ситуаций</a:t>
            </a:r>
            <a:r>
              <a:rPr sz="3200" spc="30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в </a:t>
            </a:r>
            <a:r>
              <a:rPr sz="3200" spc="-890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чате</a:t>
            </a:r>
            <a:endParaRPr sz="3200" dirty="0">
              <a:latin typeface="Georgia" pitchFamily="18" charset="0"/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3" cstate="print"/>
          <a:srcRect t="10324" r="-2072"/>
          <a:stretch/>
        </p:blipFill>
        <p:spPr>
          <a:xfrm>
            <a:off x="4219954" y="1693332"/>
            <a:ext cx="3061379" cy="478061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772399" y="1999737"/>
            <a:ext cx="3429001" cy="33368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b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ЧТО ДЕЛАТЬ</a:t>
            </a:r>
            <a:r>
              <a:rPr lang="ru-RU" b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?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endParaRPr lang="ru-RU" b="1" dirty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spc="-10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Это</a:t>
            </a:r>
            <a:r>
              <a:rPr sz="1800" i="1" spc="-3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явное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несоблюдение</a:t>
            </a:r>
            <a:r>
              <a:rPr sz="1800" i="1" spc="-6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правил</a:t>
            </a:r>
            <a:r>
              <a:rPr lang="ru-RU" sz="1800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—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нарушение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границ.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Администратор</a:t>
            </a:r>
            <a:r>
              <a:rPr lang="ru-RU" sz="1800" i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чата</a:t>
            </a:r>
            <a:r>
              <a:rPr sz="1800" i="1" spc="-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должен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предупредить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провести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воспитательную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30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беседу</a:t>
            </a:r>
            <a:r>
              <a:rPr lang="ru-RU" sz="1800" i="1" spc="-3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с такими родителями лично</a:t>
            </a:r>
            <a:r>
              <a:rPr sz="1800" i="1" spc="-3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. </a:t>
            </a:r>
            <a:endParaRPr lang="ru-RU" sz="1800" i="1" spc="-30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endParaRPr lang="ru-RU" i="1" spc="-30" dirty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Самим</a:t>
            </a:r>
            <a:r>
              <a:rPr sz="1800" b="1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lang="ru-RU" sz="1800" b="1" i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родителям </a:t>
            </a:r>
            <a:r>
              <a:rPr sz="1800" b="1" i="1" spc="-49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в</a:t>
            </a:r>
            <a:r>
              <a:rPr sz="1800" b="1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перепалку</a:t>
            </a:r>
            <a:r>
              <a:rPr sz="1800" b="1" i="1" spc="-7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лучше</a:t>
            </a:r>
            <a:r>
              <a:rPr sz="1800" b="1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</a:t>
            </a:r>
            <a:r>
              <a:rPr sz="1800" b="1" i="1" spc="-3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вступать.</a:t>
            </a:r>
            <a:endParaRPr sz="1800" b="1" dirty="0">
              <a:latin typeface="Georgia" pitchFamily="18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3306" y="1828800"/>
            <a:ext cx="3136900" cy="4167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313539"/>
                </a:solidFill>
                <a:latin typeface="Georgia" pitchFamily="18" charset="0"/>
                <a:cs typeface="Arial"/>
              </a:rPr>
              <a:t>ДАЮТ </a:t>
            </a:r>
            <a:r>
              <a:rPr sz="1800" b="1" spc="-10" dirty="0">
                <a:solidFill>
                  <a:srgbClr val="313539"/>
                </a:solidFill>
                <a:latin typeface="Georgia" pitchFamily="18" charset="0"/>
                <a:cs typeface="Arial"/>
              </a:rPr>
              <a:t>НЕПРОШЕНЫЕ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313539"/>
                </a:solidFill>
                <a:latin typeface="Georgia" pitchFamily="18" charset="0"/>
                <a:cs typeface="Arial"/>
              </a:rPr>
              <a:t>СОВЕТЫ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Анна,</a:t>
            </a:r>
            <a:r>
              <a:rPr sz="1800" b="1" spc="2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55" dirty="0">
                <a:solidFill>
                  <a:srgbClr val="33363A"/>
                </a:solidFill>
                <a:latin typeface="Georgia" pitchFamily="18" charset="0"/>
                <a:cs typeface="Arial"/>
              </a:rPr>
              <a:t>мама</a:t>
            </a:r>
            <a:r>
              <a:rPr sz="1800" b="1" spc="16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b="1" spc="-10" dirty="0" err="1">
                <a:solidFill>
                  <a:srgbClr val="33363A"/>
                </a:solidFill>
                <a:latin typeface="Georgia" pitchFamily="18" charset="0"/>
                <a:cs typeface="Arial"/>
              </a:rPr>
              <a:t>Андрея</a:t>
            </a:r>
            <a:r>
              <a:rPr sz="1800" b="1" spc="-10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:</a:t>
            </a:r>
            <a:endParaRPr lang="ru-RU" sz="1800" b="1" spc="-10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endParaRPr sz="1800" dirty="0">
              <a:latin typeface="Georgia" pitchFamily="18" charset="0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«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Любимое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занятие</a:t>
            </a:r>
            <a:r>
              <a:rPr sz="1800" i="1" spc="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мамочек 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чате </a:t>
            </a:r>
            <a:r>
              <a:rPr sz="1800" i="1" spc="7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—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лезть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советами,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хоть</a:t>
            </a:r>
            <a:r>
              <a:rPr sz="1800" i="1" spc="4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я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не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спрашивала.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А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вот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у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вас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Андрей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был 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сегодня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одет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легко,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надо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ему </a:t>
            </a:r>
            <a:r>
              <a:rPr sz="1800"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4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куртку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потеплее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надевать.</a:t>
            </a:r>
            <a:endParaRPr sz="1800" i="1" dirty="0">
              <a:latin typeface="Georgia" pitchFamily="18" charset="0"/>
              <a:cs typeface="Microsoft Sans Serif"/>
            </a:endParaRPr>
          </a:p>
          <a:p>
            <a:pPr marL="12700" marR="532130">
              <a:lnSpc>
                <a:spcPct val="100000"/>
              </a:lnSpc>
              <a:spcBef>
                <a:spcPts val="10"/>
              </a:spcBef>
            </a:pP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Ваш</a:t>
            </a:r>
            <a:r>
              <a:rPr sz="1800" i="1" spc="1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Андрей</a:t>
            </a:r>
            <a:r>
              <a:rPr sz="1800" i="1" spc="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такой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худенький,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вам</a:t>
            </a:r>
            <a:r>
              <a:rPr sz="1800" i="1" spc="3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его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надо </a:t>
            </a:r>
            <a:r>
              <a:rPr sz="1800" i="1" spc="-46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кормить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получше.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И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так </a:t>
            </a:r>
            <a:r>
              <a:rPr sz="1800" i="1" spc="-459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Microsoft Sans Serif"/>
              </a:rPr>
              <a:t>постоянно!»</a:t>
            </a:r>
            <a:endParaRPr sz="1800" i="1" dirty="0">
              <a:latin typeface="Georgia" pitchFamily="18" charset="0"/>
              <a:cs typeface="Microsoft Sans Serif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3306" y="304800"/>
            <a:ext cx="9737090" cy="11842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3200" spc="-10" dirty="0">
                <a:latin typeface="Georgia" pitchFamily="18" charset="0"/>
              </a:rPr>
              <a:t>Примеры</a:t>
            </a:r>
            <a:r>
              <a:rPr sz="3200" spc="10" dirty="0">
                <a:latin typeface="Georgia" pitchFamily="18" charset="0"/>
              </a:rPr>
              <a:t> </a:t>
            </a:r>
            <a:r>
              <a:rPr sz="3200" spc="-10" dirty="0">
                <a:latin typeface="Georgia" pitchFamily="18" charset="0"/>
              </a:rPr>
              <a:t>разрешения</a:t>
            </a:r>
            <a:r>
              <a:rPr sz="3200" spc="40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различных</a:t>
            </a:r>
            <a:r>
              <a:rPr sz="3200" spc="20" dirty="0">
                <a:latin typeface="Georgia" pitchFamily="18" charset="0"/>
              </a:rPr>
              <a:t> </a:t>
            </a:r>
            <a:r>
              <a:rPr sz="3200" spc="-10" dirty="0">
                <a:latin typeface="Georgia" pitchFamily="18" charset="0"/>
              </a:rPr>
              <a:t>ситуаций</a:t>
            </a:r>
            <a:r>
              <a:rPr sz="3200" spc="25" dirty="0">
                <a:latin typeface="Georgia" pitchFamily="18" charset="0"/>
              </a:rPr>
              <a:t> </a:t>
            </a:r>
            <a:r>
              <a:rPr sz="3200" spc="-5" dirty="0">
                <a:latin typeface="Georgia" pitchFamily="18" charset="0"/>
              </a:rPr>
              <a:t>в </a:t>
            </a:r>
            <a:r>
              <a:rPr sz="3200" spc="-890" dirty="0">
                <a:latin typeface="Georgia" pitchFamily="18" charset="0"/>
              </a:rPr>
              <a:t> </a:t>
            </a:r>
            <a:r>
              <a:rPr sz="3200" spc="-15" dirty="0">
                <a:latin typeface="Georgia" pitchFamily="18" charset="0"/>
              </a:rPr>
              <a:t>чате</a:t>
            </a:r>
            <a:endParaRPr sz="3200" dirty="0">
              <a:latin typeface="Georgia" pitchFamily="18" charset="0"/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2" cstate="print"/>
          <a:srcRect t="8292" r="2663"/>
          <a:stretch/>
        </p:blipFill>
        <p:spPr>
          <a:xfrm>
            <a:off x="4073652" y="1524000"/>
            <a:ext cx="2928281" cy="500210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663053" y="2170632"/>
            <a:ext cx="3614547" cy="25058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b="1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ЧТО ДЕЛАТЬ?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endParaRPr lang="ru-RU" sz="1800" i="1" dirty="0" smtClean="0">
              <a:solidFill>
                <a:srgbClr val="33363A"/>
              </a:solidFill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i="1" dirty="0" err="1" smtClean="0">
                <a:solidFill>
                  <a:srgbClr val="33363A"/>
                </a:solidFill>
                <a:latin typeface="Georgia" pitchFamily="18" charset="0"/>
                <a:cs typeface="Arial"/>
              </a:rPr>
              <a:t>Верный</a:t>
            </a:r>
            <a:r>
              <a:rPr sz="1800" i="1" spc="-35" dirty="0" smtClean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способ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поблагодарить</a:t>
            </a:r>
            <a:endParaRPr sz="1800" dirty="0">
              <a:latin typeface="Georgia" pitchFamily="18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забыть</a:t>
            </a:r>
            <a:r>
              <a:rPr sz="1800" i="1" spc="-2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ненужный</a:t>
            </a:r>
            <a:r>
              <a:rPr sz="1800" i="1" spc="-11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совет.</a:t>
            </a:r>
            <a:endParaRPr sz="1800" dirty="0">
              <a:latin typeface="Georgia" pitchFamily="18" charset="0"/>
              <a:cs typeface="Arial"/>
            </a:endParaRPr>
          </a:p>
          <a:p>
            <a:pPr marL="12700" marR="87630">
              <a:lnSpc>
                <a:spcPct val="100000"/>
              </a:lnSpc>
            </a:pP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Главное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—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не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оправдываться,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иначе</a:t>
            </a:r>
            <a:r>
              <a:rPr sz="1800" i="1" spc="-8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советчики</a:t>
            </a:r>
            <a:r>
              <a:rPr sz="1800" i="1" spc="-50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5" dirty="0">
                <a:solidFill>
                  <a:srgbClr val="33363A"/>
                </a:solidFill>
                <a:latin typeface="Georgia" pitchFamily="18" charset="0"/>
                <a:cs typeface="Arial"/>
              </a:rPr>
              <a:t>будут считать </a:t>
            </a:r>
            <a:r>
              <a:rPr sz="1800" i="1" spc="-484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себя важными 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птицами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и </a:t>
            </a:r>
            <a:r>
              <a:rPr sz="1800" i="1" spc="-5" dirty="0">
                <a:solidFill>
                  <a:srgbClr val="33363A"/>
                </a:solidFill>
                <a:latin typeface="Georgia" pitchFamily="18" charset="0"/>
                <a:cs typeface="Arial"/>
              </a:rPr>
              <a:t>снова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20" dirty="0">
                <a:solidFill>
                  <a:srgbClr val="33363A"/>
                </a:solidFill>
                <a:latin typeface="Georgia" pitchFamily="18" charset="0"/>
                <a:cs typeface="Arial"/>
              </a:rPr>
              <a:t>полезут</a:t>
            </a:r>
            <a:r>
              <a:rPr sz="1800" i="1" spc="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dirty="0">
                <a:solidFill>
                  <a:srgbClr val="33363A"/>
                </a:solidFill>
                <a:latin typeface="Georgia" pitchFamily="18" charset="0"/>
                <a:cs typeface="Arial"/>
              </a:rPr>
              <a:t>с</a:t>
            </a:r>
            <a:r>
              <a:rPr sz="1800" i="1" spc="-35" dirty="0">
                <a:solidFill>
                  <a:srgbClr val="33363A"/>
                </a:solidFill>
                <a:latin typeface="Georgia" pitchFamily="18" charset="0"/>
                <a:cs typeface="Arial"/>
              </a:rPr>
              <a:t> </a:t>
            </a:r>
            <a:r>
              <a:rPr sz="1800" i="1" spc="-10" dirty="0">
                <a:solidFill>
                  <a:srgbClr val="33363A"/>
                </a:solidFill>
                <a:latin typeface="Georgia" pitchFamily="18" charset="0"/>
                <a:cs typeface="Arial"/>
              </a:rPr>
              <a:t>советами.</a:t>
            </a:r>
            <a:endParaRPr sz="1800" dirty="0">
              <a:latin typeface="Georgia" pitchFamily="18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609600"/>
            <a:ext cx="4876800" cy="5029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760485">
            <a:off x="1515449" y="1144785"/>
            <a:ext cx="160020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 smtClean="0">
                <a:ln/>
                <a:solidFill>
                  <a:schemeClr val="accent3"/>
                </a:solidFill>
                <a:effectLst/>
              </a:rPr>
              <a:t>?</a:t>
            </a:r>
            <a:endParaRPr lang="ru-RU" sz="16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07154">
            <a:off x="8830649" y="1178653"/>
            <a:ext cx="160020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/>
                <a:solidFill>
                  <a:schemeClr val="accent3"/>
                </a:solidFill>
              </a:rPr>
              <a:t>!</a:t>
            </a:r>
            <a:endParaRPr lang="ru-RU" sz="16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7189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600" y="533400"/>
            <a:ext cx="8458200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 err="1">
                <a:latin typeface="Georgia" pitchFamily="18" charset="0"/>
              </a:rPr>
              <a:t>Спасибо</a:t>
            </a:r>
            <a:r>
              <a:rPr spc="15" dirty="0">
                <a:latin typeface="Georgia" pitchFamily="18" charset="0"/>
              </a:rPr>
              <a:t> </a:t>
            </a:r>
            <a:r>
              <a:rPr spc="-5" dirty="0" err="1" smtClean="0">
                <a:latin typeface="Georgia" pitchFamily="18" charset="0"/>
              </a:rPr>
              <a:t>за</a:t>
            </a:r>
            <a:r>
              <a:rPr lang="ru-RU" spc="-5" dirty="0" smtClean="0">
                <a:latin typeface="Georgia" pitchFamily="18" charset="0"/>
              </a:rPr>
              <a:t> </a:t>
            </a:r>
            <a:r>
              <a:rPr spc="-10" dirty="0" err="1" smtClean="0">
                <a:latin typeface="Georgia" pitchFamily="18" charset="0"/>
              </a:rPr>
              <a:t>внимание</a:t>
            </a:r>
            <a:r>
              <a:rPr spc="-10" dirty="0">
                <a:latin typeface="Georgia" pitchFamily="18" charset="0"/>
              </a:rPr>
              <a:t>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" t="11613" r="-168" b="14295"/>
          <a:stretch/>
        </p:blipFill>
        <p:spPr>
          <a:xfrm>
            <a:off x="2133600" y="1371600"/>
            <a:ext cx="7710869" cy="3539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6011" y="576053"/>
            <a:ext cx="8952230" cy="301815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3600" b="1" spc="-5" dirty="0">
                <a:latin typeface="Georgia" pitchFamily="18" charset="0"/>
                <a:cs typeface="Calibri"/>
              </a:rPr>
              <a:t>Информация</a:t>
            </a:r>
            <a:r>
              <a:rPr sz="3600" b="1" spc="-30" dirty="0">
                <a:latin typeface="Georgia" pitchFamily="18" charset="0"/>
                <a:cs typeface="Calibri"/>
              </a:rPr>
              <a:t> </a:t>
            </a:r>
            <a:r>
              <a:rPr sz="3600" b="1" spc="-5" dirty="0">
                <a:latin typeface="Georgia" pitchFamily="18" charset="0"/>
                <a:cs typeface="Calibri"/>
              </a:rPr>
              <a:t>–</a:t>
            </a:r>
            <a:endParaRPr sz="3600" dirty="0">
              <a:latin typeface="Georgia" pitchFamily="18" charset="0"/>
              <a:cs typeface="Calibri"/>
            </a:endParaRPr>
          </a:p>
          <a:p>
            <a:pPr marL="12700" marR="427990">
              <a:lnSpc>
                <a:spcPts val="4320"/>
              </a:lnSpc>
              <a:spcBef>
                <a:spcPts val="1040"/>
              </a:spcBef>
            </a:pPr>
            <a:r>
              <a:rPr sz="3600" spc="-30" dirty="0">
                <a:latin typeface="Georgia" pitchFamily="18" charset="0"/>
                <a:cs typeface="Calibri"/>
              </a:rPr>
              <a:t>главная</a:t>
            </a:r>
            <a:r>
              <a:rPr sz="3600" spc="10" dirty="0">
                <a:latin typeface="Georgia" pitchFamily="18" charset="0"/>
                <a:cs typeface="Calibri"/>
              </a:rPr>
              <a:t> </a:t>
            </a:r>
            <a:r>
              <a:rPr sz="3600" spc="-5" dirty="0">
                <a:latin typeface="Georgia" pitchFamily="18" charset="0"/>
                <a:cs typeface="Calibri"/>
              </a:rPr>
              <a:t>задача</a:t>
            </a:r>
            <a:r>
              <a:rPr sz="3600" spc="20" dirty="0">
                <a:latin typeface="Georgia" pitchFamily="18" charset="0"/>
                <a:cs typeface="Calibri"/>
              </a:rPr>
              <a:t> </a:t>
            </a:r>
            <a:r>
              <a:rPr sz="3600" spc="-35" dirty="0">
                <a:latin typeface="Georgia" pitchFamily="18" charset="0"/>
                <a:cs typeface="Calibri"/>
              </a:rPr>
              <a:t>родительского</a:t>
            </a:r>
            <a:r>
              <a:rPr sz="3600" spc="30" dirty="0">
                <a:latin typeface="Georgia" pitchFamily="18" charset="0"/>
                <a:cs typeface="Calibri"/>
              </a:rPr>
              <a:t> </a:t>
            </a:r>
            <a:r>
              <a:rPr sz="3600" spc="-5" dirty="0">
                <a:latin typeface="Georgia" pitchFamily="18" charset="0"/>
                <a:cs typeface="Calibri"/>
              </a:rPr>
              <a:t>чата.</a:t>
            </a:r>
            <a:r>
              <a:rPr sz="3600" spc="20" dirty="0">
                <a:latin typeface="Georgia" pitchFamily="18" charset="0"/>
                <a:cs typeface="Calibri"/>
              </a:rPr>
              <a:t> </a:t>
            </a:r>
            <a:r>
              <a:rPr sz="3600" spc="-10" dirty="0">
                <a:latin typeface="Georgia" pitchFamily="18" charset="0"/>
                <a:cs typeface="Calibri"/>
              </a:rPr>
              <a:t>Но, </a:t>
            </a:r>
            <a:r>
              <a:rPr sz="3600" spc="-885" dirty="0">
                <a:latin typeface="Georgia" pitchFamily="18" charset="0"/>
                <a:cs typeface="Calibri"/>
              </a:rPr>
              <a:t> </a:t>
            </a:r>
            <a:r>
              <a:rPr sz="3600" spc="-35" dirty="0">
                <a:latin typeface="Georgia" pitchFamily="18" charset="0"/>
                <a:cs typeface="Calibri"/>
              </a:rPr>
              <a:t>как</a:t>
            </a:r>
            <a:r>
              <a:rPr sz="3600" spc="-10" dirty="0">
                <a:latin typeface="Georgia" pitchFamily="18" charset="0"/>
                <a:cs typeface="Calibri"/>
              </a:rPr>
              <a:t> </a:t>
            </a:r>
            <a:r>
              <a:rPr sz="3600" spc="-5" dirty="0">
                <a:latin typeface="Georgia" pitchFamily="18" charset="0"/>
                <a:cs typeface="Calibri"/>
              </a:rPr>
              <a:t>в </a:t>
            </a:r>
            <a:r>
              <a:rPr sz="3600" spc="-5" dirty="0" err="1">
                <a:latin typeface="Georgia" pitchFamily="18" charset="0"/>
                <a:cs typeface="Calibri"/>
              </a:rPr>
              <a:t>любом</a:t>
            </a:r>
            <a:r>
              <a:rPr sz="3600" spc="-10" dirty="0">
                <a:latin typeface="Georgia" pitchFamily="18" charset="0"/>
                <a:cs typeface="Calibri"/>
              </a:rPr>
              <a:t> </a:t>
            </a:r>
            <a:r>
              <a:rPr sz="3600" spc="-10" dirty="0" err="1" smtClean="0">
                <a:latin typeface="Georgia" pitchFamily="18" charset="0"/>
                <a:cs typeface="Calibri"/>
              </a:rPr>
              <a:t>информационном</a:t>
            </a:r>
            <a:r>
              <a:rPr lang="ru-RU" sz="3600" spc="-10" dirty="0" smtClean="0">
                <a:latin typeface="Georgia" pitchFamily="18" charset="0"/>
                <a:cs typeface="Calibri"/>
              </a:rPr>
              <a:t> </a:t>
            </a:r>
            <a:r>
              <a:rPr sz="3600" spc="-5" dirty="0" err="1" smtClean="0">
                <a:latin typeface="Georgia" pitchFamily="18" charset="0"/>
                <a:cs typeface="Calibri"/>
              </a:rPr>
              <a:t>пространстве</a:t>
            </a:r>
            <a:r>
              <a:rPr sz="3600" spc="-5" dirty="0">
                <a:latin typeface="Georgia" pitchFamily="18" charset="0"/>
                <a:cs typeface="Calibri"/>
              </a:rPr>
              <a:t>,</a:t>
            </a:r>
            <a:r>
              <a:rPr sz="3600" spc="30" dirty="0">
                <a:latin typeface="Georgia" pitchFamily="18" charset="0"/>
                <a:cs typeface="Calibri"/>
              </a:rPr>
              <a:t> </a:t>
            </a:r>
            <a:r>
              <a:rPr sz="3600" spc="-5" dirty="0">
                <a:latin typeface="Georgia" pitchFamily="18" charset="0"/>
                <a:cs typeface="Calibri"/>
              </a:rPr>
              <a:t>в </a:t>
            </a:r>
            <a:r>
              <a:rPr sz="3600" spc="-30" dirty="0">
                <a:latin typeface="Georgia" pitchFamily="18" charset="0"/>
                <a:cs typeface="Calibri"/>
              </a:rPr>
              <a:t>нем</a:t>
            </a:r>
            <a:r>
              <a:rPr sz="3600" spc="20" dirty="0">
                <a:latin typeface="Georgia" pitchFamily="18" charset="0"/>
                <a:cs typeface="Calibri"/>
              </a:rPr>
              <a:t> </a:t>
            </a:r>
            <a:r>
              <a:rPr sz="3600" spc="-25" dirty="0">
                <a:latin typeface="Georgia" pitchFamily="18" charset="0"/>
                <a:cs typeface="Calibri"/>
              </a:rPr>
              <a:t>частенько</a:t>
            </a:r>
            <a:r>
              <a:rPr sz="3600" spc="30" dirty="0">
                <a:latin typeface="Georgia" pitchFamily="18" charset="0"/>
                <a:cs typeface="Calibri"/>
              </a:rPr>
              <a:t> </a:t>
            </a:r>
            <a:r>
              <a:rPr sz="3600" spc="-15" dirty="0">
                <a:latin typeface="Georgia" pitchFamily="18" charset="0"/>
                <a:cs typeface="Calibri"/>
              </a:rPr>
              <a:t>случаются </a:t>
            </a:r>
            <a:r>
              <a:rPr sz="3600" spc="-890" dirty="0">
                <a:latin typeface="Georgia" pitchFamily="18" charset="0"/>
                <a:cs typeface="Calibri"/>
              </a:rPr>
              <a:t> </a:t>
            </a:r>
            <a:r>
              <a:rPr sz="3600" dirty="0">
                <a:latin typeface="Georgia" pitchFamily="18" charset="0"/>
                <a:cs typeface="Calibri"/>
              </a:rPr>
              <a:t>сбои.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0800" y="3022092"/>
            <a:ext cx="4796028" cy="322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5947917" y="4831207"/>
            <a:ext cx="30988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1300" b="1" spc="20" dirty="0">
                <a:solidFill>
                  <a:srgbClr val="FFFFFF"/>
                </a:solidFill>
                <a:latin typeface="Calibri"/>
                <a:cs typeface="Calibri"/>
              </a:rPr>
              <a:t>90%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70246" y="2721609"/>
            <a:ext cx="222885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1300" b="1" spc="20" dirty="0">
                <a:solidFill>
                  <a:srgbClr val="FFFFFF"/>
                </a:solidFill>
                <a:latin typeface="Calibri"/>
                <a:cs typeface="Calibri"/>
              </a:rPr>
              <a:t>9%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4" name="object 2"/>
          <p:cNvSpPr txBox="1">
            <a:spLocks noGrp="1"/>
          </p:cNvSpPr>
          <p:nvPr>
            <p:ph type="title"/>
          </p:nvPr>
        </p:nvSpPr>
        <p:spPr>
          <a:xfrm>
            <a:off x="1250950" y="685800"/>
            <a:ext cx="9690100" cy="6020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560"/>
              </a:lnSpc>
              <a:spcBef>
                <a:spcPts val="95"/>
              </a:spcBef>
            </a:pPr>
            <a:r>
              <a:rPr lang="ru-RU" b="1" spc="-30" dirty="0" smtClean="0">
                <a:latin typeface="Georgia" pitchFamily="18" charset="0"/>
              </a:rPr>
              <a:t>Главное, что должен запомнить педагог!</a:t>
            </a:r>
            <a:endParaRPr b="1" dirty="0">
              <a:latin typeface="Georgia" pitchFamily="18" charset="0"/>
            </a:endParaRPr>
          </a:p>
        </p:txBody>
      </p:sp>
      <p:sp>
        <p:nvSpPr>
          <p:cNvPr id="25" name="object 2"/>
          <p:cNvSpPr txBox="1"/>
          <p:nvPr/>
        </p:nvSpPr>
        <p:spPr>
          <a:xfrm>
            <a:off x="1295400" y="1544075"/>
            <a:ext cx="9144000" cy="136896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spc="-5" dirty="0" smtClean="0">
                <a:latin typeface="Georgia" pitchFamily="18" charset="0"/>
                <a:cs typeface="Calibri"/>
              </a:rPr>
              <a:t>При общении в родительском чате – Вы представитель нашего детского сада и своим общением вы формируете имидж учреждения.</a:t>
            </a:r>
            <a:endParaRPr sz="2800" dirty="0">
              <a:latin typeface="Georgia" pitchFamily="18" charset="0"/>
              <a:cs typeface="Calibri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81464" y="2967335"/>
            <a:ext cx="102290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  <a:cs typeface="Calibri"/>
              </a:rPr>
              <a:t>!!!!!!!!!!!!!!!!!!!!!!!!!!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-30" dirty="0">
                <a:latin typeface="Georgia" pitchFamily="18" charset="0"/>
              </a:rPr>
              <a:t>ЦИФРОВОЙ ЭТИКЕТ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" b="7408"/>
          <a:stretch/>
        </p:blipFill>
        <p:spPr>
          <a:xfrm>
            <a:off x="1752600" y="1524000"/>
            <a:ext cx="7848600" cy="46517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34000" y="838200"/>
            <a:ext cx="6123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- это  </a:t>
            </a:r>
            <a:r>
              <a:rPr lang="ru-RU" sz="3200" dirty="0">
                <a:latin typeface="Georgia" pitchFamily="18" charset="0"/>
              </a:rPr>
              <a:t>правила общения в сети. </a:t>
            </a:r>
          </a:p>
        </p:txBody>
      </p:sp>
    </p:spTree>
    <p:extLst>
      <p:ext uri="{BB962C8B-B14F-4D97-AF65-F5344CB8AC3E}">
        <p14:creationId xmlns:p14="http://schemas.microsoft.com/office/powerpoint/2010/main" val="283562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228600"/>
            <a:ext cx="9690100" cy="11276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560"/>
              </a:lnSpc>
              <a:spcBef>
                <a:spcPts val="95"/>
              </a:spcBef>
            </a:pPr>
            <a:r>
              <a:rPr lang="ru-RU" b="1" spc="-30" dirty="0" smtClean="0">
                <a:latin typeface="Georgia" pitchFamily="18" charset="0"/>
              </a:rPr>
              <a:t>При общении в сети необходимо соблюдать ЦИФРОВОЙ ЭТИКЕТ</a:t>
            </a:r>
            <a:endParaRPr b="1" dirty="0">
              <a:latin typeface="Georgia" pitchFamily="18" charset="0"/>
            </a:endParaRPr>
          </a:p>
        </p:txBody>
      </p:sp>
      <p:sp>
        <p:nvSpPr>
          <p:cNvPr id="5" name="object 2"/>
          <p:cNvSpPr txBox="1"/>
          <p:nvPr/>
        </p:nvSpPr>
        <p:spPr>
          <a:xfrm>
            <a:off x="1066800" y="1752600"/>
            <a:ext cx="4495800" cy="253851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 smtClean="0">
                <a:latin typeface="Georgia" pitchFamily="18" charset="0"/>
                <a:cs typeface="Calibri"/>
              </a:rPr>
              <a:t>1. Не дробите сообщение на несколько частей. ОДНА мысль – ОДНО сообщение</a:t>
            </a:r>
            <a:endParaRPr sz="3200" dirty="0">
              <a:latin typeface="Georgia" pitchFamily="18" charset="0"/>
              <a:cs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62"/>
          <a:stretch/>
        </p:blipFill>
        <p:spPr>
          <a:xfrm>
            <a:off x="7086600" y="1371599"/>
            <a:ext cx="3810000" cy="3705265"/>
          </a:xfrm>
          <a:prstGeom prst="rect">
            <a:avLst/>
          </a:prstGeom>
        </p:spPr>
      </p:pic>
      <p:sp>
        <p:nvSpPr>
          <p:cNvPr id="7" name="Знак запрета 6"/>
          <p:cNvSpPr/>
          <p:nvPr/>
        </p:nvSpPr>
        <p:spPr>
          <a:xfrm>
            <a:off x="6248400" y="3505200"/>
            <a:ext cx="1828800" cy="17526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609600"/>
            <a:ext cx="9601200" cy="1061188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>
                <a:latin typeface="Georgia" pitchFamily="18" charset="0"/>
                <a:cs typeface="Calibri"/>
              </a:rPr>
              <a:t>2</a:t>
            </a:r>
            <a:r>
              <a:rPr lang="ru-RU" sz="3200" spc="-5" dirty="0" smtClean="0">
                <a:latin typeface="Georgia" pitchFamily="18" charset="0"/>
                <a:cs typeface="Calibri"/>
              </a:rPr>
              <a:t>. Будьте вежливы и корректны! Не забывайте что на том конце провода живой человек.</a:t>
            </a: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1066800" y="1670788"/>
            <a:ext cx="9601200" cy="3323346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spc="-5" dirty="0" smtClean="0">
                <a:latin typeface="Georgia" pitchFamily="18" charset="0"/>
                <a:cs typeface="Calibri"/>
              </a:rPr>
              <a:t>Если общение совершается впервые – необходимо поздороваться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spc="-5" dirty="0" smtClean="0">
                <a:latin typeface="Georgia" pitchFamily="18" charset="0"/>
                <a:cs typeface="Calibri"/>
              </a:rPr>
              <a:t>Для обсуждения сложных ситуаций лучше созвониться (накал страстей в переписке может привести к конфликту)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spc="-5" dirty="0" smtClean="0">
                <a:latin typeface="Georgia" pitchFamily="18" charset="0"/>
                <a:cs typeface="Calibri"/>
              </a:rPr>
              <a:t>Тон общения ВСЕГДА должен быть уважительным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sz="2800" dirty="0">
              <a:latin typeface="Georgia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086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609600"/>
            <a:ext cx="9601200" cy="56874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 smtClean="0">
                <a:latin typeface="Georgia" pitchFamily="18" charset="0"/>
                <a:cs typeface="Calibri"/>
              </a:rPr>
              <a:t>3. НЕ пишите </a:t>
            </a:r>
            <a:r>
              <a:rPr lang="en-US" sz="3200" spc="-5" dirty="0" err="1" smtClean="0">
                <a:latin typeface="Georgia" pitchFamily="18" charset="0"/>
                <a:cs typeface="Calibri"/>
              </a:rPr>
              <a:t>CapsLock</a:t>
            </a:r>
            <a:r>
              <a:rPr lang="en-US" sz="3200" spc="-5" dirty="0" smtClean="0">
                <a:latin typeface="Georgia" pitchFamily="18" charset="0"/>
                <a:cs typeface="Calibri"/>
              </a:rPr>
              <a:t> (</a:t>
            </a:r>
            <a:r>
              <a:rPr lang="ru-RU" sz="3200" spc="-5" dirty="0" smtClean="0">
                <a:latin typeface="Georgia" pitchFamily="18" charset="0"/>
                <a:cs typeface="Calibri"/>
              </a:rPr>
              <a:t>все заглавные буквы+</a:t>
            </a:r>
            <a:r>
              <a:rPr lang="en-US" sz="3200" spc="-5" dirty="0" smtClean="0">
                <a:latin typeface="Georgia" pitchFamily="18" charset="0"/>
                <a:cs typeface="Calibri"/>
              </a:rPr>
              <a:t>)</a:t>
            </a: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1066800" y="1670788"/>
            <a:ext cx="4343400" cy="3092513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800" dirty="0" smtClean="0">
                <a:latin typeface="Georgia" pitchFamily="18" charset="0"/>
                <a:cs typeface="Calibri"/>
              </a:rPr>
              <a:t>И не ставьте большое количество восклицательных знаков. И то и другой в цифровой среде воспринимается как крик либо как невежество</a:t>
            </a:r>
            <a:endParaRPr sz="2800" dirty="0">
              <a:latin typeface="Georgia" pitchFamily="18" charset="0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69" b="39506"/>
          <a:stretch/>
        </p:blipFill>
        <p:spPr>
          <a:xfrm>
            <a:off x="8686800" y="3048000"/>
            <a:ext cx="3168981" cy="19219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56" b="3086"/>
          <a:stretch/>
        </p:blipFill>
        <p:spPr>
          <a:xfrm>
            <a:off x="5715000" y="1342479"/>
            <a:ext cx="3168981" cy="1883032"/>
          </a:xfrm>
          <a:prstGeom prst="rect">
            <a:avLst/>
          </a:prstGeom>
        </p:spPr>
      </p:pic>
      <p:sp>
        <p:nvSpPr>
          <p:cNvPr id="10" name="Знак запрета 9"/>
          <p:cNvSpPr/>
          <p:nvPr/>
        </p:nvSpPr>
        <p:spPr>
          <a:xfrm>
            <a:off x="5158408" y="1178345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48600" y="3657600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29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1066800" y="457200"/>
            <a:ext cx="9601200" cy="1061188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3200" spc="-5" dirty="0" smtClean="0">
                <a:latin typeface="Georgia" pitchFamily="18" charset="0"/>
                <a:cs typeface="Calibri"/>
              </a:rPr>
              <a:t>3. Голосовые сообщения только по договоренности</a:t>
            </a:r>
            <a:endParaRPr sz="3200" dirty="0">
              <a:latin typeface="Georgia" pitchFamily="18" charset="0"/>
              <a:cs typeface="Calibri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1066800" y="1670788"/>
            <a:ext cx="4343400" cy="3246402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  <a:cs typeface="Calibri"/>
              </a:rPr>
              <a:t>Голосовое должно быть коротким (до 60 сек) и четко сформулированным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  <a:cs typeface="Calibri"/>
              </a:rPr>
              <a:t>Сопровождайте голосовое текстом</a:t>
            </a:r>
          </a:p>
          <a:p>
            <a:pPr marL="469900" indent="-457200">
              <a:lnSpc>
                <a:spcPct val="100000"/>
              </a:lnSpc>
              <a:spcBef>
                <a:spcPts val="595"/>
              </a:spcBef>
              <a:buFont typeface="Arial" pitchFamily="34" charset="0"/>
              <a:buChar char="•"/>
            </a:pPr>
            <a:endParaRPr sz="2800" dirty="0">
              <a:latin typeface="Georgia" pitchFamily="18" charset="0"/>
              <a:cs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136"/>
          <a:stretch/>
        </p:blipFill>
        <p:spPr>
          <a:xfrm>
            <a:off x="5410200" y="1178345"/>
            <a:ext cx="3168981" cy="2802467"/>
          </a:xfrm>
          <a:prstGeom prst="rect">
            <a:avLst/>
          </a:prstGeom>
        </p:spPr>
      </p:pic>
      <p:sp>
        <p:nvSpPr>
          <p:cNvPr id="10" name="Знак запрета 9"/>
          <p:cNvSpPr/>
          <p:nvPr/>
        </p:nvSpPr>
        <p:spPr>
          <a:xfrm>
            <a:off x="5158408" y="987794"/>
            <a:ext cx="1113183" cy="10668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21"/>
          <a:stretch/>
        </p:blipFill>
        <p:spPr>
          <a:xfrm>
            <a:off x="8579181" y="2971800"/>
            <a:ext cx="3168981" cy="244686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848600" y="3657600"/>
            <a:ext cx="226984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solidFill>
                  <a:schemeClr val="accent4"/>
                </a:solidFill>
                <a:sym typeface="Wingdings"/>
              </a:rPr>
              <a:t>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077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363</TotalTime>
  <Words>1388</Words>
  <Application>Microsoft Office PowerPoint</Application>
  <PresentationFormat>Произвольный</PresentationFormat>
  <Paragraphs>160</Paragraphs>
  <Slides>28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Углы</vt:lpstr>
      <vt:lpstr>Общение педагогов и родителей  в сети  Интернет.  Как навести порядок  в родительском чате?</vt:lpstr>
      <vt:lpstr>Презентация PowerPoint</vt:lpstr>
      <vt:lpstr>Презентация PowerPoint</vt:lpstr>
      <vt:lpstr>Главное, что должен запомнить педагог!</vt:lpstr>
      <vt:lpstr>ЦИФРОВОЙ ЭТИКЕТ</vt:lpstr>
      <vt:lpstr>При общении в сети необходимо соблюдать ЦИФРОВОЙ ЭТИКЕТ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навести порядок в родительском чате?</vt:lpstr>
      <vt:lpstr>Примеры разрешения различных   ситуаций в чате</vt:lpstr>
      <vt:lpstr>Примеры разрешения различных ситуаций в  чате</vt:lpstr>
      <vt:lpstr>Примеры разрешения различных  ситуаций в чате</vt:lpstr>
      <vt:lpstr>Презентация PowerPoint</vt:lpstr>
      <vt:lpstr>Примеры разрешения различных ситуаций в  чате</vt:lpstr>
      <vt:lpstr>Примеры разрешения различных ситуаций в  чате</vt:lpstr>
      <vt:lpstr>Примеры разрешения различных ситуаций в  чате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Общение педагогов и родителей в сети  Интернет.  Как навести порядок в родительском чате</dc:title>
  <dc:creator>Ольга Кузьмина</dc:creator>
  <cp:lastModifiedBy>Ольга Кузьмина</cp:lastModifiedBy>
  <cp:revision>22</cp:revision>
  <dcterms:created xsi:type="dcterms:W3CDTF">2024-01-30T08:25:10Z</dcterms:created>
  <dcterms:modified xsi:type="dcterms:W3CDTF">2024-03-19T06:17:06Z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2020-11-25T00:00:00Z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2024-01-30T00:00:00Z</vt:filetime>
  </property>
</Properties>
</file>