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2CE1505-7AD7-43CF-82EC-3246A4EC52AF}" type="datetimeFigureOut">
              <a:rPr lang="ru-RU" smtClean="0"/>
              <a:t>30.01.2026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2AABABB-2138-4DB7-9A50-8D1AA7FAB11D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69799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E1505-7AD7-43CF-82EC-3246A4EC52AF}" type="datetimeFigureOut">
              <a:rPr lang="ru-RU" smtClean="0"/>
              <a:t>30.01.2026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ABABB-2138-4DB7-9A50-8D1AA7FAB1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0465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E1505-7AD7-43CF-82EC-3246A4EC52AF}" type="datetimeFigureOut">
              <a:rPr lang="ru-RU" smtClean="0"/>
              <a:t>30.01.2026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ABABB-2138-4DB7-9A50-8D1AA7FAB11D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69262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E1505-7AD7-43CF-82EC-3246A4EC52AF}" type="datetimeFigureOut">
              <a:rPr lang="ru-RU" smtClean="0"/>
              <a:t>30.01.2026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ABABB-2138-4DB7-9A50-8D1AA7FAB11D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422788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E1505-7AD7-43CF-82EC-3246A4EC52AF}" type="datetimeFigureOut">
              <a:rPr lang="ru-RU" smtClean="0"/>
              <a:t>30.01.2026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ABABB-2138-4DB7-9A50-8D1AA7FAB1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93247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E1505-7AD7-43CF-82EC-3246A4EC52AF}" type="datetimeFigureOut">
              <a:rPr lang="ru-RU" smtClean="0"/>
              <a:t>30.01.2026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ABABB-2138-4DB7-9A50-8D1AA7FAB11D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873495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E1505-7AD7-43CF-82EC-3246A4EC52AF}" type="datetimeFigureOut">
              <a:rPr lang="ru-RU" smtClean="0"/>
              <a:t>30.01.2026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ABABB-2138-4DB7-9A50-8D1AA7FAB11D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08736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E1505-7AD7-43CF-82EC-3246A4EC52AF}" type="datetimeFigureOut">
              <a:rPr lang="ru-RU" smtClean="0"/>
              <a:t>30.01.2026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ABABB-2138-4DB7-9A50-8D1AA7FAB11D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89279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E1505-7AD7-43CF-82EC-3246A4EC52AF}" type="datetimeFigureOut">
              <a:rPr lang="ru-RU" smtClean="0"/>
              <a:t>30.01.2026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ABABB-2138-4DB7-9A50-8D1AA7FAB11D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263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E1505-7AD7-43CF-82EC-3246A4EC52AF}" type="datetimeFigureOut">
              <a:rPr lang="ru-RU" smtClean="0"/>
              <a:t>30.01.2026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ABABB-2138-4DB7-9A50-8D1AA7FAB1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20326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E1505-7AD7-43CF-82EC-3246A4EC52AF}" type="datetimeFigureOut">
              <a:rPr lang="ru-RU" smtClean="0"/>
              <a:t>30.01.2026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ABABB-2138-4DB7-9A50-8D1AA7FAB11D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53314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E1505-7AD7-43CF-82EC-3246A4EC52AF}" type="datetimeFigureOut">
              <a:rPr lang="ru-RU" smtClean="0"/>
              <a:t>30.01.2026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ABABB-2138-4DB7-9A50-8D1AA7FAB1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13323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E1505-7AD7-43CF-82EC-3246A4EC52AF}" type="datetimeFigureOut">
              <a:rPr lang="ru-RU" smtClean="0"/>
              <a:t>30.01.2026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ABABB-2138-4DB7-9A50-8D1AA7FAB11D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602721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E1505-7AD7-43CF-82EC-3246A4EC52AF}" type="datetimeFigureOut">
              <a:rPr lang="ru-RU" smtClean="0"/>
              <a:t>30.01.2026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ABABB-2138-4DB7-9A50-8D1AA7FAB11D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27375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E1505-7AD7-43CF-82EC-3246A4EC52AF}" type="datetimeFigureOut">
              <a:rPr lang="ru-RU" smtClean="0"/>
              <a:t>30.01.2026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ABABB-2138-4DB7-9A50-8D1AA7FAB1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69521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E1505-7AD7-43CF-82EC-3246A4EC52AF}" type="datetimeFigureOut">
              <a:rPr lang="ru-RU" smtClean="0"/>
              <a:t>30.01.2026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ABABB-2138-4DB7-9A50-8D1AA7FAB11D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94894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E1505-7AD7-43CF-82EC-3246A4EC52AF}" type="datetimeFigureOut">
              <a:rPr lang="ru-RU" smtClean="0"/>
              <a:t>30.01.2026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ABABB-2138-4DB7-9A50-8D1AA7FAB1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63998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2CE1505-7AD7-43CF-82EC-3246A4EC52AF}" type="datetimeFigureOut">
              <a:rPr lang="ru-RU" smtClean="0"/>
              <a:t>30.01.2026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2AABABB-2138-4DB7-9A50-8D1AA7FAB1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33499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9" r:id="rId1"/>
    <p:sldLayoutId id="2147483780" r:id="rId2"/>
    <p:sldLayoutId id="2147483781" r:id="rId3"/>
    <p:sldLayoutId id="2147483782" r:id="rId4"/>
    <p:sldLayoutId id="2147483783" r:id="rId5"/>
    <p:sldLayoutId id="2147483784" r:id="rId6"/>
    <p:sldLayoutId id="2147483785" r:id="rId7"/>
    <p:sldLayoutId id="2147483786" r:id="rId8"/>
    <p:sldLayoutId id="2147483787" r:id="rId9"/>
    <p:sldLayoutId id="2147483788" r:id="rId10"/>
    <p:sldLayoutId id="2147483789" r:id="rId11"/>
    <p:sldLayoutId id="2147483790" r:id="rId12"/>
    <p:sldLayoutId id="2147483791" r:id="rId13"/>
    <p:sldLayoutId id="2147483792" r:id="rId14"/>
    <p:sldLayoutId id="2147483793" r:id="rId15"/>
    <p:sldLayoutId id="2147483794" r:id="rId16"/>
    <p:sldLayoutId id="2147483795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C9A76D3-EE80-44F6-9F94-4C5760323250}"/>
              </a:ext>
            </a:extLst>
          </p:cNvPr>
          <p:cNvSpPr txBox="1"/>
          <p:nvPr/>
        </p:nvSpPr>
        <p:spPr>
          <a:xfrm>
            <a:off x="3941684" y="2272324"/>
            <a:ext cx="6711519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400" b="1" dirty="0">
                <a:effectLst/>
                <a:latin typeface="Arial Black" panose="020B0A04020102020204" pitchFamily="34" charset="0"/>
                <a:ea typeface="Times New Roman" panose="02020603050405020304" pitchFamily="18" charset="0"/>
              </a:rPr>
              <a:t>“</a:t>
            </a:r>
            <a:r>
              <a:rPr lang="ru-RU" sz="4400" b="1" dirty="0" err="1">
                <a:effectLst/>
                <a:latin typeface="Arial Black" panose="020B0A04020102020204" pitchFamily="34" charset="0"/>
                <a:ea typeface="Times New Roman" panose="02020603050405020304" pitchFamily="18" charset="0"/>
              </a:rPr>
              <a:t>Funny</a:t>
            </a:r>
            <a:r>
              <a:rPr lang="ru-RU" sz="4400" b="1" dirty="0">
                <a:effectLst/>
                <a:latin typeface="Arial Black" panose="020B0A04020102020204" pitchFamily="34" charset="0"/>
                <a:ea typeface="Times New Roman" panose="02020603050405020304" pitchFamily="18" charset="0"/>
              </a:rPr>
              <a:t> English”</a:t>
            </a:r>
            <a:endParaRPr lang="ru-RU" sz="4000" dirty="0">
              <a:effectLst/>
              <a:latin typeface="Arial Black" panose="020B0A04020102020204" pitchFamily="34" charset="0"/>
              <a:ea typeface="Times New Roman" panose="02020603050405020304" pitchFamily="18" charset="0"/>
            </a:endParaRPr>
          </a:p>
          <a:p>
            <a:pPr algn="ctr"/>
            <a:r>
              <a:rPr lang="ru-RU" sz="4400" b="1" dirty="0">
                <a:effectLst/>
                <a:latin typeface="Arial Black" panose="020B0A04020102020204" pitchFamily="34" charset="0"/>
                <a:ea typeface="Times New Roman" panose="02020603050405020304" pitchFamily="18" charset="0"/>
              </a:rPr>
              <a:t>«Забавный английский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»</a:t>
            </a:r>
            <a:endParaRPr lang="ru-RU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29D2D2CC-39A2-47D3-9367-5025A9ADAD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437" y="513862"/>
            <a:ext cx="3137776" cy="1758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78470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C0665AE-0747-4A7D-81D7-CD69D4688C84}"/>
              </a:ext>
            </a:extLst>
          </p:cNvPr>
          <p:cNvSpPr txBox="1"/>
          <p:nvPr/>
        </p:nvSpPr>
        <p:spPr>
          <a:xfrm>
            <a:off x="790113" y="648070"/>
            <a:ext cx="1041350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u="sng" dirty="0">
                <a:solidFill>
                  <a:srgbClr val="000000"/>
                </a:solidFill>
                <a:effectLst/>
                <a:latin typeface="Arial Black" panose="020B0A04020102020204" pitchFamily="34" charset="0"/>
                <a:ea typeface="Times New Roman" panose="02020603050405020304" pitchFamily="18" charset="0"/>
              </a:rPr>
              <a:t>Station 7.  </a:t>
            </a:r>
            <a:r>
              <a:rPr lang="en-US" sz="2400" b="1" u="sng" dirty="0">
                <a:solidFill>
                  <a:srgbClr val="212529"/>
                </a:solidFill>
                <a:effectLst/>
                <a:latin typeface="Arial Black" panose="020B0A04020102020204" pitchFamily="34" charset="0"/>
                <a:ea typeface="Times New Roman" panose="02020603050405020304" pitchFamily="18" charset="0"/>
              </a:rPr>
              <a:t>“Funny questions” («</a:t>
            </a:r>
            <a:r>
              <a:rPr lang="ru-RU" sz="2400" b="1" u="sng" dirty="0">
                <a:solidFill>
                  <a:srgbClr val="212529"/>
                </a:solidFill>
                <a:effectLst/>
                <a:latin typeface="Arial Black" panose="020B0A04020102020204" pitchFamily="34" charset="0"/>
                <a:ea typeface="Times New Roman" panose="02020603050405020304" pitchFamily="18" charset="0"/>
              </a:rPr>
              <a:t>Забавные вопросы</a:t>
            </a:r>
            <a:r>
              <a:rPr lang="en-US" sz="2400" b="1" u="sng" dirty="0">
                <a:solidFill>
                  <a:srgbClr val="212529"/>
                </a:solidFill>
                <a:effectLst/>
                <a:latin typeface="Arial Black" panose="020B0A04020102020204" pitchFamily="34" charset="0"/>
                <a:ea typeface="Times New Roman" panose="02020603050405020304" pitchFamily="18" charset="0"/>
              </a:rPr>
              <a:t>»)</a:t>
            </a:r>
            <a:endParaRPr lang="ru-RU" dirty="0">
              <a:effectLst/>
              <a:latin typeface="Arial Black" panose="020B0A04020102020204" pitchFamily="34" charset="0"/>
              <a:ea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F59259C6-7769-43DD-B4F3-8694F4CE1F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5572538"/>
              </p:ext>
            </p:extLst>
          </p:nvPr>
        </p:nvGraphicFramePr>
        <p:xfrm>
          <a:off x="1074197" y="1367161"/>
          <a:ext cx="8744505" cy="4225771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843279">
                  <a:extLst>
                    <a:ext uri="{9D8B030D-6E8A-4147-A177-3AD203B41FA5}">
                      <a16:colId xmlns:a16="http://schemas.microsoft.com/office/drawing/2014/main" val="1545256536"/>
                    </a:ext>
                  </a:extLst>
                </a:gridCol>
                <a:gridCol w="7901226">
                  <a:extLst>
                    <a:ext uri="{9D8B030D-6E8A-4147-A177-3AD203B41FA5}">
                      <a16:colId xmlns:a16="http://schemas.microsoft.com/office/drawing/2014/main" val="2637644214"/>
                    </a:ext>
                  </a:extLst>
                </a:gridCol>
              </a:tblGrid>
              <a:tr h="568171">
                <a:tc>
                  <a:txBody>
                    <a:bodyPr/>
                    <a:lstStyle/>
                    <a:p>
                      <a:r>
                        <a:rPr lang="ru-RU" sz="2000" u="none" strike="noStrike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7103" marR="67103" marT="0" marB="0"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Answer the questions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:</a:t>
                      </a: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7103" marR="67103" marT="0" marB="0"/>
                </a:tc>
                <a:extLst>
                  <a:ext uri="{0D108BD9-81ED-4DB2-BD59-A6C34878D82A}">
                    <a16:rowId xmlns:a16="http://schemas.microsoft.com/office/drawing/2014/main" val="3887239999"/>
                  </a:ext>
                </a:extLst>
              </a:tr>
              <a:tr h="285948"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1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7103" marR="67103" marT="0" marB="0"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The last day of the week is …(Saturday)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7103" marR="67103" marT="0" marB="0"/>
                </a:tc>
                <a:extLst>
                  <a:ext uri="{0D108BD9-81ED-4DB2-BD59-A6C34878D82A}">
                    <a16:rowId xmlns:a16="http://schemas.microsoft.com/office/drawing/2014/main" val="2263897752"/>
                  </a:ext>
                </a:extLst>
              </a:tr>
              <a:tr h="285948">
                <a:tc>
                  <a:txBody>
                    <a:bodyPr/>
                    <a:lstStyle/>
                    <a:p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2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7103" marR="67103" marT="0" marB="0"/>
                </a:tc>
                <a:tc>
                  <a:txBody>
                    <a:bodyPr/>
                    <a:lstStyle/>
                    <a:p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The color of the sun is… (Yellow)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7103" marR="67103" marT="0" marB="0"/>
                </a:tc>
                <a:extLst>
                  <a:ext uri="{0D108BD9-81ED-4DB2-BD59-A6C34878D82A}">
                    <a16:rowId xmlns:a16="http://schemas.microsoft.com/office/drawing/2014/main" val="3972845645"/>
                  </a:ext>
                </a:extLst>
              </a:tr>
              <a:tr h="285948">
                <a:tc>
                  <a:txBody>
                    <a:bodyPr/>
                    <a:lstStyle/>
                    <a:p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3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7103" marR="67103" marT="0" marB="0"/>
                </a:tc>
                <a:tc>
                  <a:txBody>
                    <a:bodyPr/>
                    <a:lstStyle/>
                    <a:p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What color is the sky? (Blue)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7103" marR="67103" marT="0" marB="0"/>
                </a:tc>
                <a:extLst>
                  <a:ext uri="{0D108BD9-81ED-4DB2-BD59-A6C34878D82A}">
                    <a16:rowId xmlns:a16="http://schemas.microsoft.com/office/drawing/2014/main" val="1859275502"/>
                  </a:ext>
                </a:extLst>
              </a:tr>
              <a:tr h="285948">
                <a:tc>
                  <a:txBody>
                    <a:bodyPr/>
                    <a:lstStyle/>
                    <a:p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4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7103" marR="67103" marT="0" marB="0"/>
                </a:tc>
                <a:tc>
                  <a:txBody>
                    <a:bodyPr/>
                    <a:lstStyle/>
                    <a:p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You drink it when you are very thirsty… (Water)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7103" marR="67103" marT="0" marB="0"/>
                </a:tc>
                <a:extLst>
                  <a:ext uri="{0D108BD9-81ED-4DB2-BD59-A6C34878D82A}">
                    <a16:rowId xmlns:a16="http://schemas.microsoft.com/office/drawing/2014/main" val="1530564531"/>
                  </a:ext>
                </a:extLst>
              </a:tr>
              <a:tr h="285948">
                <a:tc>
                  <a:txBody>
                    <a:bodyPr/>
                    <a:lstStyle/>
                    <a:p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5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7103" marR="67103" marT="0" marB="0"/>
                </a:tc>
                <a:tc>
                  <a:txBody>
                    <a:bodyPr/>
                    <a:lstStyle/>
                    <a:p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What do you eat when you are very hungry? (Food)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7103" marR="67103" marT="0" marB="0"/>
                </a:tc>
                <a:extLst>
                  <a:ext uri="{0D108BD9-81ED-4DB2-BD59-A6C34878D82A}">
                    <a16:rowId xmlns:a16="http://schemas.microsoft.com/office/drawing/2014/main" val="522208497"/>
                  </a:ext>
                </a:extLst>
              </a:tr>
              <a:tr h="285948">
                <a:tc>
                  <a:txBody>
                    <a:bodyPr/>
                    <a:lstStyle/>
                    <a:p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6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7103" marR="67103" marT="0" marB="0"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Move slowly… (Go)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7103" marR="67103" marT="0" marB="0"/>
                </a:tc>
                <a:extLst>
                  <a:ext uri="{0D108BD9-81ED-4DB2-BD59-A6C34878D82A}">
                    <a16:rowId xmlns:a16="http://schemas.microsoft.com/office/drawing/2014/main" val="3076154952"/>
                  </a:ext>
                </a:extLst>
              </a:tr>
              <a:tr h="285948">
                <a:tc>
                  <a:txBody>
                    <a:bodyPr/>
                    <a:lstStyle/>
                    <a:p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7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7103" marR="67103" marT="0" marB="0"/>
                </a:tc>
                <a:tc>
                  <a:txBody>
                    <a:bodyPr/>
                    <a:lstStyle/>
                    <a:p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You pick flowers in a… (Garden)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7103" marR="67103" marT="0" marB="0"/>
                </a:tc>
                <a:extLst>
                  <a:ext uri="{0D108BD9-81ED-4DB2-BD59-A6C34878D82A}">
                    <a16:rowId xmlns:a16="http://schemas.microsoft.com/office/drawing/2014/main" val="1317210457"/>
                  </a:ext>
                </a:extLst>
              </a:tr>
              <a:tr h="285948">
                <a:tc>
                  <a:txBody>
                    <a:bodyPr/>
                    <a:lstStyle/>
                    <a:p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8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7103" marR="67103" marT="0" marB="0"/>
                </a:tc>
                <a:tc>
                  <a:txBody>
                    <a:bodyPr/>
                    <a:lstStyle/>
                    <a:p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The second month of the year… (February)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7103" marR="67103" marT="0" marB="0"/>
                </a:tc>
                <a:extLst>
                  <a:ext uri="{0D108BD9-81ED-4DB2-BD59-A6C34878D82A}">
                    <a16:rowId xmlns:a16="http://schemas.microsoft.com/office/drawing/2014/main" val="700468466"/>
                  </a:ext>
                </a:extLst>
              </a:tr>
              <a:tr h="285948">
                <a:tc>
                  <a:txBody>
                    <a:bodyPr/>
                    <a:lstStyle/>
                    <a:p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9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7103" marR="67103" marT="0" marB="0"/>
                </a:tc>
                <a:tc>
                  <a:txBody>
                    <a:bodyPr/>
                    <a:lstStyle/>
                    <a:p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The month that follows December… (January)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7103" marR="67103" marT="0" marB="0"/>
                </a:tc>
                <a:extLst>
                  <a:ext uri="{0D108BD9-81ED-4DB2-BD59-A6C34878D82A}">
                    <a16:rowId xmlns:a16="http://schemas.microsoft.com/office/drawing/2014/main" val="4288329012"/>
                  </a:ext>
                </a:extLst>
              </a:tr>
              <a:tr h="285948">
                <a:tc>
                  <a:txBody>
                    <a:bodyPr/>
                    <a:lstStyle/>
                    <a:p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10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7103" marR="67103" marT="0" marB="0"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A domestic animal that can bark… (Dog)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7103" marR="67103" marT="0" marB="0"/>
                </a:tc>
                <a:extLst>
                  <a:ext uri="{0D108BD9-81ED-4DB2-BD59-A6C34878D82A}">
                    <a16:rowId xmlns:a16="http://schemas.microsoft.com/office/drawing/2014/main" val="3390669331"/>
                  </a:ext>
                </a:extLst>
              </a:tr>
              <a:tr h="285948">
                <a:tc>
                  <a:txBody>
                    <a:bodyPr/>
                    <a:lstStyle/>
                    <a:p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11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7103" marR="67103" marT="0" marB="0"/>
                </a:tc>
                <a:tc>
                  <a:txBody>
                    <a:bodyPr/>
                    <a:lstStyle/>
                    <a:p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A very big animal…(Elephant)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7103" marR="67103" marT="0" marB="0"/>
                </a:tc>
                <a:extLst>
                  <a:ext uri="{0D108BD9-81ED-4DB2-BD59-A6C34878D82A}">
                    <a16:rowId xmlns:a16="http://schemas.microsoft.com/office/drawing/2014/main" val="2764160475"/>
                  </a:ext>
                </a:extLst>
              </a:tr>
              <a:tr h="285948">
                <a:tc>
                  <a:txBody>
                    <a:bodyPr/>
                    <a:lstStyle/>
                    <a:p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12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7103" marR="67103" marT="0" marB="0"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Six plus one is…(Seven)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7103" marR="67103" marT="0" marB="0"/>
                </a:tc>
                <a:extLst>
                  <a:ext uri="{0D108BD9-81ED-4DB2-BD59-A6C34878D82A}">
                    <a16:rowId xmlns:a16="http://schemas.microsoft.com/office/drawing/2014/main" val="15507874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56784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>
            <a:extLst>
              <a:ext uri="{FF2B5EF4-FFF2-40B4-BE49-F238E27FC236}">
                <a16:creationId xmlns:a16="http://schemas.microsoft.com/office/drawing/2014/main" id="{8257B2A5-664E-4434-BD24-AFD601F72F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2280" y="665825"/>
            <a:ext cx="6986726" cy="5752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46543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1B52B1AA-FEBF-4C42-BA69-18FE61898D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0814201"/>
              </p:ext>
            </p:extLst>
          </p:nvPr>
        </p:nvGraphicFramePr>
        <p:xfrm>
          <a:off x="2095130" y="613136"/>
          <a:ext cx="8336132" cy="5791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36501">
                  <a:extLst>
                    <a:ext uri="{9D8B030D-6E8A-4147-A177-3AD203B41FA5}">
                      <a16:colId xmlns:a16="http://schemas.microsoft.com/office/drawing/2014/main" val="3851050004"/>
                    </a:ext>
                  </a:extLst>
                </a:gridCol>
                <a:gridCol w="4199631">
                  <a:extLst>
                    <a:ext uri="{9D8B030D-6E8A-4147-A177-3AD203B41FA5}">
                      <a16:colId xmlns:a16="http://schemas.microsoft.com/office/drawing/2014/main" val="3368435406"/>
                    </a:ext>
                  </a:extLst>
                </a:gridCol>
              </a:tblGrid>
              <a:tr h="474156">
                <a:tc>
                  <a:txBody>
                    <a:bodyPr/>
                    <a:lstStyle/>
                    <a:p>
                      <a:pPr algn="ctr"/>
                      <a:r>
                        <a:rPr lang="en-US" sz="2800" b="1" u="none" kern="12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Team 1</a:t>
                      </a:r>
                      <a:endParaRPr lang="ru-RU" sz="2800" u="none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u="none" kern="12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Team 2</a:t>
                      </a:r>
                      <a:r>
                        <a:rPr lang="en-US" sz="2800" u="none" kern="12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 </a:t>
                      </a:r>
                      <a:endParaRPr lang="ru-RU" sz="2800" u="none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7697379"/>
                  </a:ext>
                </a:extLst>
              </a:tr>
              <a:tr h="474156">
                <a:tc>
                  <a:txBody>
                    <a:bodyPr/>
                    <a:lstStyle/>
                    <a:p>
                      <a:pPr algn="ctr"/>
                      <a:r>
                        <a:rPr lang="en-US" sz="2800" u="none" kern="12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Tigers</a:t>
                      </a:r>
                      <a:endParaRPr lang="ru-RU" sz="2800" u="none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u="none" kern="12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Lions</a:t>
                      </a:r>
                      <a:endParaRPr lang="ru-RU" sz="2800" u="none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5264549"/>
                  </a:ext>
                </a:extLst>
              </a:tr>
              <a:tr h="4351080"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7228369"/>
                  </a:ext>
                </a:extLst>
              </a:tr>
            </a:tbl>
          </a:graphicData>
        </a:graphic>
      </p:graphicFrame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DD6A1A5-B091-416C-BFA5-3565B75E07F5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5880" y="1793289"/>
            <a:ext cx="3910120" cy="4243527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EF8C6D9-ABAF-4859-881A-076A928E671C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9880" y="1793289"/>
            <a:ext cx="3910120" cy="424352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238671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D4E260E-8DC2-4842-A02C-042873A7D6DF}"/>
              </a:ext>
            </a:extLst>
          </p:cNvPr>
          <p:cNvSpPr txBox="1"/>
          <p:nvPr/>
        </p:nvSpPr>
        <p:spPr>
          <a:xfrm>
            <a:off x="1455938" y="585926"/>
            <a:ext cx="917063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u="sng" dirty="0">
                <a:effectLst/>
                <a:latin typeface="Arial Black" panose="020B0A04020102020204" pitchFamily="34" charset="0"/>
                <a:ea typeface="Times New Roman" panose="02020603050405020304" pitchFamily="18" charset="0"/>
              </a:rPr>
              <a:t>Station 1. </a:t>
            </a:r>
            <a:r>
              <a:rPr lang="en-US" sz="2400" b="1" u="sng" dirty="0">
                <a:latin typeface="Arial Black" panose="020B0A04020102020204" pitchFamily="34" charset="0"/>
                <a:ea typeface="Times New Roman" panose="02020603050405020304" pitchFamily="18" charset="0"/>
              </a:rPr>
              <a:t>The c</a:t>
            </a:r>
            <a:r>
              <a:rPr lang="en-US" sz="2400" b="1" u="sng" dirty="0">
                <a:effectLst/>
                <a:latin typeface="Arial Black" panose="020B0A04020102020204" pitchFamily="34" charset="0"/>
                <a:ea typeface="Times New Roman" panose="02020603050405020304" pitchFamily="18" charset="0"/>
              </a:rPr>
              <a:t>ontest  for “Competition of captains” 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B6159D27-CF01-4F48-AD19-3F854E99D4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8947408"/>
              </p:ext>
            </p:extLst>
          </p:nvPr>
        </p:nvGraphicFramePr>
        <p:xfrm>
          <a:off x="1102741" y="1899822"/>
          <a:ext cx="9986518" cy="3212523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68300">
                  <a:extLst>
                    <a:ext uri="{9D8B030D-6E8A-4147-A177-3AD203B41FA5}">
                      <a16:colId xmlns:a16="http://schemas.microsoft.com/office/drawing/2014/main" val="1284850617"/>
                    </a:ext>
                  </a:extLst>
                </a:gridCol>
                <a:gridCol w="4207510">
                  <a:extLst>
                    <a:ext uri="{9D8B030D-6E8A-4147-A177-3AD203B41FA5}">
                      <a16:colId xmlns:a16="http://schemas.microsoft.com/office/drawing/2014/main" val="707304084"/>
                    </a:ext>
                  </a:extLst>
                </a:gridCol>
                <a:gridCol w="562451">
                  <a:extLst>
                    <a:ext uri="{9D8B030D-6E8A-4147-A177-3AD203B41FA5}">
                      <a16:colId xmlns:a16="http://schemas.microsoft.com/office/drawing/2014/main" val="164510420"/>
                    </a:ext>
                  </a:extLst>
                </a:gridCol>
                <a:gridCol w="4848257">
                  <a:extLst>
                    <a:ext uri="{9D8B030D-6E8A-4147-A177-3AD203B41FA5}">
                      <a16:colId xmlns:a16="http://schemas.microsoft.com/office/drawing/2014/main" val="3990108820"/>
                    </a:ext>
                  </a:extLst>
                </a:gridCol>
              </a:tblGrid>
              <a:tr h="422131">
                <a:tc>
                  <a:txBody>
                    <a:bodyPr/>
                    <a:lstStyle/>
                    <a:p>
                      <a:pPr algn="ctr"/>
                      <a:r>
                        <a:rPr lang="ru-RU" sz="2000" u="none" strike="noStrike" spc="15" dirty="0"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2000" u="none" dirty="0"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u="none" spc="15" dirty="0">
                          <a:effectLst/>
                          <a:latin typeface="Arial Black" panose="020B0A04020102020204" pitchFamily="34" charset="0"/>
                        </a:rPr>
                        <a:t>Tongue twisters</a:t>
                      </a:r>
                      <a:r>
                        <a:rPr lang="ru-RU" sz="2000" u="none" spc="15" dirty="0">
                          <a:effectLst/>
                          <a:latin typeface="Arial Black" panose="020B0A04020102020204" pitchFamily="34" charset="0"/>
                        </a:rPr>
                        <a:t> -Скороговорки:</a:t>
                      </a:r>
                      <a:endParaRPr lang="ru-RU" sz="2000" u="none" dirty="0"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u="none" strike="noStrike" spc="15"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2000" u="none"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u="none" spc="15">
                          <a:effectLst/>
                          <a:latin typeface="Arial Black" panose="020B0A04020102020204" pitchFamily="34" charset="0"/>
                        </a:rPr>
                        <a:t>Tongue twisters</a:t>
                      </a:r>
                      <a:r>
                        <a:rPr lang="ru-RU" sz="2000" u="none" spc="15">
                          <a:effectLst/>
                          <a:latin typeface="Arial Black" panose="020B0A04020102020204" pitchFamily="34" charset="0"/>
                        </a:rPr>
                        <a:t> -Скороговорки:</a:t>
                      </a:r>
                      <a:endParaRPr lang="ru-RU" sz="2000" u="none"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26648940"/>
                  </a:ext>
                </a:extLst>
              </a:tr>
              <a:tr h="422131">
                <a:tc>
                  <a:txBody>
                    <a:bodyPr/>
                    <a:lstStyle/>
                    <a:p>
                      <a:pPr algn="ctr"/>
                      <a:r>
                        <a:rPr lang="ru-RU" sz="2000" u="none" strike="noStrike" spc="15"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2000" u="none"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u="none" spc="15" dirty="0">
                          <a:effectLst/>
                          <a:latin typeface="Arial Black" panose="020B0A04020102020204" pitchFamily="34" charset="0"/>
                        </a:rPr>
                        <a:t>1</a:t>
                      </a:r>
                      <a:endParaRPr lang="ru-RU" sz="2000" u="none" dirty="0"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u="none" strike="noStrike" spc="15"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2000" u="none"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u="none" spc="15">
                          <a:effectLst/>
                          <a:latin typeface="Arial Black" panose="020B0A04020102020204" pitchFamily="34" charset="0"/>
                        </a:rPr>
                        <a:t>2</a:t>
                      </a:r>
                      <a:endParaRPr lang="ru-RU" sz="2000" u="none"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1117545"/>
                  </a:ext>
                </a:extLst>
              </a:tr>
              <a:tr h="844261">
                <a:tc>
                  <a:txBody>
                    <a:bodyPr/>
                    <a:lstStyle/>
                    <a:p>
                      <a:pPr algn="ctr"/>
                      <a:r>
                        <a:rPr lang="ru-RU" sz="2000" u="none" spc="15">
                          <a:effectLst/>
                          <a:latin typeface="Arial Black" panose="020B0A04020102020204" pitchFamily="34" charset="0"/>
                        </a:rPr>
                        <a:t>1</a:t>
                      </a:r>
                      <a:endParaRPr lang="ru-RU" sz="2000" u="none"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2000" u="none" dirty="0">
                          <a:effectLst/>
                          <a:latin typeface="Arial Black" panose="020B0A04020102020204" pitchFamily="34" charset="0"/>
                        </a:rPr>
                        <a:t>« Four furious friends fought for the phone. »</a:t>
                      </a:r>
                      <a:endParaRPr lang="ru-RU" sz="2000" u="none" dirty="0">
                        <a:effectLst/>
                        <a:latin typeface="Arial Black" panose="020B0A04020102020204" pitchFamily="34" charset="0"/>
                      </a:endParaRPr>
                    </a:p>
                    <a:p>
                      <a:r>
                        <a:rPr lang="en-US" sz="2000" u="none" strike="noStrike" spc="15" dirty="0"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2000" u="none" dirty="0"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000" u="none" spc="15">
                          <a:effectLst/>
                          <a:latin typeface="Arial Black" panose="020B0A04020102020204" pitchFamily="34" charset="0"/>
                        </a:rPr>
                        <a:t>1</a:t>
                      </a:r>
                      <a:endParaRPr lang="ru-RU" sz="2000" u="none"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2000" u="none" dirty="0">
                          <a:effectLst/>
                          <a:latin typeface="Arial Black" panose="020B0A04020102020204" pitchFamily="34" charset="0"/>
                        </a:rPr>
                        <a:t>« Two tiny tigers take two taxis to town. »</a:t>
                      </a:r>
                      <a:endParaRPr lang="ru-RU" sz="2000" u="none" dirty="0">
                        <a:effectLst/>
                        <a:latin typeface="Arial Black" panose="020B0A04020102020204" pitchFamily="34" charset="0"/>
                      </a:endParaRPr>
                    </a:p>
                    <a:p>
                      <a:r>
                        <a:rPr lang="en-US" sz="2000" u="none" strike="noStrike" spc="15" dirty="0"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2000" u="none" dirty="0"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62539977"/>
                  </a:ext>
                </a:extLst>
              </a:tr>
              <a:tr h="1266392">
                <a:tc>
                  <a:txBody>
                    <a:bodyPr/>
                    <a:lstStyle/>
                    <a:p>
                      <a:pPr algn="ctr"/>
                      <a:r>
                        <a:rPr lang="ru-RU" sz="2000" u="none" spc="15">
                          <a:effectLst/>
                          <a:latin typeface="Arial Black" panose="020B0A04020102020204" pitchFamily="34" charset="0"/>
                        </a:rPr>
                        <a:t>2</a:t>
                      </a:r>
                      <a:endParaRPr lang="ru-RU" sz="2000" u="none"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2000" u="none" dirty="0">
                          <a:effectLst/>
                          <a:latin typeface="Arial Black" panose="020B0A04020102020204" pitchFamily="34" charset="0"/>
                        </a:rPr>
                        <a:t>«The cook took a good look at the cookery book. »</a:t>
                      </a:r>
                      <a:endParaRPr lang="ru-RU" sz="2000" u="none" dirty="0">
                        <a:effectLst/>
                        <a:latin typeface="Arial Black" panose="020B0A04020102020204" pitchFamily="34" charset="0"/>
                      </a:endParaRPr>
                    </a:p>
                    <a:p>
                      <a:r>
                        <a:rPr lang="en-US" sz="2000" u="none" strike="noStrike" spc="15" dirty="0"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2000" u="none" dirty="0"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000" u="none" spc="15">
                          <a:effectLst/>
                          <a:latin typeface="Arial Black" panose="020B0A04020102020204" pitchFamily="34" charset="0"/>
                        </a:rPr>
                        <a:t>2</a:t>
                      </a:r>
                      <a:endParaRPr lang="ru-RU" sz="2000" u="none"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2000" u="none" dirty="0">
                          <a:effectLst/>
                          <a:latin typeface="Arial Black" panose="020B0A04020102020204" pitchFamily="34" charset="0"/>
                        </a:rPr>
                        <a:t> «Soon the cool moon will shine on the gloomy pool. »</a:t>
                      </a:r>
                      <a:endParaRPr lang="ru-RU" sz="2000" u="none" dirty="0">
                        <a:effectLst/>
                        <a:latin typeface="Arial Black" panose="020B0A04020102020204" pitchFamily="34" charset="0"/>
                      </a:endParaRPr>
                    </a:p>
                    <a:p>
                      <a:r>
                        <a:rPr lang="en-US" sz="2000" u="none" strike="noStrike" spc="15" dirty="0"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2000" u="none" dirty="0"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627835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388505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5DFC127-808A-4D0A-85CA-680A949682D1}"/>
              </a:ext>
            </a:extLst>
          </p:cNvPr>
          <p:cNvSpPr txBox="1"/>
          <p:nvPr/>
        </p:nvSpPr>
        <p:spPr>
          <a:xfrm>
            <a:off x="1083074" y="745725"/>
            <a:ext cx="908185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u="heavy" dirty="0">
                <a:solidFill>
                  <a:srgbClr val="212529"/>
                </a:solidFill>
                <a:effectLst/>
                <a:latin typeface="Arial Black" panose="020B0A04020102020204" pitchFamily="34" charset="0"/>
                <a:ea typeface="Times New Roman" panose="02020603050405020304" pitchFamily="18" charset="0"/>
              </a:rPr>
              <a:t>Station 2. Game: </a:t>
            </a:r>
            <a:r>
              <a:rPr lang="en-US" sz="2800" u="heavy" dirty="0">
                <a:effectLst/>
                <a:latin typeface="Arial Black" panose="020B0A04020102020204" pitchFamily="34" charset="0"/>
                <a:ea typeface="Times New Roman" panose="02020603050405020304" pitchFamily="18" charset="0"/>
              </a:rPr>
              <a:t>Do you know ABC? </a:t>
            </a:r>
            <a:endParaRPr lang="ru-RU" sz="2800" dirty="0">
              <a:latin typeface="Arial Black" panose="020B0A04020102020204" pitchFamily="34" charset="0"/>
            </a:endParaRP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9177A2A9-E88B-4F43-A558-848C6FF090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9055769"/>
              </p:ext>
            </p:extLst>
          </p:nvPr>
        </p:nvGraphicFramePr>
        <p:xfrm>
          <a:off x="790113" y="2095129"/>
          <a:ext cx="10750858" cy="3167257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0750858">
                  <a:extLst>
                    <a:ext uri="{9D8B030D-6E8A-4147-A177-3AD203B41FA5}">
                      <a16:colId xmlns:a16="http://schemas.microsoft.com/office/drawing/2014/main" val="3894087059"/>
                    </a:ext>
                  </a:extLst>
                </a:gridCol>
              </a:tblGrid>
              <a:tr h="1460377">
                <a:tc>
                  <a:txBody>
                    <a:bodyPr/>
                    <a:lstStyle/>
                    <a:p>
                      <a:r>
                        <a:rPr lang="en-US" sz="2800" u="none" dirty="0">
                          <a:effectLst/>
                          <a:latin typeface="Arial Black" panose="020B0A04020102020204" pitchFamily="34" charset="0"/>
                        </a:rPr>
                        <a:t>Match small letters to big letters. </a:t>
                      </a:r>
                      <a:r>
                        <a:rPr lang="ru-RU" sz="2800" u="none" dirty="0">
                          <a:effectLst/>
                          <a:latin typeface="Arial Black" panose="020B0A04020102020204" pitchFamily="34" charset="0"/>
                        </a:rPr>
                        <a:t>Подберите к маленькие буквы к заглавным буквам.</a:t>
                      </a:r>
                    </a:p>
                    <a:p>
                      <a:r>
                        <a:rPr lang="ru-RU" sz="2800" dirty="0"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2800" dirty="0"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22712608"/>
                  </a:ext>
                </a:extLst>
              </a:tr>
              <a:tr h="1460377">
                <a:tc>
                  <a:txBody>
                    <a:bodyPr/>
                    <a:lstStyle/>
                    <a:p>
                      <a:r>
                        <a:rPr lang="en-US" sz="2800" dirty="0">
                          <a:effectLst/>
                          <a:latin typeface="Arial Black" panose="020B0A04020102020204" pitchFamily="34" charset="0"/>
                        </a:rPr>
                        <a:t>A…, B…, C…, D…, E…, F…, G…, H…, I…, G…, K…, L…, M…, N…, O…, P…, Q…, R…, S…, T…, U…, V…, W…, X…, Y…, Z… . </a:t>
                      </a:r>
                      <a:endParaRPr lang="ru-RU" sz="2800" dirty="0">
                        <a:effectLst/>
                        <a:latin typeface="Arial Black" panose="020B0A04020102020204" pitchFamily="34" charset="0"/>
                      </a:endParaRPr>
                    </a:p>
                    <a:p>
                      <a:r>
                        <a:rPr lang="en-US" sz="2800" dirty="0"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2800" dirty="0"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103980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08557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8479778-70B0-44C0-89D7-CD07DACEE0DE}"/>
              </a:ext>
            </a:extLst>
          </p:cNvPr>
          <p:cNvSpPr txBox="1"/>
          <p:nvPr/>
        </p:nvSpPr>
        <p:spPr>
          <a:xfrm>
            <a:off x="1686757" y="707539"/>
            <a:ext cx="854919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u="sng" dirty="0">
                <a:solidFill>
                  <a:srgbClr val="212529"/>
                </a:solidFill>
                <a:effectLst/>
                <a:latin typeface="Arial Black" panose="020B0A04020102020204" pitchFamily="34" charset="0"/>
                <a:ea typeface="Times New Roman" panose="02020603050405020304" pitchFamily="18" charset="0"/>
              </a:rPr>
              <a:t>Station 3. </a:t>
            </a:r>
            <a:r>
              <a:rPr lang="en-US" sz="2800" b="1" u="sng" dirty="0">
                <a:solidFill>
                  <a:srgbClr val="000000"/>
                </a:solidFill>
                <a:effectLst/>
                <a:latin typeface="Arial Black" panose="020B0A04020102020204" pitchFamily="34" charset="0"/>
                <a:ea typeface="Times New Roman" panose="02020603050405020304" pitchFamily="18" charset="0"/>
              </a:rPr>
              <a:t> Contest: «What </a:t>
            </a:r>
            <a:r>
              <a:rPr lang="en-US" sz="2800" b="1" u="sng" dirty="0" err="1">
                <a:solidFill>
                  <a:srgbClr val="000000"/>
                </a:solidFill>
                <a:effectLst/>
                <a:latin typeface="Arial Black" panose="020B0A04020102020204" pitchFamily="34" charset="0"/>
                <a:ea typeface="Times New Roman" panose="02020603050405020304" pitchFamily="18" charset="0"/>
              </a:rPr>
              <a:t>colour</a:t>
            </a:r>
            <a:r>
              <a:rPr lang="en-US" sz="2800" b="1" u="sng" dirty="0">
                <a:solidFill>
                  <a:srgbClr val="000000"/>
                </a:solidFill>
                <a:effectLst/>
                <a:latin typeface="Arial Black" panose="020B0A04020102020204" pitchFamily="34" charset="0"/>
                <a:ea typeface="Times New Roman" panose="02020603050405020304" pitchFamily="18" charset="0"/>
              </a:rPr>
              <a:t> is this? »</a:t>
            </a:r>
            <a:r>
              <a:rPr lang="en-US" sz="2800" dirty="0">
                <a:solidFill>
                  <a:srgbClr val="212529"/>
                </a:solidFill>
                <a:effectLst/>
                <a:latin typeface="Arial Black" panose="020B0A04020102020204" pitchFamily="34" charset="0"/>
                <a:ea typeface="Times New Roman" panose="02020603050405020304" pitchFamily="18" charset="0"/>
              </a:rPr>
              <a:t> </a:t>
            </a:r>
            <a:endParaRPr lang="ru-RU" sz="2800" dirty="0">
              <a:latin typeface="Arial Black" panose="020B0A04020102020204" pitchFamily="34" charset="0"/>
            </a:endParaRP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01129CCA-038B-4116-ADA5-8B5DDD2553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8116" y="3307672"/>
            <a:ext cx="4039339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FED4ADB-CC7C-4076-8928-08A663472B36}"/>
              </a:ext>
            </a:extLst>
          </p:cNvPr>
          <p:cNvSpPr txBox="1"/>
          <p:nvPr/>
        </p:nvSpPr>
        <p:spPr>
          <a:xfrm>
            <a:off x="1180730" y="1713390"/>
            <a:ext cx="1030697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effectLst/>
                <a:latin typeface="Arial Black" panose="020B0A04020102020204" pitchFamily="34" charset="0"/>
                <a:ea typeface="Times New Roman" panose="02020603050405020304" pitchFamily="18" charset="0"/>
              </a:rPr>
              <a:t>You need to watch the video, listen to the colors and arrange the sheets</a:t>
            </a:r>
            <a:r>
              <a:rPr lang="ru-RU" sz="2000" dirty="0">
                <a:effectLst/>
                <a:latin typeface="Arial Black" panose="020B0A04020102020204" pitchFamily="34" charset="0"/>
              </a:rPr>
              <a:t> </a:t>
            </a:r>
            <a:r>
              <a:rPr lang="ru-RU" sz="2000" dirty="0" err="1">
                <a:effectLst/>
                <a:latin typeface="Arial Black" panose="020B0A04020102020204" pitchFamily="34" charset="0"/>
              </a:rPr>
              <a:t>of</a:t>
            </a:r>
            <a:r>
              <a:rPr lang="ru-RU" sz="2000" dirty="0">
                <a:effectLst/>
                <a:latin typeface="Arial Black" panose="020B0A04020102020204" pitchFamily="34" charset="0"/>
              </a:rPr>
              <a:t> </a:t>
            </a:r>
            <a:r>
              <a:rPr lang="ru-RU" sz="2000" dirty="0" err="1">
                <a:effectLst/>
                <a:latin typeface="Arial Black" panose="020B0A04020102020204" pitchFamily="34" charset="0"/>
              </a:rPr>
              <a:t>colored</a:t>
            </a:r>
            <a:r>
              <a:rPr lang="en-US" sz="2400" dirty="0">
                <a:effectLst/>
                <a:latin typeface="Arial Black" panose="020B0A04020102020204" pitchFamily="34" charset="0"/>
                <a:ea typeface="Times New Roman" panose="02020603050405020304" pitchFamily="18" charset="0"/>
              </a:rPr>
              <a:t> paper in the same order</a:t>
            </a:r>
            <a:r>
              <a:rPr lang="en-US" sz="1800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600" dirty="0">
              <a:effectLst/>
              <a:latin typeface="Arial Black" panose="020B0A04020102020204" pitchFamily="34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71179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86A44E7-8134-4070-ADA1-2E0E2342F628}"/>
              </a:ext>
            </a:extLst>
          </p:cNvPr>
          <p:cNvSpPr txBox="1"/>
          <p:nvPr/>
        </p:nvSpPr>
        <p:spPr>
          <a:xfrm>
            <a:off x="2459115" y="878889"/>
            <a:ext cx="647847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u="sng" dirty="0">
                <a:effectLst/>
                <a:latin typeface="Arial Black" panose="020B0A04020102020204" pitchFamily="34" charset="0"/>
                <a:ea typeface="Times New Roman" panose="02020603050405020304" pitchFamily="18" charset="0"/>
              </a:rPr>
              <a:t>Physical minute</a:t>
            </a:r>
            <a:r>
              <a:rPr lang="en-US" sz="2800" b="1" u="sng" dirty="0">
                <a:solidFill>
                  <a:srgbClr val="141012"/>
                </a:solidFill>
                <a:effectLst/>
                <a:latin typeface="Arial Black" panose="020B0A04020102020204" pitchFamily="34" charset="0"/>
                <a:ea typeface="Calibri" panose="020F0502020204030204" pitchFamily="34" charset="0"/>
              </a:rPr>
              <a:t> </a:t>
            </a:r>
            <a:endParaRPr lang="ru-RU" sz="2800" dirty="0">
              <a:latin typeface="Arial Black" panose="020B0A04020102020204" pitchFamily="34" charset="0"/>
            </a:endParaRPr>
          </a:p>
        </p:txBody>
      </p:sp>
      <p:pic>
        <p:nvPicPr>
          <p:cNvPr id="4100" name="Picture 4">
            <a:extLst>
              <a:ext uri="{FF2B5EF4-FFF2-40B4-BE49-F238E27FC236}">
                <a16:creationId xmlns:a16="http://schemas.microsoft.com/office/drawing/2014/main" id="{A214FD4F-704B-4401-8D73-BCD471B344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521" y="2143124"/>
            <a:ext cx="7941815" cy="4000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11717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36DF994-A51B-4BCE-9CDD-1E360AFC0F57}"/>
              </a:ext>
            </a:extLst>
          </p:cNvPr>
          <p:cNvSpPr txBox="1"/>
          <p:nvPr/>
        </p:nvSpPr>
        <p:spPr>
          <a:xfrm>
            <a:off x="1331650" y="858460"/>
            <a:ext cx="94280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u="sng" dirty="0">
                <a:effectLst/>
                <a:latin typeface="Arial Black" panose="020B0A04020102020204" pitchFamily="34" charset="0"/>
                <a:ea typeface="Times New Roman" panose="02020603050405020304" pitchFamily="18" charset="0"/>
              </a:rPr>
              <a:t>Station 4.  Game: What are Ordinal numerals? </a:t>
            </a:r>
            <a:endParaRPr lang="ru-RU" sz="2800" dirty="0">
              <a:latin typeface="Arial Black" panose="020B0A04020102020204" pitchFamily="34" charset="0"/>
            </a:endParaRP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FD5D1EDE-9CB5-471F-B1A7-F596ED94F9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884592"/>
              </p:ext>
            </p:extLst>
          </p:nvPr>
        </p:nvGraphicFramePr>
        <p:xfrm>
          <a:off x="656948" y="1882066"/>
          <a:ext cx="10777491" cy="380415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5457066">
                  <a:extLst>
                    <a:ext uri="{9D8B030D-6E8A-4147-A177-3AD203B41FA5}">
                      <a16:colId xmlns:a16="http://schemas.microsoft.com/office/drawing/2014/main" val="1210521454"/>
                    </a:ext>
                  </a:extLst>
                </a:gridCol>
                <a:gridCol w="5320425">
                  <a:extLst>
                    <a:ext uri="{9D8B030D-6E8A-4147-A177-3AD203B41FA5}">
                      <a16:colId xmlns:a16="http://schemas.microsoft.com/office/drawing/2014/main" val="747065273"/>
                    </a:ext>
                  </a:extLst>
                </a:gridCol>
              </a:tblGrid>
              <a:tr h="1454214">
                <a:tc gridSpan="2">
                  <a:txBody>
                    <a:bodyPr/>
                    <a:lstStyle/>
                    <a:p>
                      <a:pPr algn="l"/>
                      <a:r>
                        <a:rPr lang="en-US" sz="2400" dirty="0">
                          <a:effectLst/>
                          <a:latin typeface="Arial Black" panose="020B0A04020102020204" pitchFamily="34" charset="0"/>
                        </a:rPr>
                        <a:t>Write down the ordinal numbers in the form of digits:/</a:t>
                      </a:r>
                      <a:r>
                        <a:rPr lang="ru-RU" sz="2400" dirty="0">
                          <a:effectLst/>
                          <a:latin typeface="Arial Black" panose="020B0A04020102020204" pitchFamily="34" charset="0"/>
                        </a:rPr>
                        <a:t>Запишите на порядковые числительные в виде цифр</a:t>
                      </a:r>
                      <a:r>
                        <a:rPr lang="en-US" sz="2400" dirty="0">
                          <a:effectLst/>
                          <a:latin typeface="Arial Black" panose="020B0A04020102020204" pitchFamily="34" charset="0"/>
                        </a:rPr>
                        <a:t>:</a:t>
                      </a:r>
                    </a:p>
                    <a:p>
                      <a:pPr algn="l"/>
                      <a:endParaRPr lang="ru-RU" sz="2400" dirty="0">
                        <a:effectLst/>
                        <a:latin typeface="Arial Black" panose="020B0A04020102020204" pitchFamily="34" charset="0"/>
                      </a:endParaRPr>
                    </a:p>
                    <a:p>
                      <a:pPr algn="ctr"/>
                      <a:r>
                        <a:rPr lang="en-US" sz="2400" u="sng" dirty="0">
                          <a:effectLst/>
                          <a:latin typeface="Arial Black" panose="020B0A04020102020204" pitchFamily="34" charset="0"/>
                        </a:rPr>
                        <a:t>example (</a:t>
                      </a:r>
                      <a:r>
                        <a:rPr lang="ru-RU" sz="2400" u="sng" dirty="0">
                          <a:effectLst/>
                          <a:latin typeface="Arial Black" panose="020B0A04020102020204" pitchFamily="34" charset="0"/>
                        </a:rPr>
                        <a:t>пример</a:t>
                      </a:r>
                      <a:r>
                        <a:rPr lang="en-US" sz="2400" u="sng" dirty="0">
                          <a:effectLst/>
                          <a:latin typeface="Arial Black" panose="020B0A04020102020204" pitchFamily="34" charset="0"/>
                        </a:rPr>
                        <a:t>): fifty-third – 53</a:t>
                      </a:r>
                      <a:r>
                        <a:rPr lang="en-US" sz="2400" u="sng" baseline="30000" dirty="0">
                          <a:effectLst/>
                          <a:latin typeface="Arial Black" panose="020B0A04020102020204" pitchFamily="34" charset="0"/>
                        </a:rPr>
                        <a:t> </a:t>
                      </a:r>
                      <a:r>
                        <a:rPr lang="en-US" sz="2400" u="sng" baseline="30000" dirty="0" err="1">
                          <a:effectLst/>
                          <a:latin typeface="Arial Black" panose="020B0A04020102020204" pitchFamily="34" charset="0"/>
                        </a:rPr>
                        <a:t>rd</a:t>
                      </a:r>
                      <a:endParaRPr lang="ru-RU" sz="2400" dirty="0"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3216319"/>
                  </a:ext>
                </a:extLst>
              </a:tr>
              <a:tr h="523351">
                <a:tc>
                  <a:txBody>
                    <a:bodyPr/>
                    <a:lstStyle/>
                    <a:p>
                      <a:pPr algn="ctr"/>
                      <a:r>
                        <a:rPr lang="ru-RU" sz="2400">
                          <a:effectLst/>
                          <a:latin typeface="Arial Black" panose="020B0A04020102020204" pitchFamily="34" charset="0"/>
                        </a:rPr>
                        <a:t>1</a:t>
                      </a:r>
                      <a:endParaRPr lang="ru-RU" sz="2400"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effectLst/>
                          <a:latin typeface="Arial Black" panose="020B0A04020102020204" pitchFamily="34" charset="0"/>
                        </a:rPr>
                        <a:t>2</a:t>
                      </a:r>
                      <a:endParaRPr lang="ru-RU" sz="2400"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07964408"/>
                  </a:ext>
                </a:extLst>
              </a:tr>
              <a:tr h="1817767">
                <a:tc>
                  <a:txBody>
                    <a:bodyPr/>
                    <a:lstStyle/>
                    <a:p>
                      <a:pPr algn="l"/>
                      <a:r>
                        <a:rPr lang="en-US" sz="2400" dirty="0">
                          <a:effectLst/>
                          <a:latin typeface="Arial Black" panose="020B0A04020102020204" pitchFamily="34" charset="0"/>
                        </a:rPr>
                        <a:t>fourteenth, second, third, eleventh, ninety-second, eighty-eighth, twentieth, fifty-ninth </a:t>
                      </a:r>
                      <a:endParaRPr lang="ru-RU" sz="2400" dirty="0">
                        <a:effectLst/>
                        <a:latin typeface="Arial Black" panose="020B0A04020102020204" pitchFamily="34" charset="0"/>
                      </a:endParaRPr>
                    </a:p>
                    <a:p>
                      <a:pPr algn="l"/>
                      <a:r>
                        <a:rPr lang="en-US" sz="2400" dirty="0"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2400" dirty="0"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400" dirty="0">
                          <a:effectLst/>
                          <a:latin typeface="Arial Black" panose="020B0A04020102020204" pitchFamily="34" charset="0"/>
                        </a:rPr>
                        <a:t>seventy-seventh, sixth, seventh, ninetieth, eighty-fourth, fifty-third, sixtieth, forty-seventh</a:t>
                      </a:r>
                      <a:endParaRPr lang="ru-RU" sz="2400" dirty="0"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417542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263654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534DE5C-AD13-4697-AA86-719AD6DA84F0}"/>
              </a:ext>
            </a:extLst>
          </p:cNvPr>
          <p:cNvSpPr txBox="1"/>
          <p:nvPr/>
        </p:nvSpPr>
        <p:spPr>
          <a:xfrm>
            <a:off x="834501" y="559293"/>
            <a:ext cx="1005839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u="sng" dirty="0">
                <a:effectLst/>
                <a:latin typeface="Arial Black" panose="020B0A04020102020204" pitchFamily="34" charset="0"/>
                <a:ea typeface="Times New Roman" panose="02020603050405020304" pitchFamily="18" charset="0"/>
              </a:rPr>
              <a:t>Station 5. Grammar task: Do you know Verb to be? </a:t>
            </a:r>
            <a:endParaRPr lang="ru-RU" sz="2800" dirty="0">
              <a:latin typeface="Arial Black" panose="020B0A04020102020204" pitchFamily="34" charset="0"/>
            </a:endParaRP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BA7C2C97-44B7-4E55-BB39-8FA07CA74F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9675530"/>
              </p:ext>
            </p:extLst>
          </p:nvPr>
        </p:nvGraphicFramePr>
        <p:xfrm>
          <a:off x="665824" y="1793289"/>
          <a:ext cx="10294593" cy="4423761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5348380">
                  <a:extLst>
                    <a:ext uri="{9D8B030D-6E8A-4147-A177-3AD203B41FA5}">
                      <a16:colId xmlns:a16="http://schemas.microsoft.com/office/drawing/2014/main" val="2225994889"/>
                    </a:ext>
                  </a:extLst>
                </a:gridCol>
                <a:gridCol w="4946213">
                  <a:extLst>
                    <a:ext uri="{9D8B030D-6E8A-4147-A177-3AD203B41FA5}">
                      <a16:colId xmlns:a16="http://schemas.microsoft.com/office/drawing/2014/main" val="502183172"/>
                    </a:ext>
                  </a:extLst>
                </a:gridCol>
              </a:tblGrid>
              <a:tr h="1476086">
                <a:tc gridSpan="2">
                  <a:txBody>
                    <a:bodyPr/>
                    <a:lstStyle/>
                    <a:p>
                      <a:r>
                        <a:rPr lang="en-US" sz="2000" dirty="0">
                          <a:effectLst/>
                          <a:latin typeface="Arial Black" panose="020B0A04020102020204" pitchFamily="34" charset="0"/>
                        </a:rPr>
                        <a:t>Choose the correct verb form to be and fill in the gaps:/ Выберите </a:t>
                      </a:r>
                      <a:r>
                        <a:rPr lang="en-US" sz="2000" dirty="0" err="1">
                          <a:effectLst/>
                          <a:latin typeface="Arial Black" panose="020B0A04020102020204" pitchFamily="34" charset="0"/>
                        </a:rPr>
                        <a:t>правильную</a:t>
                      </a:r>
                      <a:r>
                        <a:rPr lang="en-US" sz="2000" dirty="0">
                          <a:effectLst/>
                          <a:latin typeface="Arial Black" panose="020B0A04020102020204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 Black" panose="020B0A04020102020204" pitchFamily="34" charset="0"/>
                        </a:rPr>
                        <a:t>форму</a:t>
                      </a:r>
                      <a:r>
                        <a:rPr lang="en-US" sz="2000" dirty="0">
                          <a:effectLst/>
                          <a:latin typeface="Arial Black" panose="020B0A04020102020204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 Black" panose="020B0A04020102020204" pitchFamily="34" charset="0"/>
                        </a:rPr>
                        <a:t>глагола</a:t>
                      </a:r>
                      <a:r>
                        <a:rPr lang="en-US" sz="2000" dirty="0">
                          <a:effectLst/>
                          <a:latin typeface="Arial Black" panose="020B0A04020102020204" pitchFamily="34" charset="0"/>
                        </a:rPr>
                        <a:t> to be и </a:t>
                      </a:r>
                      <a:r>
                        <a:rPr lang="en-US" sz="2000" dirty="0" err="1">
                          <a:effectLst/>
                          <a:latin typeface="Arial Black" panose="020B0A04020102020204" pitchFamily="34" charset="0"/>
                        </a:rPr>
                        <a:t>заполните</a:t>
                      </a:r>
                      <a:r>
                        <a:rPr lang="en-US" sz="2000" dirty="0">
                          <a:effectLst/>
                          <a:latin typeface="Arial Black" panose="020B0A04020102020204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 Black" panose="020B0A04020102020204" pitchFamily="34" charset="0"/>
                        </a:rPr>
                        <a:t>пропуски</a:t>
                      </a:r>
                      <a:r>
                        <a:rPr lang="en-US" sz="2000" dirty="0">
                          <a:effectLst/>
                          <a:latin typeface="Arial Black" panose="020B0A04020102020204" pitchFamily="34" charset="0"/>
                        </a:rPr>
                        <a:t>:</a:t>
                      </a:r>
                      <a:endParaRPr lang="ru-RU" sz="2000" dirty="0">
                        <a:effectLst/>
                        <a:latin typeface="Arial Black" panose="020B0A04020102020204" pitchFamily="34" charset="0"/>
                      </a:endParaRPr>
                    </a:p>
                    <a:p>
                      <a:pPr algn="ctr"/>
                      <a:endParaRPr lang="en-US" sz="2000" u="sng" dirty="0">
                        <a:effectLst/>
                        <a:latin typeface="Arial Black" panose="020B0A04020102020204" pitchFamily="34" charset="0"/>
                      </a:endParaRPr>
                    </a:p>
                    <a:p>
                      <a:pPr algn="ctr"/>
                      <a:r>
                        <a:rPr lang="en-US" sz="2000" u="sng" dirty="0">
                          <a:effectLst/>
                          <a:latin typeface="Arial Black" panose="020B0A04020102020204" pitchFamily="34" charset="0"/>
                        </a:rPr>
                        <a:t>example (</a:t>
                      </a:r>
                      <a:r>
                        <a:rPr lang="ru-RU" sz="2000" u="sng" dirty="0">
                          <a:effectLst/>
                          <a:latin typeface="Arial Black" panose="020B0A04020102020204" pitchFamily="34" charset="0"/>
                        </a:rPr>
                        <a:t>пример</a:t>
                      </a:r>
                      <a:r>
                        <a:rPr lang="en-US" sz="2000" u="sng" dirty="0">
                          <a:effectLst/>
                          <a:latin typeface="Arial Black" panose="020B0A04020102020204" pitchFamily="34" charset="0"/>
                        </a:rPr>
                        <a:t>):</a:t>
                      </a:r>
                      <a:r>
                        <a:rPr lang="en-US" sz="2000" dirty="0">
                          <a:effectLst/>
                          <a:latin typeface="Arial Black" panose="020B0A04020102020204" pitchFamily="34" charset="0"/>
                        </a:rPr>
                        <a:t> Linda __is__ a driver. (am/is/are)</a:t>
                      </a:r>
                      <a:endParaRPr lang="ru-RU" sz="2000" dirty="0">
                        <a:effectLst/>
                        <a:latin typeface="Arial Black" panose="020B0A04020102020204" pitchFamily="34" charset="0"/>
                      </a:endParaRPr>
                    </a:p>
                    <a:p>
                      <a:r>
                        <a:rPr lang="en-US" sz="2000" u="none" strike="noStrike" dirty="0"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2000" dirty="0"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9730160"/>
                  </a:ext>
                </a:extLst>
              </a:tr>
              <a:tr h="458928"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effectLst/>
                          <a:latin typeface="Arial Black" panose="020B0A04020102020204" pitchFamily="34" charset="0"/>
                        </a:rPr>
                        <a:t>1</a:t>
                      </a:r>
                      <a:endParaRPr lang="ru-RU" sz="2000"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effectLst/>
                          <a:latin typeface="Arial Black" panose="020B0A04020102020204" pitchFamily="34" charset="0"/>
                        </a:rPr>
                        <a:t>2</a:t>
                      </a:r>
                      <a:endParaRPr lang="ru-RU" sz="2000"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51643800"/>
                  </a:ext>
                </a:extLst>
              </a:tr>
              <a:tr h="2440833">
                <a:tc>
                  <a:txBody>
                    <a:bodyPr/>
                    <a:lstStyle/>
                    <a:p>
                      <a:r>
                        <a:rPr lang="en-US" sz="2000" dirty="0">
                          <a:effectLst/>
                          <a:latin typeface="Arial Black" panose="020B0A04020102020204" pitchFamily="34" charset="0"/>
                        </a:rPr>
                        <a:t>1)I ___ a student. (am/is/are)</a:t>
                      </a:r>
                      <a:endParaRPr lang="ru-RU" sz="2000" dirty="0">
                        <a:effectLst/>
                        <a:latin typeface="Arial Black" panose="020B0A04020102020204" pitchFamily="34" charset="0"/>
                      </a:endParaRPr>
                    </a:p>
                    <a:p>
                      <a:r>
                        <a:rPr lang="en-US" sz="2000" dirty="0">
                          <a:effectLst/>
                          <a:latin typeface="Arial Black" panose="020B0A04020102020204" pitchFamily="34" charset="0"/>
                        </a:rPr>
                        <a:t>2)Mark ___ at school. (am/is/are)</a:t>
                      </a:r>
                      <a:endParaRPr lang="ru-RU" sz="2000" dirty="0">
                        <a:effectLst/>
                        <a:latin typeface="Arial Black" panose="020B0A04020102020204" pitchFamily="34" charset="0"/>
                      </a:endParaRPr>
                    </a:p>
                    <a:p>
                      <a:r>
                        <a:rPr lang="en-US" sz="2000" dirty="0">
                          <a:effectLst/>
                          <a:latin typeface="Arial Black" panose="020B0A04020102020204" pitchFamily="34" charset="0"/>
                        </a:rPr>
                        <a:t>3)They ___ my friends. (am/is/are)</a:t>
                      </a:r>
                      <a:endParaRPr lang="ru-RU" sz="2000" dirty="0">
                        <a:effectLst/>
                        <a:latin typeface="Arial Black" panose="020B0A04020102020204" pitchFamily="34" charset="0"/>
                      </a:endParaRPr>
                    </a:p>
                    <a:p>
                      <a:r>
                        <a:rPr lang="en-US" sz="2000" dirty="0">
                          <a:effectLst/>
                          <a:latin typeface="Arial Black" panose="020B0A04020102020204" pitchFamily="34" charset="0"/>
                        </a:rPr>
                        <a:t>4)A girl  ___ happy today. (am/is/are)</a:t>
                      </a:r>
                      <a:endParaRPr lang="ru-RU" sz="2000" dirty="0">
                        <a:effectLst/>
                        <a:latin typeface="Arial Black" panose="020B0A04020102020204" pitchFamily="34" charset="0"/>
                      </a:endParaRPr>
                    </a:p>
                    <a:p>
                      <a:r>
                        <a:rPr lang="en-US" sz="2000" dirty="0">
                          <a:effectLst/>
                          <a:latin typeface="Arial Black" panose="020B0A04020102020204" pitchFamily="34" charset="0"/>
                        </a:rPr>
                        <a:t>5)We ___ from Russia. (am/is/are)</a:t>
                      </a:r>
                      <a:endParaRPr lang="ru-RU" sz="2000" dirty="0">
                        <a:effectLst/>
                        <a:latin typeface="Arial Black" panose="020B0A04020102020204" pitchFamily="34" charset="0"/>
                      </a:endParaRPr>
                    </a:p>
                    <a:p>
                      <a:r>
                        <a:rPr lang="en-US" sz="2000" u="none" strike="noStrike" dirty="0"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2000" dirty="0"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effectLst/>
                          <a:latin typeface="Arial Black" panose="020B0A04020102020204" pitchFamily="34" charset="0"/>
                        </a:rPr>
                        <a:t>1)Tosha _____ a big dog. (am/is/are)</a:t>
                      </a:r>
                      <a:endParaRPr lang="ru-RU" sz="2000" dirty="0">
                        <a:effectLst/>
                        <a:latin typeface="Arial Black" panose="020B0A04020102020204" pitchFamily="34" charset="0"/>
                      </a:endParaRPr>
                    </a:p>
                    <a:p>
                      <a:r>
                        <a:rPr lang="en-US" sz="2000" dirty="0">
                          <a:effectLst/>
                          <a:latin typeface="Arial Black" panose="020B0A04020102020204" pitchFamily="34" charset="0"/>
                        </a:rPr>
                        <a:t>2)You _____ very kind. (am/is/are)</a:t>
                      </a:r>
                      <a:endParaRPr lang="ru-RU" sz="2000" dirty="0">
                        <a:effectLst/>
                        <a:latin typeface="Arial Black" panose="020B0A04020102020204" pitchFamily="34" charset="0"/>
                      </a:endParaRPr>
                    </a:p>
                    <a:p>
                      <a:r>
                        <a:rPr lang="en-US" sz="2000" dirty="0">
                          <a:effectLst/>
                          <a:latin typeface="Arial Black" panose="020B0A04020102020204" pitchFamily="34" charset="0"/>
                        </a:rPr>
                        <a:t>3)Oleg _____ a brother. (am/is/are)</a:t>
                      </a:r>
                      <a:endParaRPr lang="ru-RU" sz="2000" dirty="0">
                        <a:effectLst/>
                        <a:latin typeface="Arial Black" panose="020B0A04020102020204" pitchFamily="34" charset="0"/>
                      </a:endParaRPr>
                    </a:p>
                    <a:p>
                      <a:r>
                        <a:rPr lang="en-US" sz="2000" dirty="0">
                          <a:effectLst/>
                          <a:latin typeface="Arial Black" panose="020B0A04020102020204" pitchFamily="34" charset="0"/>
                        </a:rPr>
                        <a:t>4)She _____ a teacher. (am/is/are)</a:t>
                      </a:r>
                      <a:endParaRPr lang="ru-RU" sz="2000" dirty="0">
                        <a:effectLst/>
                        <a:latin typeface="Arial Black" panose="020B0A04020102020204" pitchFamily="34" charset="0"/>
                      </a:endParaRPr>
                    </a:p>
                    <a:p>
                      <a:r>
                        <a:rPr lang="en-US" sz="2000" dirty="0">
                          <a:effectLst/>
                          <a:latin typeface="Arial Black" panose="020B0A04020102020204" pitchFamily="34" charset="0"/>
                        </a:rPr>
                        <a:t>5)I  _____  a pupil. (am/is/are)</a:t>
                      </a:r>
                      <a:endParaRPr lang="ru-RU" sz="2000" dirty="0"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873387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2125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886C3CD-F876-4260-A251-C1E93248D828}"/>
              </a:ext>
            </a:extLst>
          </p:cNvPr>
          <p:cNvSpPr txBox="1"/>
          <p:nvPr/>
        </p:nvSpPr>
        <p:spPr>
          <a:xfrm>
            <a:off x="645111" y="612559"/>
            <a:ext cx="1090177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u="sng" dirty="0">
                <a:effectLst/>
                <a:latin typeface="Arial Black" panose="020B0A04020102020204" pitchFamily="34" charset="0"/>
                <a:ea typeface="Times New Roman" panose="02020603050405020304" pitchFamily="18" charset="0"/>
              </a:rPr>
              <a:t>Station 6.   The contest  “</a:t>
            </a:r>
            <a:r>
              <a:rPr lang="en-US" sz="2800" b="1" u="sng" dirty="0">
                <a:solidFill>
                  <a:srgbClr val="000000"/>
                </a:solidFill>
                <a:effectLst/>
                <a:latin typeface="Arial Black" panose="020B0A04020102020204" pitchFamily="34" charset="0"/>
                <a:ea typeface="Times New Roman" panose="02020603050405020304" pitchFamily="18" charset="0"/>
              </a:rPr>
              <a:t>Who is the best interpreter?”</a:t>
            </a:r>
            <a:endParaRPr lang="ru-RU" sz="2000" dirty="0">
              <a:effectLst/>
              <a:latin typeface="Arial Black" panose="020B0A04020102020204" pitchFamily="34" charset="0"/>
              <a:ea typeface="Times New Roman" panose="02020603050405020304" pitchFamily="18" charset="0"/>
            </a:endParaRP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A4EA8B01-FED0-4AD8-BF58-AAF1E34E49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4660707"/>
              </p:ext>
            </p:extLst>
          </p:nvPr>
        </p:nvGraphicFramePr>
        <p:xfrm>
          <a:off x="736847" y="1402672"/>
          <a:ext cx="10591060" cy="4773651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5295530">
                  <a:extLst>
                    <a:ext uri="{9D8B030D-6E8A-4147-A177-3AD203B41FA5}">
                      <a16:colId xmlns:a16="http://schemas.microsoft.com/office/drawing/2014/main" val="1313201923"/>
                    </a:ext>
                  </a:extLst>
                </a:gridCol>
                <a:gridCol w="5295530">
                  <a:extLst>
                    <a:ext uri="{9D8B030D-6E8A-4147-A177-3AD203B41FA5}">
                      <a16:colId xmlns:a16="http://schemas.microsoft.com/office/drawing/2014/main" val="294451824"/>
                    </a:ext>
                  </a:extLst>
                </a:gridCol>
              </a:tblGrid>
              <a:tr h="954730">
                <a:tc gridSpan="2">
                  <a:txBody>
                    <a:bodyPr/>
                    <a:lstStyle/>
                    <a:p>
                      <a:r>
                        <a:rPr lang="en-US" sz="2000">
                          <a:effectLst/>
                          <a:latin typeface="Arial Black" panose="020B0A04020102020204" pitchFamily="34" charset="0"/>
                        </a:rPr>
                        <a:t>You need to prepare the text for the contest “Interpreters”.  Read and try to translate</a:t>
                      </a:r>
                      <a:r>
                        <a:rPr lang="ru-RU" sz="2000">
                          <a:effectLst/>
                          <a:latin typeface="Arial Black" panose="020B0A04020102020204" pitchFamily="34" charset="0"/>
                        </a:rPr>
                        <a:t>. / Вам нужно подготовить текст для конкурса “Переводчики”. Прочитайте и попробуйте перевести.</a:t>
                      </a:r>
                      <a:endParaRPr lang="ru-RU" sz="2000"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97248541"/>
                  </a:ext>
                </a:extLst>
              </a:tr>
              <a:tr h="636487"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effectLst/>
                          <a:latin typeface="Arial Black" panose="020B0A04020102020204" pitchFamily="34" charset="0"/>
                        </a:rPr>
                        <a:t>Text 1</a:t>
                      </a:r>
                      <a:endParaRPr lang="ru-RU" sz="2000">
                        <a:effectLst/>
                        <a:latin typeface="Arial Black" panose="020B0A04020102020204" pitchFamily="34" charset="0"/>
                      </a:endParaRPr>
                    </a:p>
                    <a:p>
                      <a:pPr algn="ctr"/>
                      <a:r>
                        <a:rPr lang="en-US" sz="2000"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2000"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effectLst/>
                          <a:latin typeface="Arial Black" panose="020B0A04020102020204" pitchFamily="34" charset="0"/>
                        </a:rPr>
                        <a:t>Text 2</a:t>
                      </a:r>
                      <a:endParaRPr lang="ru-RU" sz="2000"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41907010"/>
                  </a:ext>
                </a:extLst>
              </a:tr>
              <a:tr h="190946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effectLst/>
                          <a:latin typeface="Arial Black" panose="020B0A04020102020204" pitchFamily="34" charset="0"/>
                        </a:rPr>
                        <a:t>Summer vacation</a:t>
                      </a:r>
                      <a:endParaRPr lang="ru-RU" sz="2000" dirty="0">
                        <a:effectLst/>
                        <a:latin typeface="Arial Black" panose="020B0A04020102020204" pitchFamily="34" charset="0"/>
                      </a:endParaRPr>
                    </a:p>
                    <a:p>
                      <a:r>
                        <a:rPr lang="en-US" sz="2000" dirty="0">
                          <a:effectLst/>
                          <a:latin typeface="Arial Black" panose="020B0A04020102020204" pitchFamily="34" charset="0"/>
                        </a:rPr>
                        <a:t>Summer is hot and bright. The sun shines every day. I swim in the river and eat ice cream. It's the best time of the year!</a:t>
                      </a:r>
                      <a:endParaRPr lang="ru-RU" sz="2000" dirty="0">
                        <a:effectLst/>
                        <a:latin typeface="Arial Black" panose="020B0A04020102020204" pitchFamily="34" charset="0"/>
                      </a:endParaRPr>
                    </a:p>
                    <a:p>
                      <a:r>
                        <a:rPr lang="en-US" sz="2000" dirty="0"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2000" dirty="0"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effectLst/>
                          <a:latin typeface="Arial Black" panose="020B0A04020102020204" pitchFamily="34" charset="0"/>
                        </a:rPr>
                        <a:t>Autumn leaves.</a:t>
                      </a:r>
                      <a:endParaRPr lang="ru-RU" sz="2000" dirty="0">
                        <a:effectLst/>
                        <a:latin typeface="Arial Black" panose="020B0A04020102020204" pitchFamily="34" charset="0"/>
                      </a:endParaRPr>
                    </a:p>
                    <a:p>
                      <a:r>
                        <a:rPr lang="en-US" sz="2000" dirty="0">
                          <a:effectLst/>
                          <a:latin typeface="Arial Black" panose="020B0A04020102020204" pitchFamily="34" charset="0"/>
                        </a:rPr>
                        <a:t>Autumn is cool and windy. The leaves turn red, yellow, and orange. I like to collect them and make the pictures.</a:t>
                      </a:r>
                      <a:endParaRPr lang="ru-RU" sz="2000" dirty="0">
                        <a:effectLst/>
                        <a:latin typeface="Arial Black" panose="020B0A04020102020204" pitchFamily="34" charset="0"/>
                      </a:endParaRPr>
                    </a:p>
                    <a:p>
                      <a:r>
                        <a:rPr lang="en-US" sz="2000" dirty="0"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2000" dirty="0"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63206792"/>
                  </a:ext>
                </a:extLst>
              </a:tr>
              <a:tr h="1272974">
                <a:tc>
                  <a:txBody>
                    <a:bodyPr/>
                    <a:lstStyle/>
                    <a:p>
                      <a:r>
                        <a:rPr lang="en-US" sz="2000">
                          <a:effectLst/>
                          <a:latin typeface="Arial Black" panose="020B0A04020102020204" pitchFamily="34" charset="0"/>
                        </a:rPr>
                        <a:t>vacation</a:t>
                      </a:r>
                      <a:r>
                        <a:rPr lang="ru-RU" sz="2000">
                          <a:effectLst/>
                          <a:latin typeface="Arial Black" panose="020B0A04020102020204" pitchFamily="34" charset="0"/>
                        </a:rPr>
                        <a:t> - каникулы</a:t>
                      </a:r>
                    </a:p>
                    <a:p>
                      <a:r>
                        <a:rPr lang="en-US" sz="2000">
                          <a:effectLst/>
                          <a:latin typeface="Arial Black" panose="020B0A04020102020204" pitchFamily="34" charset="0"/>
                        </a:rPr>
                        <a:t>swim</a:t>
                      </a:r>
                      <a:r>
                        <a:rPr lang="ru-RU" sz="2000">
                          <a:effectLst/>
                          <a:latin typeface="Arial Black" panose="020B0A04020102020204" pitchFamily="34" charset="0"/>
                        </a:rPr>
                        <a:t>-плавать</a:t>
                      </a:r>
                    </a:p>
                    <a:p>
                      <a:r>
                        <a:rPr lang="en-US" sz="2000">
                          <a:effectLst/>
                          <a:latin typeface="Arial Black" panose="020B0A04020102020204" pitchFamily="34" charset="0"/>
                        </a:rPr>
                        <a:t>shine</a:t>
                      </a:r>
                      <a:r>
                        <a:rPr lang="ru-RU" sz="2000">
                          <a:effectLst/>
                          <a:latin typeface="Arial Black" panose="020B0A04020102020204" pitchFamily="34" charset="0"/>
                        </a:rPr>
                        <a:t>-светить</a:t>
                      </a:r>
                    </a:p>
                    <a:p>
                      <a:r>
                        <a:rPr lang="en-US" sz="2000">
                          <a:effectLst/>
                          <a:latin typeface="Arial Black" panose="020B0A04020102020204" pitchFamily="34" charset="0"/>
                        </a:rPr>
                        <a:t>best time –</a:t>
                      </a:r>
                      <a:r>
                        <a:rPr lang="ru-RU" sz="2000">
                          <a:effectLst/>
                          <a:latin typeface="Arial Black" panose="020B0A04020102020204" pitchFamily="34" charset="0"/>
                        </a:rPr>
                        <a:t> лучшее время</a:t>
                      </a:r>
                      <a:endParaRPr lang="ru-RU" sz="2000"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effectLst/>
                          <a:latin typeface="Arial Black" panose="020B0A04020102020204" pitchFamily="34" charset="0"/>
                        </a:rPr>
                        <a:t>leaves</a:t>
                      </a:r>
                      <a:r>
                        <a:rPr lang="ru-RU" sz="2000" dirty="0">
                          <a:effectLst/>
                          <a:latin typeface="Arial Black" panose="020B0A04020102020204" pitchFamily="34" charset="0"/>
                        </a:rPr>
                        <a:t>-листья</a:t>
                      </a:r>
                    </a:p>
                    <a:p>
                      <a:r>
                        <a:rPr lang="en-US" sz="2000" dirty="0">
                          <a:effectLst/>
                          <a:latin typeface="Arial Black" panose="020B0A04020102020204" pitchFamily="34" charset="0"/>
                        </a:rPr>
                        <a:t>windy</a:t>
                      </a:r>
                      <a:r>
                        <a:rPr lang="ru-RU" sz="2000" dirty="0">
                          <a:effectLst/>
                          <a:latin typeface="Arial Black" panose="020B0A04020102020204" pitchFamily="34" charset="0"/>
                        </a:rPr>
                        <a:t>-ведренный</a:t>
                      </a:r>
                    </a:p>
                    <a:p>
                      <a:r>
                        <a:rPr lang="en-US" sz="2000" dirty="0">
                          <a:effectLst/>
                          <a:latin typeface="Arial Black" panose="020B0A04020102020204" pitchFamily="34" charset="0"/>
                        </a:rPr>
                        <a:t>turn</a:t>
                      </a:r>
                      <a:r>
                        <a:rPr lang="ru-RU" sz="2000" dirty="0">
                          <a:effectLst/>
                          <a:latin typeface="Arial Black" panose="020B0A04020102020204" pitchFamily="34" charset="0"/>
                        </a:rPr>
                        <a:t>-становиться</a:t>
                      </a:r>
                    </a:p>
                    <a:p>
                      <a:r>
                        <a:rPr lang="en-US" sz="2000" dirty="0">
                          <a:effectLst/>
                          <a:latin typeface="Arial Black" panose="020B0A04020102020204" pitchFamily="34" charset="0"/>
                        </a:rPr>
                        <a:t>collect</a:t>
                      </a:r>
                      <a:r>
                        <a:rPr lang="ru-RU" sz="2000" dirty="0">
                          <a:effectLst/>
                          <a:latin typeface="Arial Black" panose="020B0A04020102020204" pitchFamily="34" charset="0"/>
                        </a:rPr>
                        <a:t> - собирать</a:t>
                      </a:r>
                      <a:endParaRPr lang="ru-RU" sz="2000" dirty="0"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994060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081730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138</TotalTime>
  <Words>758</Words>
  <Application>Microsoft Office PowerPoint</Application>
  <PresentationFormat>Широкоэкранный</PresentationFormat>
  <Paragraphs>123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Arial Black</vt:lpstr>
      <vt:lpstr>Garamond</vt:lpstr>
      <vt:lpstr>Times New Roman</vt:lpstr>
      <vt:lpstr>Натуральные материалы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26</cp:revision>
  <dcterms:created xsi:type="dcterms:W3CDTF">2025-12-18T10:21:27Z</dcterms:created>
  <dcterms:modified xsi:type="dcterms:W3CDTF">2026-01-30T04:33:19Z</dcterms:modified>
</cp:coreProperties>
</file>