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7" r:id="rId4"/>
    <p:sldId id="258" r:id="rId5"/>
    <p:sldId id="296" r:id="rId6"/>
    <p:sldId id="259" r:id="rId7"/>
    <p:sldId id="260" r:id="rId8"/>
    <p:sldId id="261" r:id="rId9"/>
    <p:sldId id="262" r:id="rId10"/>
    <p:sldId id="263" r:id="rId11"/>
    <p:sldId id="295" r:id="rId12"/>
    <p:sldId id="294" r:id="rId13"/>
    <p:sldId id="269" r:id="rId14"/>
    <p:sldId id="264" r:id="rId15"/>
    <p:sldId id="265" r:id="rId16"/>
    <p:sldId id="266" r:id="rId17"/>
    <p:sldId id="267" r:id="rId18"/>
    <p:sldId id="293" r:id="rId19"/>
    <p:sldId id="268" r:id="rId20"/>
    <p:sldId id="270" r:id="rId21"/>
    <p:sldId id="271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3" r:id="rId31"/>
    <p:sldId id="284" r:id="rId32"/>
    <p:sldId id="298" r:id="rId33"/>
    <p:sldId id="299" r:id="rId34"/>
    <p:sldId id="285" r:id="rId35"/>
    <p:sldId id="300" r:id="rId36"/>
    <p:sldId id="301" r:id="rId37"/>
    <p:sldId id="302" r:id="rId38"/>
    <p:sldId id="286" r:id="rId39"/>
    <p:sldId id="287" r:id="rId40"/>
    <p:sldId id="303" r:id="rId41"/>
    <p:sldId id="289" r:id="rId42"/>
    <p:sldId id="290" r:id="rId43"/>
    <p:sldId id="292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5013"/>
    <a:srgbClr val="009900"/>
    <a:srgbClr val="C20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Сформирован</c:v>
                </c:pt>
                <c:pt idx="1">
                  <c:v>В стадии формирования</c:v>
                </c:pt>
                <c:pt idx="2">
                  <c:v>Не сформирован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0.72000000000000053</c:v>
                </c:pt>
                <c:pt idx="1">
                  <c:v>0.28000000000000008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5621216124471549"/>
          <c:y val="0.35926369750430032"/>
          <c:w val="0.33545456374758598"/>
          <c:h val="0.29224693578456462"/>
        </c:manualLayout>
      </c:layout>
      <c:overlay val="1"/>
    </c:legend>
    <c:plotVisOnly val="1"/>
    <c:dispBlanksAs val="zero"/>
    <c:showDLblsOverMax val="1"/>
  </c:chart>
  <c:spPr>
    <a:ln>
      <a:solidFill>
        <a:srgbClr val="0B0373"/>
      </a:solidFill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Сформирован</c:v>
                </c:pt>
                <c:pt idx="1">
                  <c:v>В стадии формирования</c:v>
                </c:pt>
                <c:pt idx="2">
                  <c:v>Не сформирован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</c:v>
                </c:pt>
                <c:pt idx="1">
                  <c:v>0.55000000000000004</c:v>
                </c:pt>
                <c:pt idx="2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5621216124471549"/>
          <c:y val="0.35926369750430032"/>
          <c:w val="0.33545456374758625"/>
          <c:h val="0.29224693578456473"/>
        </c:manualLayout>
      </c:layout>
      <c:overlay val="1"/>
    </c:legend>
    <c:plotVisOnly val="1"/>
    <c:dispBlanksAs val="zero"/>
    <c:showDLblsOverMax val="1"/>
  </c:chart>
  <c:spPr>
    <a:ln>
      <a:solidFill>
        <a:srgbClr val="0B0373"/>
      </a:solidFill>
    </a:ln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cheburashka@edunor.ru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jpeg"/><Relationship Id="rId5" Type="http://schemas.openxmlformats.org/officeDocument/2006/relationships/hyperlink" Target="https://vk.com/dscheburashka" TargetMode="External"/><Relationship Id="rId4" Type="http://schemas.openxmlformats.org/officeDocument/2006/relationships/hyperlink" Target="http://cheburashka.nov.edu54.ru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jpeg"/><Relationship Id="rId3" Type="http://schemas.openxmlformats.org/officeDocument/2006/relationships/image" Target="../media/image126.jpeg"/><Relationship Id="rId7" Type="http://schemas.openxmlformats.org/officeDocument/2006/relationships/image" Target="../media/image13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7" Type="http://schemas.openxmlformats.org/officeDocument/2006/relationships/image" Target="../media/image14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9.jpeg"/><Relationship Id="rId4" Type="http://schemas.openxmlformats.org/officeDocument/2006/relationships/image" Target="../media/image14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7" Type="http://schemas.openxmlformats.org/officeDocument/2006/relationships/image" Target="../media/image15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5.jpeg"/><Relationship Id="rId5" Type="http://schemas.openxmlformats.org/officeDocument/2006/relationships/image" Target="../media/image154.jpeg"/><Relationship Id="rId4" Type="http://schemas.openxmlformats.org/officeDocument/2006/relationships/image" Target="../media/image15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2.jpeg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jpeg"/><Relationship Id="rId3" Type="http://schemas.openxmlformats.org/officeDocument/2006/relationships/image" Target="../media/image163.jpeg"/><Relationship Id="rId7" Type="http://schemas.openxmlformats.org/officeDocument/2006/relationships/image" Target="../media/image16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6.jpeg"/><Relationship Id="rId5" Type="http://schemas.openxmlformats.org/officeDocument/2006/relationships/image" Target="../media/image165.jpeg"/><Relationship Id="rId10" Type="http://schemas.openxmlformats.org/officeDocument/2006/relationships/image" Target="../media/image170.jpeg"/><Relationship Id="rId4" Type="http://schemas.openxmlformats.org/officeDocument/2006/relationships/image" Target="../media/image164.jpeg"/><Relationship Id="rId9" Type="http://schemas.openxmlformats.org/officeDocument/2006/relationships/image" Target="../media/image16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7" Type="http://schemas.openxmlformats.org/officeDocument/2006/relationships/image" Target="../media/image17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4.jpeg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8.jpeg"/><Relationship Id="rId5" Type="http://schemas.openxmlformats.org/officeDocument/2006/relationships/image" Target="../media/image177.png"/><Relationship Id="rId4" Type="http://schemas.openxmlformats.org/officeDocument/2006/relationships/image" Target="../media/image17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6.png"/><Relationship Id="rId7" Type="http://schemas.openxmlformats.org/officeDocument/2006/relationships/image" Target="../media/image2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Документы\узор\34dfd4958f269dd0a396afec01dde1c9--my-photos-sereni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" name="Рисунок 16" descr="C:\Документы\узор\image_8_131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850112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Документы\узор\img0.jpg"/>
          <p:cNvPicPr/>
          <p:nvPr/>
        </p:nvPicPr>
        <p:blipFill>
          <a:blip r:embed="rId4" cstate="print"/>
          <a:srcRect l="16537" t="4348" r="13988" b="3106"/>
          <a:stretch>
            <a:fillRect/>
          </a:stretch>
        </p:blipFill>
        <p:spPr bwMode="auto">
          <a:xfrm>
            <a:off x="857224" y="1643050"/>
            <a:ext cx="1857388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1071538" y="4643446"/>
            <a:ext cx="72152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Быкова Лариса Анатольевна,</a:t>
            </a:r>
            <a:endParaRPr lang="ru-RU" sz="1600" dirty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Старший воспитатель </a:t>
            </a:r>
            <a:r>
              <a:rPr lang="ru-RU" sz="1600" dirty="0">
                <a:solidFill>
                  <a:srgbClr val="002060"/>
                </a:solidFill>
              </a:rPr>
              <a:t>высшей квалификационной </a:t>
            </a:r>
            <a:r>
              <a:rPr lang="ru-RU" sz="1600" dirty="0" smtClean="0">
                <a:solidFill>
                  <a:srgbClr val="002060"/>
                </a:solidFill>
              </a:rPr>
              <a:t>категории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Дёмина </a:t>
            </a:r>
            <a:r>
              <a:rPr lang="ru-RU" sz="1600" dirty="0" smtClean="0">
                <a:solidFill>
                  <a:srgbClr val="002060"/>
                </a:solidFill>
              </a:rPr>
              <a:t>Светлана </a:t>
            </a:r>
            <a:r>
              <a:rPr lang="ru-RU" sz="1600" dirty="0" smtClean="0">
                <a:solidFill>
                  <a:srgbClr val="002060"/>
                </a:solidFill>
              </a:rPr>
              <a:t>Владимировна,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Воспитатель высшей квалификационной </a:t>
            </a:r>
            <a:r>
              <a:rPr lang="ru-RU" sz="1600" dirty="0" smtClean="0">
                <a:solidFill>
                  <a:srgbClr val="002060"/>
                </a:solidFill>
              </a:rPr>
              <a:t>категории</a:t>
            </a:r>
            <a:endParaRPr lang="ru-RU" sz="1600" dirty="0" smtClean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43240" y="5715016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Краснообск</a:t>
            </a:r>
            <a:r>
              <a:rPr lang="ru-RU" dirty="0" smtClean="0">
                <a:solidFill>
                  <a:srgbClr val="002060"/>
                </a:solidFill>
              </a:rPr>
              <a:t>, 2022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86000" y="1714488"/>
            <a:ext cx="60007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20633"/>
                </a:solidFill>
              </a:rPr>
              <a:t>Реализация  парциальной программы </a:t>
            </a:r>
          </a:p>
          <a:p>
            <a:pPr algn="ctr"/>
            <a:r>
              <a:rPr lang="ru-RU" b="1" dirty="0" smtClean="0">
                <a:solidFill>
                  <a:srgbClr val="C20633"/>
                </a:solidFill>
              </a:rPr>
              <a:t>«Волшебные превращения», </a:t>
            </a:r>
          </a:p>
          <a:p>
            <a:pPr algn="ctr"/>
            <a:r>
              <a:rPr lang="ru-RU" b="1" dirty="0" smtClean="0">
                <a:solidFill>
                  <a:srgbClr val="C20633"/>
                </a:solidFill>
              </a:rPr>
              <a:t>части </a:t>
            </a:r>
            <a:r>
              <a:rPr lang="ru-RU" b="1" dirty="0" err="1" smtClean="0">
                <a:solidFill>
                  <a:srgbClr val="C20633"/>
                </a:solidFill>
              </a:rPr>
              <a:t>ООП</a:t>
            </a:r>
            <a:r>
              <a:rPr lang="ru-RU" b="1" dirty="0" smtClean="0">
                <a:solidFill>
                  <a:srgbClr val="C20633"/>
                </a:solidFill>
              </a:rPr>
              <a:t> ДО, формируемой  участниками </a:t>
            </a:r>
          </a:p>
          <a:p>
            <a:pPr algn="ctr"/>
            <a:r>
              <a:rPr lang="ru-RU" b="1" dirty="0" smtClean="0">
                <a:solidFill>
                  <a:srgbClr val="C20633"/>
                </a:solidFill>
              </a:rPr>
              <a:t>образовательных отношений  </a:t>
            </a:r>
          </a:p>
          <a:p>
            <a:pPr algn="ctr"/>
            <a:r>
              <a:rPr lang="ru-RU" b="1" dirty="0" smtClean="0">
                <a:solidFill>
                  <a:srgbClr val="C20633"/>
                </a:solidFill>
              </a:rPr>
              <a:t>Приоритетная область  «Познавательное развитие» </a:t>
            </a:r>
          </a:p>
          <a:p>
            <a:pPr algn="ctr"/>
            <a:r>
              <a:rPr lang="ru-RU" b="1" dirty="0" smtClean="0">
                <a:solidFill>
                  <a:srgbClr val="C20633"/>
                </a:solidFill>
              </a:rPr>
              <a:t>(ознакомление с миром природы, </a:t>
            </a:r>
          </a:p>
          <a:p>
            <a:pPr algn="ctr"/>
            <a:r>
              <a:rPr lang="ru-RU" b="1" dirty="0" smtClean="0">
                <a:solidFill>
                  <a:srgbClr val="C20633"/>
                </a:solidFill>
              </a:rPr>
              <a:t>развитие познавательно-исследовательской деятельности)                                                                             </a:t>
            </a:r>
          </a:p>
          <a:p>
            <a:pPr algn="ctr"/>
            <a:r>
              <a:rPr lang="ru-RU" b="1" dirty="0" smtClean="0">
                <a:solidFill>
                  <a:srgbClr val="C20633"/>
                </a:solidFill>
              </a:rPr>
              <a:t>в  старшей группе  «Солнышко»</a:t>
            </a:r>
          </a:p>
          <a:p>
            <a:pPr algn="ctr"/>
            <a:r>
              <a:rPr lang="ru-RU" b="1" dirty="0" smtClean="0">
                <a:solidFill>
                  <a:srgbClr val="C20633"/>
                </a:solidFill>
              </a:rPr>
              <a:t>за 2021 – 2022 учебный год</a:t>
            </a:r>
            <a:endParaRPr lang="ru-RU" b="1" dirty="0">
              <a:solidFill>
                <a:srgbClr val="C20633"/>
              </a:solidFill>
            </a:endParaRPr>
          </a:p>
        </p:txBody>
      </p:sp>
      <p:pic>
        <p:nvPicPr>
          <p:cNvPr id="12" name="Рисунок 11" descr="C:\Users\солнышко\Downloads\картинки обж\depositphotos_5382629-stock-illustration-earth-globe-and-water-drops.jpg"/>
          <p:cNvPicPr/>
          <p:nvPr/>
        </p:nvPicPr>
        <p:blipFill>
          <a:blip r:embed="rId5" cstate="print"/>
          <a:srcRect t="24000"/>
          <a:stretch>
            <a:fillRect/>
          </a:stretch>
        </p:blipFill>
        <p:spPr bwMode="auto">
          <a:xfrm>
            <a:off x="6215074" y="4572008"/>
            <a:ext cx="2000264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28596" y="120452"/>
            <a:ext cx="8429684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НОВОСИБИРСКОГО РАЙОНА НОВОСИБИРСКОЙ ОБЛАСТИ - </a:t>
            </a:r>
            <a:r>
              <a:rPr lang="ru-RU" sz="1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ДЕТСКИЙ </a:t>
            </a:r>
            <a:r>
              <a:rPr lang="ru-RU" sz="1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САД «ЧЕБУРАШКА»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630501, Новосибирская область, Новосибирский район, </a:t>
            </a:r>
            <a:r>
              <a:rPr lang="ru-RU" sz="1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1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Краснообск, д. 72,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sz="1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348 – 54 – 80, 348 – 42 – 34, </a:t>
            </a:r>
            <a:r>
              <a:rPr lang="ru-RU" sz="1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1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mail </a:t>
            </a:r>
            <a:r>
              <a:rPr lang="en-US" sz="1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cheburashka@edunor.ru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28794" y="28574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500042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В дошкольной образовательной организации происходят традиционные события, праздники, мероприятия по реализации содержания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428860" y="4857760"/>
            <a:ext cx="3786214" cy="150019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Традиционно, в нашей группе была проведена работа по организации «Огорода на окне». Ребята приняли участие в посадке семян цветов и овощей для выращивания и последующей высадки  рассады на клумбу.</a:t>
            </a:r>
            <a:endParaRPr lang="ru-RU" sz="1400" dirty="0"/>
          </a:p>
        </p:txBody>
      </p:sp>
      <p:pic>
        <p:nvPicPr>
          <p:cNvPr id="14" name="Рисунок 13" descr="C:\Документы\Все по реализации РППМБ и ВП\Фото апрель 2022 космос и добрые дела\IMG_20220411_0956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428736"/>
            <a:ext cx="2489925" cy="3271922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C:\Документы\Все по реализации РППМБ и ВП\Фото апрель 2022 космос и добрые дела\IMG_20220406_1619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214422"/>
            <a:ext cx="1785950" cy="2357454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C:\Документы\Все по реализации РППМБ и ВП\Все для РПП ВП 2020-21\опыты 2022\IMG_20220315_16355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1285860"/>
            <a:ext cx="1940442" cy="2586609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C:\Документы\Все по реализации РППМБ и ВП\Все для РПП ВП 2020-21\опыты 2022\IMG_20220325_16153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4143380"/>
            <a:ext cx="1785950" cy="2214578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C:\Документы\Все по реализации РППМБ и ВП\Фото апрель 2022 космос и добрые дела\IMG_20220404_16132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3929066"/>
            <a:ext cx="1760107" cy="2275141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28794" y="28574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500042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В дошкольной образовательной организации происходят традиционные события, праздники, мероприятия по реализации содержания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:\Документы\фотки 2019 дети площадка\IMG_20190626_1052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714488"/>
            <a:ext cx="2214578" cy="1643074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C:\Документы\конференция краеведение\схема фасоли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5429264"/>
            <a:ext cx="1663699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Документы\Все по реализации РППМБ и ВП\клумба 21-22\IMG-20210716-WA00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786190"/>
            <a:ext cx="1928826" cy="1428760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C:\Документы\конференция краеведение\огород и ПДД в группе 2019\IMG_20190730_12105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3571876"/>
            <a:ext cx="1385882" cy="1847844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C:\Документы\смешанное август с телефона 2018\IMG_20180814_12292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1714488"/>
            <a:ext cx="2428892" cy="2000264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1142976" y="3929066"/>
            <a:ext cx="3571900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Весной и летом ребята ухаживают за цветочной клумбой на прогулочном участке, наблюдают за ростом овощей в «огороде».</a:t>
            </a:r>
            <a:endParaRPr lang="ru-RU" sz="1400" dirty="0"/>
          </a:p>
        </p:txBody>
      </p:sp>
      <p:pic>
        <p:nvPicPr>
          <p:cNvPr id="19" name="Рисунок 18" descr="C:\Документы\Все по реализации РППМБ и ВП\клумба 21-22\IMG-20210716-WA000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5072074"/>
            <a:ext cx="1809750" cy="135731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0" name="Рисунок 19" descr="C:\Документы\Все по реализации РППМБ и ВП\клумба 21-22\IMG-20210716-WA0006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86050" y="5072074"/>
            <a:ext cx="1785950" cy="1383507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1" name="Рисунок 20" descr="C:\Документы\Все по реализации РППМБ и ВП\7гр.парц.программы 2021-22 фото\рпп вп кормушки новые 2022\IMG_20210901_112636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8992" y="1571612"/>
            <a:ext cx="2720254" cy="2040701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28794" y="28574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500042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В дошкольной образовательной организации происходят традиционные события, праздники, мероприятия по реализации содержания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C:\Документы\Все по реализации РППМБ и ВП\7гр.парц.программы 2021-22 фото\синичкин день\IMG_20211110_1610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85860"/>
            <a:ext cx="2133600" cy="2844089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Документы\Все по реализации РППМБ и ВП\7гр.парц.программы 2021-22 фото\синичкин день\IMG_20211110_16264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285860"/>
            <a:ext cx="2000264" cy="264320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Документы\Все по реализации РППМБ и ВП\7гр.парц.программы 2021-22 фото\синичкин день\IMG_20211111_16072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1500174"/>
            <a:ext cx="2143140" cy="2857520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Документы\Все по реализации РППМБ и ВП\7гр.парц.программы 2021-22 фото\синичкин день\IMG_20211111_161121.jpg"/>
          <p:cNvPicPr/>
          <p:nvPr/>
        </p:nvPicPr>
        <p:blipFill>
          <a:blip r:embed="rId6" cstate="print"/>
          <a:srcRect r="10109"/>
          <a:stretch>
            <a:fillRect/>
          </a:stretch>
        </p:blipFill>
        <p:spPr bwMode="auto">
          <a:xfrm>
            <a:off x="571472" y="4357694"/>
            <a:ext cx="2143140" cy="1509014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C:\Документы\Все по реализации РППМБ и ВП\7гр.парц.программы 2021-22 фото\синичкин день\IMG_20211111_174311.jpg"/>
          <p:cNvPicPr/>
          <p:nvPr/>
        </p:nvPicPr>
        <p:blipFill>
          <a:blip r:embed="rId7" cstate="print"/>
          <a:srcRect t="18519"/>
          <a:stretch>
            <a:fillRect/>
          </a:stretch>
        </p:blipFill>
        <p:spPr bwMode="auto">
          <a:xfrm>
            <a:off x="6357950" y="4214818"/>
            <a:ext cx="2357454" cy="157163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 descr="C:\Users\солнышко\Downloads\Новая папка\sinica-kartinki-26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00496" y="5500702"/>
            <a:ext cx="1785930" cy="1009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2987824" y="4572008"/>
            <a:ext cx="3155812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«Синичкин день»: коллективная </a:t>
            </a:r>
            <a:r>
              <a:rPr lang="ru-RU" dirty="0" smtClean="0"/>
              <a:t>работа «Покормим синичек зимой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0034" y="6072206"/>
            <a:ext cx="2714644" cy="35719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Пословицы и поговорки о синицах</a:t>
            </a:r>
            <a:endParaRPr lang="ru-RU" sz="14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215074" y="6000768"/>
            <a:ext cx="2571768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Информация для родителей</a:t>
            </a:r>
            <a:endParaRPr lang="ru-RU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28794" y="28574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500042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В дошкольной образовательной организации происходят традиционные события, праздники, мероприятия по реализации содержания програм</a:t>
            </a:r>
            <a:r>
              <a:rPr lang="ru-RU" dirty="0" smtClean="0"/>
              <a:t>мы</a:t>
            </a:r>
            <a:endParaRPr lang="ru-RU" dirty="0"/>
          </a:p>
        </p:txBody>
      </p:sp>
      <p:pic>
        <p:nvPicPr>
          <p:cNvPr id="15" name="Рисунок 14" descr="C:\Документы\Все по реализации РППМБ и ВП\7гр.парц.программы 2021-22 фото\синичкин день\IMG_20211112_1639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500174"/>
            <a:ext cx="2507539" cy="3342549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 descr="C:\Документы\Все по реализации РППМБ и ВП\7гр.парц.программы 2021-22 фото\синичкин день\IMG_20211111_161627.jpg"/>
          <p:cNvPicPr/>
          <p:nvPr/>
        </p:nvPicPr>
        <p:blipFill>
          <a:blip r:embed="rId4" cstate="print"/>
          <a:srcRect t="9140"/>
          <a:stretch>
            <a:fillRect/>
          </a:stretch>
        </p:blipFill>
        <p:spPr bwMode="auto">
          <a:xfrm>
            <a:off x="6715140" y="3857628"/>
            <a:ext cx="2033585" cy="2575394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C:\Документы\Все по реализации РППМБ и ВП\7гр.парц.программы 2021-22 фото\синичкин день\IMG_20211111_17305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285860"/>
            <a:ext cx="2071702" cy="2714644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C:\Документы\Все по реализации РППМБ и ВП\7гр.парц.программы 2021-22 фото\синичкин день\IMG_20211111_162235.jpg"/>
          <p:cNvPicPr/>
          <p:nvPr/>
        </p:nvPicPr>
        <p:blipFill>
          <a:blip r:embed="rId6" cstate="print"/>
          <a:srcRect t="28041"/>
          <a:stretch>
            <a:fillRect/>
          </a:stretch>
        </p:blipFill>
        <p:spPr bwMode="auto">
          <a:xfrm>
            <a:off x="6715140" y="1214422"/>
            <a:ext cx="1500198" cy="1402576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Рисунок 18" descr="C:\Документы\Все по реализации РППМБ и ВП\7гр.парц.программы 2021-22 фото\синичкин день\IMG_20211111_162127.jpg"/>
          <p:cNvPicPr/>
          <p:nvPr/>
        </p:nvPicPr>
        <p:blipFill>
          <a:blip r:embed="rId7" cstate="print"/>
          <a:srcRect t="17208"/>
          <a:stretch>
            <a:fillRect/>
          </a:stretch>
        </p:blipFill>
        <p:spPr bwMode="auto">
          <a:xfrm>
            <a:off x="1214414" y="4214818"/>
            <a:ext cx="1785950" cy="2214578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 descr="C:\Документы\Все по реализации РППМБ и ВП\7гр.парц.программы 2021-22 фото\синичкин день\IMG_20211111_173220.jpg"/>
          <p:cNvPicPr/>
          <p:nvPr/>
        </p:nvPicPr>
        <p:blipFill>
          <a:blip r:embed="rId8" cstate="print"/>
          <a:srcRect t="8750" r="15379" b="47031"/>
          <a:stretch>
            <a:fillRect/>
          </a:stretch>
        </p:blipFill>
        <p:spPr bwMode="auto">
          <a:xfrm>
            <a:off x="3786182" y="5072074"/>
            <a:ext cx="1942959" cy="126682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6286512" y="2857496"/>
            <a:ext cx="2286016" cy="785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Совместное  творчество детей и родителей «Синички»</a:t>
            </a:r>
            <a:endParaRPr lang="ru-RU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500042"/>
            <a:ext cx="714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2.1. В дошкольной образовательной организации происходят традиционные события, праздники, мероприятия по реализации содержания программы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1500174"/>
            <a:ext cx="7858180" cy="18573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13 декабря в детском саду прошёл </a:t>
            </a:r>
            <a:r>
              <a:rPr lang="ru-RU" sz="1600" dirty="0" smtClean="0">
                <a:solidFill>
                  <a:srgbClr val="C00000"/>
                </a:solidFill>
              </a:rPr>
              <a:t>тематический день Медведя</a:t>
            </a:r>
            <a:r>
              <a:rPr lang="ru-RU" sz="1600" dirty="0" smtClean="0"/>
              <a:t>. Медведь издавна почитается русскими людьми и считается символом России за свою силу и мощь. В нашей группе «Солнышко»  была проведена познавательная беседа, решались проблемные вопросы «Где можно увидеть  медведя в город?», вспомнили героев сказок, поиграли в настольные игры,  была организована выставка познавательной литературы и книг с рассказами и сказками про медведя,  сделали коллективную работу по аппликации «Зимняя спячка медведя».</a:t>
            </a:r>
            <a:endParaRPr lang="ru-RU" sz="1600" dirty="0"/>
          </a:p>
        </p:txBody>
      </p:sp>
      <p:pic>
        <p:nvPicPr>
          <p:cNvPr id="9" name="Рисунок 8" descr="C:\Документы\фото группа 2021-22\день медведя\IMG_20211214_0920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2214578" cy="2653658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Документы\фото группа 2021-22\день медведя\IMG_20211215_1450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3571876"/>
            <a:ext cx="2174814" cy="2756222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Документы\фото группа 2021-22\день медведя\IMG_20211215_161512_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3571876"/>
            <a:ext cx="2786082" cy="2214578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3071802" y="6000768"/>
            <a:ext cx="3000396" cy="4286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Коллективная работа «Зимняя спячка медведя»</a:t>
            </a:r>
            <a:endParaRPr lang="ru-RU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14480" y="428604"/>
            <a:ext cx="6858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В дошкольной образовательной организации происходят традиционные события, праздники, мероприятия по реализации содержания программ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1714488"/>
            <a:ext cx="6215106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19 января, по традиции,  в нашем детском саду  отмечали День снеговика. Дети отгадывали загадки про снег, снеговика. Поиграли в игры со снеговиком.</a:t>
            </a:r>
            <a:endParaRPr lang="ru-RU" dirty="0"/>
          </a:p>
        </p:txBody>
      </p:sp>
      <p:pic>
        <p:nvPicPr>
          <p:cNvPr id="9" name="Рисунок 8" descr="C:\Документы\Все по реализации РППМБ и ВП\7гр.парц.программы 2021-22 фото\день снеговика\IMG_20220119_1122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000372"/>
            <a:ext cx="4071966" cy="285752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" name="Рисунок 9" descr="C:\Документы\Все по реализации РППМБ и ВП\7гр.парц.программы 2021-22 фото\день снеговика\IMG_20220119_11225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071810"/>
            <a:ext cx="2643206" cy="321471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2" name="Рисунок 11" descr="C:\Users\солнышко\Downloads\мб\17946c80779d8c094bd2ac84e179c79d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1214422"/>
            <a:ext cx="157163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Документы\узор\unname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1714512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286000" y="500042"/>
            <a:ext cx="6357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В дошкольной образовательной организации происходят традиционные события, праздники, мероприятия по реализации содержания программ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4" y="2143116"/>
            <a:ext cx="7858180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Традиционно, осенью и весной проходят такие мероприятия как «Зеленый патруль».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с большим удовольствием и ответственностью  принимают участие в экологических акциях 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ДОУ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2" name="Рисунок 11" descr="C:\Документы\фото май 2021\IMG_20210512_1035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357562"/>
            <a:ext cx="4000528" cy="2857520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 descr="C:\Документы\фото май 2021\IMG_20210512_10371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286124"/>
            <a:ext cx="2428892" cy="2928958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428605"/>
            <a:ext cx="70009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2.2 Родители принимают участие в реализации программы</a:t>
            </a:r>
            <a:endParaRPr lang="ru-RU" dirty="0"/>
          </a:p>
        </p:txBody>
      </p:sp>
      <p:pic>
        <p:nvPicPr>
          <p:cNvPr id="7" name="Рисунок 6" descr="C:\Документы\Все по реализации РППМБ и ВП\7гр.парц.программы 2021-22 фото\синичкин день\IMG_20211111_1742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57430"/>
            <a:ext cx="2361252" cy="2928958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1428728" y="1000108"/>
            <a:ext cx="4429156" cy="11430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 smtClean="0"/>
              <a:t>Родители воспитанников принимают активное участие  в подкормке птиц и белочек в зимнее время года (приносят крупу, орешки, семечки). Были изготовлены новые кормушки для птиц  и белочек.</a:t>
            </a:r>
            <a:endParaRPr lang="ru-RU" sz="1400" dirty="0"/>
          </a:p>
        </p:txBody>
      </p:sp>
      <p:pic>
        <p:nvPicPr>
          <p:cNvPr id="10" name="Рисунок 9" descr="C:\Документы\Все по реализации РППМБ и ВП\7гр.парц.программы 2021-22 фото\синичкин день,макет на реке зимой\IMG_20211111_1734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928670"/>
            <a:ext cx="2071702" cy="2737280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Документы\Все по реализации РППМБ и ВП\7гр.парц.программы 2021-22 фото\рпп вп кормушки новые 2022\IMG_20211027_11240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857496"/>
            <a:ext cx="2500330" cy="3071834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C:\Users\солнышко\Downloads\узор\depositphotos_12371515-stock-illustration-friendly-squirrel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4143380"/>
            <a:ext cx="1828800" cy="1693862"/>
          </a:xfrm>
          <a:prstGeom prst="roundRect">
            <a:avLst>
              <a:gd name="adj" fmla="val 16667"/>
            </a:avLst>
          </a:prstGeom>
          <a:ln>
            <a:solidFill>
              <a:srgbClr val="00B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428605"/>
            <a:ext cx="7000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При реализации программы используются 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образовательные проекты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C:\Документы\Все по реализации РППМБ и ВП\фотки картошка поделки 2021\IMG-20211008-WA0009.jpg"/>
          <p:cNvPicPr/>
          <p:nvPr/>
        </p:nvPicPr>
        <p:blipFill>
          <a:blip r:embed="rId3"/>
          <a:srcRect t="5769"/>
          <a:stretch>
            <a:fillRect/>
          </a:stretch>
        </p:blipFill>
        <p:spPr bwMode="auto">
          <a:xfrm>
            <a:off x="571472" y="3857628"/>
            <a:ext cx="2564751" cy="1839559"/>
          </a:xfrm>
          <a:prstGeom prst="rect">
            <a:avLst/>
          </a:prstGeom>
          <a:ln w="38100" cap="sq">
            <a:solidFill>
              <a:srgbClr val="E7501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357422" y="1142984"/>
            <a:ext cx="5286412" cy="221457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20633"/>
                </a:solidFill>
              </a:rPr>
              <a:t>«Удивительный картофель»</a:t>
            </a:r>
          </a:p>
          <a:p>
            <a:pPr algn="ctr"/>
            <a:r>
              <a:rPr lang="ru-RU" sz="1400" dirty="0" smtClean="0">
                <a:solidFill>
                  <a:srgbClr val="C20633"/>
                </a:solidFill>
              </a:rPr>
              <a:t>/ в рамках реализации  парциальной программы </a:t>
            </a:r>
          </a:p>
          <a:p>
            <a:pPr algn="ctr"/>
            <a:r>
              <a:rPr lang="ru-RU" sz="1400" dirty="0" smtClean="0">
                <a:solidFill>
                  <a:srgbClr val="C20633"/>
                </a:solidFill>
              </a:rPr>
              <a:t>«Волшебные превращения», </a:t>
            </a:r>
          </a:p>
          <a:p>
            <a:pPr algn="ctr"/>
            <a:r>
              <a:rPr lang="ru-RU" sz="1400" dirty="0" smtClean="0">
                <a:solidFill>
                  <a:srgbClr val="C20633"/>
                </a:solidFill>
              </a:rPr>
              <a:t>части </a:t>
            </a:r>
            <a:r>
              <a:rPr lang="ru-RU" sz="1400" dirty="0" err="1" smtClean="0">
                <a:solidFill>
                  <a:srgbClr val="C20633"/>
                </a:solidFill>
              </a:rPr>
              <a:t>ООП</a:t>
            </a:r>
            <a:r>
              <a:rPr lang="ru-RU" sz="1400" dirty="0" smtClean="0">
                <a:solidFill>
                  <a:srgbClr val="C20633"/>
                </a:solidFill>
              </a:rPr>
              <a:t> ДО, формируемой  участниками </a:t>
            </a:r>
          </a:p>
          <a:p>
            <a:pPr algn="ctr"/>
            <a:r>
              <a:rPr lang="ru-RU" sz="1400" dirty="0" smtClean="0">
                <a:solidFill>
                  <a:srgbClr val="C20633"/>
                </a:solidFill>
              </a:rPr>
              <a:t>образовательных отношений  </a:t>
            </a:r>
          </a:p>
          <a:p>
            <a:pPr algn="ctr"/>
            <a:r>
              <a:rPr lang="ru-RU" sz="1400" dirty="0" smtClean="0">
                <a:solidFill>
                  <a:srgbClr val="C20633"/>
                </a:solidFill>
              </a:rPr>
              <a:t>Приоритетная область  «Познавательное развитие» </a:t>
            </a:r>
          </a:p>
          <a:p>
            <a:pPr algn="ctr"/>
            <a:r>
              <a:rPr lang="ru-RU" sz="1400" dirty="0" smtClean="0">
                <a:solidFill>
                  <a:srgbClr val="C20633"/>
                </a:solidFill>
              </a:rPr>
              <a:t>(формирование основ </a:t>
            </a:r>
            <a:r>
              <a:rPr lang="ru-RU" sz="1400" smtClean="0">
                <a:solidFill>
                  <a:srgbClr val="C20633"/>
                </a:solidFill>
              </a:rPr>
              <a:t>естественнонаучной грамотности)                                                                             </a:t>
            </a:r>
            <a:endParaRPr lang="ru-RU" sz="1400" dirty="0" smtClean="0">
              <a:solidFill>
                <a:srgbClr val="C20633"/>
              </a:solidFill>
            </a:endParaRPr>
          </a:p>
          <a:p>
            <a:pPr algn="ctr"/>
            <a:r>
              <a:rPr lang="ru-RU" sz="1400" dirty="0" smtClean="0">
                <a:solidFill>
                  <a:srgbClr val="C20633"/>
                </a:solidFill>
              </a:rPr>
              <a:t>в  старшей группе  «Солнышко»  за 2021 – 2022 учебный год/</a:t>
            </a:r>
            <a:endParaRPr lang="ru-RU" sz="1400" dirty="0"/>
          </a:p>
        </p:txBody>
      </p:sp>
      <p:pic>
        <p:nvPicPr>
          <p:cNvPr id="9" name="Рисунок 8" descr="C:\Документы\Проект удивительная картошка 2021\картошка\hello_html_d97dc9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857364"/>
            <a:ext cx="1747843" cy="1562807"/>
          </a:xfrm>
          <a:prstGeom prst="roundRect">
            <a:avLst>
              <a:gd name="adj" fmla="val 16667"/>
            </a:avLst>
          </a:prstGeom>
          <a:ln>
            <a:solidFill>
              <a:srgbClr val="097516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C:\Users\солнышко\Desktop\картошка Романова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3643314"/>
            <a:ext cx="2630092" cy="1847850"/>
          </a:xfrm>
          <a:prstGeom prst="rect">
            <a:avLst/>
          </a:prstGeom>
          <a:ln w="38100" cap="sq">
            <a:solidFill>
              <a:srgbClr val="E7501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Users\солнышко\Downloads\картофель2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571876"/>
            <a:ext cx="1928826" cy="2630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14546" y="428604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При реализации программы используются современные образовательные технологии (игровые, проблемные, исследовательские, </a:t>
            </a:r>
            <a:r>
              <a:rPr lang="ru-RU" i="1" dirty="0" err="1" smtClean="0">
                <a:solidFill>
                  <a:srgbClr val="002060"/>
                </a:solidFill>
              </a:rPr>
              <a:t>здоровьесберегающие</a:t>
            </a:r>
            <a:r>
              <a:rPr lang="ru-RU" i="1" dirty="0" smtClean="0">
                <a:solidFill>
                  <a:srgbClr val="002060"/>
                </a:solidFill>
              </a:rPr>
              <a:t>, цифровые, </a:t>
            </a:r>
            <a:r>
              <a:rPr lang="ru-RU" i="1" dirty="0" err="1" smtClean="0">
                <a:solidFill>
                  <a:srgbClr val="002060"/>
                </a:solidFill>
              </a:rPr>
              <a:t>ТРИЗ</a:t>
            </a:r>
            <a:r>
              <a:rPr lang="en-US" i="1" dirty="0" smtClean="0">
                <a:solidFill>
                  <a:srgbClr val="002060"/>
                </a:solidFill>
              </a:rPr>
              <a:t>, </a:t>
            </a:r>
            <a:r>
              <a:rPr lang="en-US" i="1" dirty="0" err="1" smtClean="0">
                <a:solidFill>
                  <a:srgbClr val="002060"/>
                </a:solidFill>
              </a:rPr>
              <a:t>cuboro</a:t>
            </a:r>
            <a:r>
              <a:rPr lang="en-US" i="1" dirty="0" smtClean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и т.д.)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6314" y="1785926"/>
            <a:ext cx="3571900" cy="12144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реализации программы используются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технологии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(игры на свежем воздухе, закаливание  после сна)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солнышко\Downloads\мб\9212894c51cf59460a1eb1669b824bc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1928826" cy="1571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Документы\Все по реализации РППМБ и ВП\7гр.парц.программы 2021-22 фото\день снеговика\IMG_20220119_1127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071942"/>
            <a:ext cx="2714644" cy="192882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Документы\Все по реализации РППМБ и ВП\7гр.парц.программы 2021-22 фото\день снеговика\IMG_20220119_1127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3500438"/>
            <a:ext cx="2714644" cy="192882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Документы\новый год 2021 декабрь группа\IMG_20211227_11281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3143248"/>
            <a:ext cx="1928826" cy="2643206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C:\Документы\новый год 2021 декабрь группа\IMG_20211220_112748.jpg"/>
          <p:cNvPicPr/>
          <p:nvPr/>
        </p:nvPicPr>
        <p:blipFill>
          <a:blip r:embed="rId7" cstate="print"/>
          <a:srcRect t="32412"/>
          <a:stretch>
            <a:fillRect/>
          </a:stretch>
        </p:blipFill>
        <p:spPr bwMode="auto">
          <a:xfrm>
            <a:off x="428596" y="2071678"/>
            <a:ext cx="2928958" cy="1643074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Документы\узор\34dfd4958f269dd0a396afec01dde1c9--my-photos-sereni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8596" y="0"/>
            <a:ext cx="942981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программы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Воспитание экологической культуры у дошкольников.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428596" y="785794"/>
            <a:ext cx="842968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 Программы: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1.Развивать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познавательный интерес к миру природы, познавательные психические процессы, логическое мышление, познавательно-исследовательскую деятельность.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 Формировать представления о системном строении природы.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3. Воспитывать осознанное бережное отношение к природе.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C:\Users\солнышко\Downloads\узор\d1345cde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928934"/>
            <a:ext cx="4857744" cy="3205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000100" y="3786190"/>
            <a:ext cx="3357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smtClean="0">
                <a:solidFill>
                  <a:srgbClr val="E75013"/>
                </a:solidFill>
              </a:rPr>
              <a:t>Ознакомление </a:t>
            </a:r>
            <a:r>
              <a:rPr lang="ru-RU" b="1" i="1" dirty="0" smtClean="0">
                <a:solidFill>
                  <a:srgbClr val="E75013"/>
                </a:solidFill>
              </a:rPr>
              <a:t>дошкольников с природой – первые шаги в  познании родного края, воспитания любви к Родине.</a:t>
            </a:r>
            <a:endParaRPr lang="ru-RU" b="1" i="1" dirty="0">
              <a:solidFill>
                <a:srgbClr val="E75013"/>
              </a:solidFill>
            </a:endParaRPr>
          </a:p>
        </p:txBody>
      </p:sp>
      <p:pic>
        <p:nvPicPr>
          <p:cNvPr id="19" name="Рисунок 18" descr="C:\Users\солнышко\Downloads\узор\depositphotos_104131160-stock-illustration-cute-squirrel-pointin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071942"/>
            <a:ext cx="2500330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2" descr="C:\Документы\узор\84870098-vector-background-with-green-chalkboard-globe-books-grad-cap-school-supplies-and-autumn-leaves- (1).jpg"/>
          <p:cNvPicPr>
            <a:picLocks noChangeAspect="1" noChangeArrowheads="1"/>
          </p:cNvPicPr>
          <p:nvPr/>
        </p:nvPicPr>
        <p:blipFill>
          <a:blip r:embed="rId5"/>
          <a:srcRect t="12162" b="9459"/>
          <a:stretch>
            <a:fillRect/>
          </a:stretch>
        </p:blipFill>
        <p:spPr bwMode="auto">
          <a:xfrm>
            <a:off x="6215074" y="1785926"/>
            <a:ext cx="2571768" cy="2015718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428604"/>
            <a:ext cx="69294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При реализации программы используются современные образовательные технологии (игровые, проблемные, исследовательские, </a:t>
            </a:r>
            <a:r>
              <a:rPr lang="ru-RU" dirty="0" err="1" smtClean="0">
                <a:solidFill>
                  <a:srgbClr val="002060"/>
                </a:solidFill>
              </a:rPr>
              <a:t>здоровьесберегающие</a:t>
            </a:r>
            <a:r>
              <a:rPr lang="ru-RU" dirty="0" smtClean="0">
                <a:solidFill>
                  <a:srgbClr val="002060"/>
                </a:solidFill>
              </a:rPr>
              <a:t>, цифровые, </a:t>
            </a:r>
            <a:r>
              <a:rPr lang="ru-RU" dirty="0" err="1" smtClean="0">
                <a:solidFill>
                  <a:srgbClr val="002060"/>
                </a:solidFill>
              </a:rPr>
              <a:t>ТРИЗ</a:t>
            </a:r>
            <a:r>
              <a:rPr lang="en-US" dirty="0" smtClean="0">
                <a:solidFill>
                  <a:srgbClr val="002060"/>
                </a:solidFill>
              </a:rPr>
              <a:t>, </a:t>
            </a:r>
            <a:r>
              <a:rPr lang="en-US" dirty="0" err="1" smtClean="0">
                <a:solidFill>
                  <a:srgbClr val="002060"/>
                </a:solidFill>
              </a:rPr>
              <a:t>cuboro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и т.д.)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C:\Документы\фото шаг в неизвестность\свойства бумаги  2022\IMG_20220114_1610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571612"/>
            <a:ext cx="2381569" cy="19116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Документы\фото шаг в неизвестность\свойства бумаги  2022\IMG_20220114_1616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928802"/>
            <a:ext cx="2000264" cy="2643206"/>
          </a:xfrm>
          <a:prstGeom prst="rect">
            <a:avLst/>
          </a:prstGeom>
          <a:ln w="38100" cap="sq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Документы\фото шаг в неизвестность\свойства бумаги  2022\IMG_20220114_16442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714488"/>
            <a:ext cx="2376490" cy="3143272"/>
          </a:xfrm>
          <a:prstGeom prst="rect">
            <a:avLst/>
          </a:prstGeom>
          <a:ln w="38100" cap="sq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071802" y="4286256"/>
            <a:ext cx="2857520" cy="207170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Познавательно-исследовательская деятельность (исследование объектов окружающего мира и экспериментирование с ними).</a:t>
            </a:r>
          </a:p>
          <a:p>
            <a:pPr algn="ctr"/>
            <a:r>
              <a:rPr lang="ru-RU" sz="1400" dirty="0" smtClean="0"/>
              <a:t>В проведении опытов  и экспериментов используем схемы.</a:t>
            </a:r>
            <a:endParaRPr lang="ru-RU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4857760"/>
            <a:ext cx="2286016" cy="121444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Опыт с бумагой</a:t>
            </a:r>
          </a:p>
          <a:p>
            <a:pPr algn="ctr"/>
            <a:r>
              <a:rPr lang="ru-RU" sz="1400" dirty="0" smtClean="0"/>
              <a:t>«Можно ли бумажной лентой завязать мешок с игрушками?</a:t>
            </a:r>
            <a:endParaRPr lang="ru-RU" sz="1400" dirty="0"/>
          </a:p>
        </p:txBody>
      </p:sp>
      <p:pic>
        <p:nvPicPr>
          <p:cNvPr id="13" name="Рисунок 12" descr="C:\Users\солнышко\Downloads\мб\vector-cartoon-owl-with-school-background-vector-01-eps.jpg"/>
          <p:cNvPicPr/>
          <p:nvPr/>
        </p:nvPicPr>
        <p:blipFill>
          <a:blip r:embed="rId6" cstate="print"/>
          <a:srcRect t="9412" b="11765"/>
          <a:stretch>
            <a:fillRect/>
          </a:stretch>
        </p:blipFill>
        <p:spPr bwMode="auto">
          <a:xfrm>
            <a:off x="2928926" y="3357562"/>
            <a:ext cx="1376362" cy="998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6143636" y="5072074"/>
            <a:ext cx="2286016" cy="9286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Схематичное изображение исследования объекта и результата</a:t>
            </a:r>
            <a:endParaRPr lang="ru-RU" sz="1400" dirty="0"/>
          </a:p>
        </p:txBody>
      </p:sp>
      <p:pic>
        <p:nvPicPr>
          <p:cNvPr id="15" name="Рисунок 14" descr="C:\Users\солнышко\Downloads\мб\depositphotos_176571392-stock-illustration-different-types-of-science-equipments.jpg"/>
          <p:cNvPicPr/>
          <p:nvPr/>
        </p:nvPicPr>
        <p:blipFill>
          <a:blip r:embed="rId7" cstate="print"/>
          <a:srcRect b="6039"/>
          <a:stretch>
            <a:fillRect/>
          </a:stretch>
        </p:blipFill>
        <p:spPr bwMode="auto">
          <a:xfrm>
            <a:off x="357158" y="357166"/>
            <a:ext cx="1428760" cy="1071570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57356" y="428604"/>
            <a:ext cx="685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При реализации программы используются современные образовательные технологии (игровые, проблемные, исследовательские, </a:t>
            </a:r>
            <a:r>
              <a:rPr lang="ru-RU" i="1" dirty="0" err="1" smtClean="0">
                <a:solidFill>
                  <a:srgbClr val="002060"/>
                </a:solidFill>
              </a:rPr>
              <a:t>здоровьесберегающие</a:t>
            </a:r>
            <a:r>
              <a:rPr lang="ru-RU" i="1" dirty="0" smtClean="0">
                <a:solidFill>
                  <a:srgbClr val="002060"/>
                </a:solidFill>
              </a:rPr>
              <a:t>, цифровые, </a:t>
            </a:r>
            <a:r>
              <a:rPr lang="ru-RU" i="1" dirty="0" err="1" smtClean="0">
                <a:solidFill>
                  <a:srgbClr val="002060"/>
                </a:solidFill>
              </a:rPr>
              <a:t>ТРИЗ</a:t>
            </a:r>
            <a:r>
              <a:rPr lang="en-US" i="1" dirty="0" smtClean="0">
                <a:solidFill>
                  <a:srgbClr val="002060"/>
                </a:solidFill>
              </a:rPr>
              <a:t>, </a:t>
            </a:r>
            <a:r>
              <a:rPr lang="en-US" i="1" dirty="0" err="1" smtClean="0">
                <a:solidFill>
                  <a:srgbClr val="002060"/>
                </a:solidFill>
              </a:rPr>
              <a:t>cuboro</a:t>
            </a:r>
            <a:r>
              <a:rPr lang="ru-RU" i="1" dirty="0" smtClean="0">
                <a:solidFill>
                  <a:srgbClr val="002060"/>
                </a:solidFill>
              </a:rPr>
              <a:t>)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C:\Документы\фотки  ТРИЗ ноябрь 2020 средняя группа\IMG_20201019_1600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714488"/>
            <a:ext cx="1643074" cy="2143140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Документы\Все по реализации РППМБ и ВП\7гр.парц.программы 2021-22 фото\триз\IMG_20211015_0927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071810"/>
            <a:ext cx="1671900" cy="1943104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Users\солнышко\Downloads\мб\vector-cartoon-owl-with-school-background-vector-01-eps.jpg"/>
          <p:cNvPicPr/>
          <p:nvPr/>
        </p:nvPicPr>
        <p:blipFill>
          <a:blip r:embed="rId5" cstate="print"/>
          <a:srcRect t="9412" b="11765"/>
          <a:stretch>
            <a:fillRect/>
          </a:stretch>
        </p:blipFill>
        <p:spPr bwMode="auto">
          <a:xfrm>
            <a:off x="357158" y="428604"/>
            <a:ext cx="157163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714348" y="5214950"/>
            <a:ext cx="7286676" cy="107157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 smtClean="0"/>
              <a:t>В работе используем технологию </a:t>
            </a:r>
            <a:r>
              <a:rPr lang="ru-RU" sz="1400" dirty="0" err="1" smtClean="0"/>
              <a:t>ТРИЗ</a:t>
            </a:r>
            <a:r>
              <a:rPr lang="ru-RU" sz="1400" dirty="0" smtClean="0"/>
              <a:t> /Дидактические игры: «Три королевы» ; «</a:t>
            </a:r>
            <a:r>
              <a:rPr lang="ru-RU" sz="1400" dirty="0" err="1" smtClean="0"/>
              <a:t>Да-нетка</a:t>
            </a:r>
            <a:r>
              <a:rPr lang="ru-RU" sz="1400" dirty="0" smtClean="0"/>
              <a:t>»; «Круги </a:t>
            </a:r>
            <a:r>
              <a:rPr lang="ru-RU" sz="1400" dirty="0" err="1" smtClean="0"/>
              <a:t>луллия</a:t>
            </a:r>
            <a:r>
              <a:rPr lang="ru-RU" sz="1400" dirty="0" smtClean="0"/>
              <a:t>» и «Паровозик времени», «Часть и целое»; модели составления загадок об объектах  и явлениях живой и неживой природы, «Круговорот воды в природе» - модели маленьких человечков, </a:t>
            </a:r>
            <a:r>
              <a:rPr lang="ru-RU" sz="1400" dirty="0" err="1" smtClean="0"/>
              <a:t>ММЧ</a:t>
            </a:r>
            <a:r>
              <a:rPr lang="ru-RU" sz="1400" dirty="0" smtClean="0"/>
              <a:t>/</a:t>
            </a:r>
            <a:endParaRPr lang="ru-RU" sz="1400" dirty="0"/>
          </a:p>
        </p:txBody>
      </p:sp>
      <p:pic>
        <p:nvPicPr>
          <p:cNvPr id="14" name="Рисунок 13" descr="C:\Документы\Все по реализации РППМБ и ВП\триз 2022 в группе опыты\IMG_20220201_15554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1714488"/>
            <a:ext cx="2214578" cy="2857519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C:\Документы\Все по реализации РППМБ и ВП\7гр.парц.программы 2021-22 фото\триз\IMG_20211015_09390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1571612"/>
            <a:ext cx="1500198" cy="1928826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71472" y="5072074"/>
            <a:ext cx="7572428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 smtClean="0"/>
              <a:t>Использование цифровых технологий позволяет  повысить эффективность образовательного процесса а также улучшить взаимодействие с родителями, непосредственными участниками образовательного процесса: подбор иллюстративного материала (</a:t>
            </a:r>
            <a:r>
              <a:rPr lang="ru-RU" sz="1400" dirty="0" err="1" smtClean="0"/>
              <a:t>Итернет</a:t>
            </a:r>
            <a:r>
              <a:rPr lang="ru-RU" sz="1400" dirty="0" smtClean="0"/>
              <a:t>, принтер, сканирование,  создание  и показ презентаций)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500042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При реализации программы используются современные образовательные технологии (игровые, проблемные, исследовательские, </a:t>
            </a:r>
            <a:r>
              <a:rPr lang="ru-RU" i="1" dirty="0" err="1" smtClean="0">
                <a:solidFill>
                  <a:srgbClr val="002060"/>
                </a:solidFill>
              </a:rPr>
              <a:t>здоровьесберегающие</a:t>
            </a:r>
            <a:r>
              <a:rPr lang="ru-RU" i="1" dirty="0" smtClean="0">
                <a:solidFill>
                  <a:srgbClr val="002060"/>
                </a:solidFill>
              </a:rPr>
              <a:t>, цифровые, </a:t>
            </a:r>
            <a:r>
              <a:rPr lang="ru-RU" i="1" dirty="0" err="1" smtClean="0">
                <a:solidFill>
                  <a:srgbClr val="002060"/>
                </a:solidFill>
              </a:rPr>
              <a:t>ТРИЗ</a:t>
            </a:r>
            <a:r>
              <a:rPr lang="en-US" i="1" dirty="0" smtClean="0">
                <a:solidFill>
                  <a:srgbClr val="002060"/>
                </a:solidFill>
              </a:rPr>
              <a:t>, </a:t>
            </a:r>
            <a:r>
              <a:rPr lang="en-US" i="1" dirty="0" err="1" smtClean="0">
                <a:solidFill>
                  <a:srgbClr val="002060"/>
                </a:solidFill>
              </a:rPr>
              <a:t>cuboro</a:t>
            </a:r>
            <a:r>
              <a:rPr lang="en-US" i="1" dirty="0" smtClean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и т.д.)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C:\Users\солнышко\Desktop\IMG_20200412_151545.jpg"/>
          <p:cNvPicPr/>
          <p:nvPr/>
        </p:nvPicPr>
        <p:blipFill>
          <a:blip r:embed="rId3" cstate="print"/>
          <a:srcRect b="8772"/>
          <a:stretch>
            <a:fillRect/>
          </a:stretch>
        </p:blipFill>
        <p:spPr bwMode="auto">
          <a:xfrm>
            <a:off x="500034" y="1785926"/>
            <a:ext cx="257176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Документы\фотки рпп вп октябрь2019 макет ПДД\IMG_20191023_1708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785926"/>
            <a:ext cx="4071966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43042" y="357167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rgbClr val="002060"/>
                </a:solidFill>
              </a:rPr>
              <a:t> Применяется диагностика для анализа результатов </a:t>
            </a:r>
            <a:r>
              <a:rPr lang="ru-RU" i="1" dirty="0" smtClean="0">
                <a:solidFill>
                  <a:srgbClr val="002060"/>
                </a:solidFill>
              </a:rPr>
              <a:t>освоения программы</a:t>
            </a:r>
            <a:endParaRPr lang="ru-RU" i="1" dirty="0" smtClean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43042" y="5643578"/>
            <a:ext cx="5286412" cy="78581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Педагогическая д</a:t>
            </a:r>
            <a:r>
              <a:rPr lang="ru-RU" sz="1400" dirty="0" smtClean="0"/>
              <a:t>иагностика </a:t>
            </a:r>
            <a:r>
              <a:rPr lang="ru-RU" sz="1400" dirty="0" smtClean="0"/>
              <a:t>выявления уровней </a:t>
            </a:r>
            <a:r>
              <a:rPr lang="ru-RU" sz="1400" dirty="0" err="1" smtClean="0"/>
              <a:t>сформированности</a:t>
            </a:r>
            <a:r>
              <a:rPr lang="ru-RU" sz="1400" dirty="0" smtClean="0"/>
              <a:t> </a:t>
            </a:r>
          </a:p>
          <a:p>
            <a:pPr algn="ctr"/>
            <a:r>
              <a:rPr lang="ru-RU" sz="1400" dirty="0" smtClean="0"/>
              <a:t>экологических представлений у детей  5-6 лет </a:t>
            </a:r>
            <a:endParaRPr lang="ru-RU" sz="1400" dirty="0"/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3571868" y="3214686"/>
          <a:ext cx="4572032" cy="2357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6500826" y="1142984"/>
            <a:ext cx="2071702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На начало </a:t>
            </a:r>
            <a:r>
              <a:rPr lang="ru-RU" sz="1400" dirty="0" smtClean="0"/>
              <a:t>учебного года</a:t>
            </a:r>
            <a:endParaRPr lang="ru-RU" sz="1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4714884"/>
            <a:ext cx="2071702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На  </a:t>
            </a:r>
            <a:r>
              <a:rPr lang="ru-RU" sz="1400" dirty="0" smtClean="0"/>
              <a:t>конец </a:t>
            </a:r>
            <a:r>
              <a:rPr lang="ru-RU" sz="1400" dirty="0" smtClean="0"/>
              <a:t>учебного года</a:t>
            </a:r>
            <a:endParaRPr lang="ru-RU" sz="1400" dirty="0"/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1643042" y="714356"/>
          <a:ext cx="4572032" cy="2357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71670" y="500042"/>
            <a:ext cx="6500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В образовательном процессе используется  сетевая форма реализации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1857364"/>
            <a:ext cx="4286280" cy="14287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Применение виртуальных экскурсий в образовательном процессе активизирует познавательную активность дошкольников.</a:t>
            </a:r>
          </a:p>
          <a:p>
            <a:pPr algn="ctr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Видеоэкскурсия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«Живой уголок» на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Станции Юных натуралистов.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Документы\фотки 2019-2020 7 группа\IMG_20190924_1110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285860"/>
            <a:ext cx="3214710" cy="2214578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Документы\фотки 2019-2020 7 группа\Новая папка\IMG_20190924_1106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643314"/>
            <a:ext cx="3500462" cy="2571768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Документы\фотки 2019-2020 7 группа\IMG_20190924_110419.jpg"/>
          <p:cNvPicPr/>
          <p:nvPr/>
        </p:nvPicPr>
        <p:blipFill>
          <a:blip r:embed="rId5" cstate="print"/>
          <a:srcRect t="9946"/>
          <a:stretch>
            <a:fillRect/>
          </a:stretch>
        </p:blipFill>
        <p:spPr bwMode="auto">
          <a:xfrm>
            <a:off x="4714876" y="3714752"/>
            <a:ext cx="3381375" cy="2283792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Users\солнышко\Downloads\мб\7ba42f1e799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500042"/>
            <a:ext cx="1641878" cy="1114425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00232" y="428604"/>
            <a:ext cx="66437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В процессе реализации программы осуществляется применение дистанционных образовательных технологий, электронного обучения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472" y="2928934"/>
            <a:ext cx="8072494" cy="228601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 smtClean="0"/>
              <a:t> На сайте </a:t>
            </a:r>
            <a:r>
              <a:rPr lang="ru-RU" sz="1400" dirty="0" err="1" smtClean="0"/>
              <a:t>МКДОУ</a:t>
            </a:r>
            <a:r>
              <a:rPr lang="ru-RU" sz="1400" dirty="0" smtClean="0"/>
              <a:t> </a:t>
            </a:r>
            <a:r>
              <a:rPr lang="ru-RU" sz="1400" dirty="0" err="1" smtClean="0"/>
              <a:t>д</a:t>
            </a:r>
            <a:r>
              <a:rPr lang="ru-RU" sz="1400" dirty="0" smtClean="0"/>
              <a:t>/с «</a:t>
            </a:r>
            <a:r>
              <a:rPr lang="ru-RU" sz="1400" dirty="0" err="1" smtClean="0"/>
              <a:t>Чебурашка</a:t>
            </a:r>
            <a:r>
              <a:rPr lang="ru-RU" sz="1400" dirty="0" smtClean="0"/>
              <a:t>»  воспитатели группы «Солнышко»  имеют свои </a:t>
            </a:r>
            <a:r>
              <a:rPr lang="ru-RU" sz="1400" i="1" dirty="0" smtClean="0">
                <a:solidFill>
                  <a:srgbClr val="002060"/>
                </a:solidFill>
              </a:rPr>
              <a:t>«Странички педагогов», </a:t>
            </a:r>
            <a:r>
              <a:rPr lang="ru-RU" sz="1400" dirty="0" smtClean="0"/>
              <a:t>где ежемесячно выставляется новая информация  о проведенных мероприятиях, консультации</a:t>
            </a:r>
            <a:r>
              <a:rPr lang="ru-RU" sz="1400" i="1" dirty="0" smtClean="0">
                <a:solidFill>
                  <a:srgbClr val="FC1C3C"/>
                </a:solidFill>
              </a:rPr>
              <a:t> </a:t>
            </a:r>
            <a:r>
              <a:rPr lang="ru-RU" sz="1400" dirty="0" smtClean="0"/>
              <a:t>для родителей</a:t>
            </a:r>
            <a:r>
              <a:rPr lang="ru-RU" sz="1400" i="1" dirty="0" smtClean="0">
                <a:solidFill>
                  <a:srgbClr val="FC1C3C"/>
                </a:solidFill>
              </a:rPr>
              <a:t>.</a:t>
            </a:r>
          </a:p>
          <a:p>
            <a:pPr algn="just"/>
            <a:endParaRPr lang="ru-RU" sz="1400" i="1" dirty="0" smtClean="0">
              <a:solidFill>
                <a:srgbClr val="FC1C3C"/>
              </a:solidFill>
            </a:endParaRPr>
          </a:p>
          <a:p>
            <a:pPr algn="just"/>
            <a:r>
              <a:rPr lang="ru-RU" sz="1400" i="1" dirty="0" smtClean="0">
                <a:solidFill>
                  <a:srgbClr val="FC1C3C"/>
                </a:solidFill>
              </a:rPr>
              <a:t>      </a:t>
            </a:r>
            <a:r>
              <a:rPr lang="ru-RU" sz="1400" dirty="0" smtClean="0"/>
              <a:t>Также на сайте </a:t>
            </a:r>
            <a:r>
              <a:rPr lang="ru-RU" sz="1400" dirty="0" err="1" smtClean="0"/>
              <a:t>ДОУ</a:t>
            </a:r>
            <a:r>
              <a:rPr lang="ru-RU" sz="1400" dirty="0" smtClean="0"/>
              <a:t>   в разделе  «Руководство и педагогический состав» создано </a:t>
            </a:r>
            <a:r>
              <a:rPr lang="ru-RU" sz="1400" i="1" dirty="0" err="1" smtClean="0">
                <a:solidFill>
                  <a:srgbClr val="002060"/>
                </a:solidFill>
              </a:rPr>
              <a:t>ПОРТФОЛИО</a:t>
            </a:r>
            <a:r>
              <a:rPr lang="ru-RU" sz="1400" dirty="0" smtClean="0"/>
              <a:t> воспитателей  группы «Солнышко» , где представлен  собственный опыт работы, педагогическая деятельность , проведенные мероприятия, развивающая среда в группе, повышение квалификации, участие в конкурсах и другое.</a:t>
            </a:r>
            <a:endParaRPr lang="ru-RU" sz="1400" dirty="0"/>
          </a:p>
        </p:txBody>
      </p:sp>
      <p:pic>
        <p:nvPicPr>
          <p:cNvPr id="8" name="Рисунок 7" descr="C:\Users\солнышко\Downloads\узор\5YNYTfDz23w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1500198" cy="1357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714348" y="5429265"/>
            <a:ext cx="721523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2.8. </a:t>
            </a:r>
            <a:r>
              <a:rPr lang="ru-RU" sz="1400" dirty="0" smtClean="0"/>
              <a:t>Информация о реализации программы выставляется на Интернет-сайте </a:t>
            </a:r>
            <a:r>
              <a:rPr lang="ru-RU" sz="1400" dirty="0" err="1" smtClean="0"/>
              <a:t>ДОУ</a:t>
            </a:r>
            <a:r>
              <a:rPr lang="ru-RU" sz="1400" dirty="0" smtClean="0"/>
              <a:t>   </a:t>
            </a:r>
            <a:r>
              <a:rPr lang="ru-RU" sz="1400" u="sng" dirty="0" smtClean="0">
                <a:hlinkClick r:id="rId4"/>
              </a:rPr>
              <a:t>http://cheburashka.nov.edu54.ru/</a:t>
            </a:r>
            <a:r>
              <a:rPr lang="ru-RU" sz="1400" dirty="0" smtClean="0"/>
              <a:t>  , группа в контакте детский сад «</a:t>
            </a:r>
            <a:r>
              <a:rPr lang="ru-RU" sz="1400" dirty="0" err="1" smtClean="0"/>
              <a:t>Чебурашка</a:t>
            </a:r>
            <a:r>
              <a:rPr lang="ru-RU" sz="1400" dirty="0" smtClean="0"/>
              <a:t>»</a:t>
            </a:r>
            <a:r>
              <a:rPr lang="ru-RU" sz="1400" b="1" dirty="0" smtClean="0"/>
              <a:t> </a:t>
            </a:r>
            <a:r>
              <a:rPr lang="ru-RU" sz="1400" u="sng" dirty="0" smtClean="0">
                <a:hlinkClick r:id="rId5"/>
              </a:rPr>
              <a:t>https://vk.com/dscheburashka</a:t>
            </a:r>
            <a:endParaRPr lang="ru-RU" sz="14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17144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3" name="Рисунок 12" descr="C:\Users\солнышко\Desktop\IMG_20200412_151545.jpg"/>
          <p:cNvPicPr/>
          <p:nvPr/>
        </p:nvPicPr>
        <p:blipFill>
          <a:blip r:embed="rId6" cstate="print"/>
          <a:srcRect b="8772"/>
          <a:stretch>
            <a:fillRect/>
          </a:stretch>
        </p:blipFill>
        <p:spPr bwMode="auto">
          <a:xfrm>
            <a:off x="3286116" y="1428736"/>
            <a:ext cx="250033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500042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К программе разработаны информационно-методические и дидактические материалы, предназначенные для детей, педагогов, родителей 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C:\Документы\фотки с телеФОНА МАРТ 2021 ДЛЯ конференции\IMG_20210330_1440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500174"/>
            <a:ext cx="2664459" cy="3527864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928926" y="5214950"/>
            <a:ext cx="3786214" cy="12001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реализации программы в группе  имеются дидактические материалы, разработки занятий,  презентации, консультации для родителей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Документы\фото май 2021\IMG_20210513_1341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357298"/>
            <a:ext cx="1643074" cy="221457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C:\Документы\фото май 2021\IMG_20210513_1342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1357298"/>
            <a:ext cx="1803279" cy="23561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2" name="Рисунок 11" descr="C:\Документы\фото май 2021\IMG_20210513_13410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4071942"/>
            <a:ext cx="1750170" cy="23329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3" name="Рисунок 12" descr="C:\Документы\фотки осень 2019 много фоток\IMG_20200312_07251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3857628"/>
            <a:ext cx="2331401" cy="19194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28794" y="571480"/>
            <a:ext cx="70009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Развивающая предметно-пространственная среда </a:t>
            </a:r>
            <a:r>
              <a:rPr lang="ru-RU" i="1" dirty="0" err="1" smtClean="0">
                <a:solidFill>
                  <a:srgbClr val="002060"/>
                </a:solidFill>
              </a:rPr>
              <a:t>ДОО</a:t>
            </a:r>
            <a:r>
              <a:rPr lang="ru-RU" i="1" dirty="0" smtClean="0">
                <a:solidFill>
                  <a:srgbClr val="002060"/>
                </a:solidFill>
              </a:rPr>
              <a:t> обеспечивает условия для реализации программы: наличие различных пространств (центров)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0" name="Рисунок 9" descr="C:\Документы\фотки рпп вп октябрь2019 макет ПДД\IMG_20191023_170742.jpg"/>
          <p:cNvPicPr/>
          <p:nvPr/>
        </p:nvPicPr>
        <p:blipFill>
          <a:blip r:embed="rId3" cstate="print"/>
          <a:srcRect l="34397" t="30696"/>
          <a:stretch>
            <a:fillRect/>
          </a:stretch>
        </p:blipFill>
        <p:spPr bwMode="auto">
          <a:xfrm>
            <a:off x="3071802" y="1857364"/>
            <a:ext cx="3000396" cy="2286016"/>
          </a:xfrm>
          <a:prstGeom prst="rect">
            <a:avLst/>
          </a:prstGeom>
          <a:ln w="38100" cap="sq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Документы\фото май 2021\IMG_20210512_0735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714488"/>
            <a:ext cx="1819277" cy="2163276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C:\Документы\фото май 2021\IMG_20210512_07414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4286256"/>
            <a:ext cx="1428760" cy="2000264"/>
          </a:xfrm>
          <a:prstGeom prst="rect">
            <a:avLst/>
          </a:prstGeom>
          <a:ln w="38100" cap="sq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 descr="C:\Документы\фотки рпп вп октябрь2019\IMG_20191023_17102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143248"/>
            <a:ext cx="2192327" cy="1428760"/>
          </a:xfrm>
          <a:prstGeom prst="rect">
            <a:avLst/>
          </a:prstGeom>
          <a:ln w="38100" cap="sq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 descr="C:\Документы\фото май 2021\IMG_20210512_07443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1357298"/>
            <a:ext cx="2000264" cy="1500198"/>
          </a:xfrm>
          <a:prstGeom prst="rect">
            <a:avLst/>
          </a:prstGeom>
          <a:ln w="38100" cap="sq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3714744" y="4500570"/>
            <a:ext cx="3000396" cy="16287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 smtClean="0"/>
              <a:t>В «Центре природы» находятся все необходимые материалы, пособия, рабочие тетради,  макеты для наблюдений за природными явлениями и объектами живой и неживой природы.</a:t>
            </a:r>
            <a:endParaRPr lang="ru-RU" sz="1400" dirty="0"/>
          </a:p>
        </p:txBody>
      </p:sp>
      <p:pic>
        <p:nvPicPr>
          <p:cNvPr id="19" name="Рисунок 18" descr="C:\Документы\новый проект Волшебница вода\фото\IMG_20211021_074907.jpg"/>
          <p:cNvPicPr/>
          <p:nvPr/>
        </p:nvPicPr>
        <p:blipFill>
          <a:blip r:embed="rId8" cstate="print"/>
          <a:srcRect t="40678"/>
          <a:stretch>
            <a:fillRect/>
          </a:stretch>
        </p:blipFill>
        <p:spPr bwMode="auto">
          <a:xfrm>
            <a:off x="571472" y="4857760"/>
            <a:ext cx="2286016" cy="1571636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357166"/>
            <a:ext cx="6858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Развивающая предметно-пространственная среда </a:t>
            </a:r>
            <a:r>
              <a:rPr lang="ru-RU" i="1" dirty="0" err="1" smtClean="0">
                <a:solidFill>
                  <a:srgbClr val="002060"/>
                </a:solidFill>
              </a:rPr>
              <a:t>ДОО</a:t>
            </a:r>
            <a:r>
              <a:rPr lang="ru-RU" i="1" dirty="0" smtClean="0">
                <a:solidFill>
                  <a:srgbClr val="002060"/>
                </a:solidFill>
              </a:rPr>
              <a:t> обеспечивает условия для реализации программы: наличие различных пространств (центров)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C:\Документы\фотки 7 група рппс 2018\IMG_20170914_0724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000">
            <a:off x="6379659" y="1303783"/>
            <a:ext cx="2075813" cy="2505812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Документы\фотки 7 група рппс 2018\IMG_20170914_073412.jpg"/>
          <p:cNvPicPr/>
          <p:nvPr/>
        </p:nvPicPr>
        <p:blipFill>
          <a:blip r:embed="rId4" cstate="print"/>
          <a:srcRect t="12393"/>
          <a:stretch>
            <a:fillRect/>
          </a:stretch>
        </p:blipFill>
        <p:spPr bwMode="auto">
          <a:xfrm>
            <a:off x="571472" y="1214422"/>
            <a:ext cx="2763829" cy="2214578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Документы\фотки 7 група рппс 2018\IMG_20170914_07413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3857628"/>
            <a:ext cx="2643206" cy="2214578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Документы\фотки 7 група рппс 2018\IMG_20170914_07360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4071942"/>
            <a:ext cx="3000396" cy="2000264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571868" y="2143116"/>
            <a:ext cx="2428892" cy="164307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 smtClean="0"/>
              <a:t>Различные центры обеспечивают условия для реализации программы, материалы и пособия используются  на прогулках, занятиях, физкультминутках.</a:t>
            </a:r>
            <a:endParaRPr lang="ru-RU" sz="1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85728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Развивающая предметно-пространственная среда </a:t>
            </a:r>
            <a:r>
              <a:rPr lang="ru-RU" i="1" dirty="0" err="1" smtClean="0">
                <a:solidFill>
                  <a:srgbClr val="002060"/>
                </a:solidFill>
              </a:rPr>
              <a:t>ДОО</a:t>
            </a:r>
            <a:r>
              <a:rPr lang="ru-RU" i="1" dirty="0" smtClean="0">
                <a:solidFill>
                  <a:srgbClr val="002060"/>
                </a:solidFill>
              </a:rPr>
              <a:t> обеспечивает условия для реализации программы: в групповых комнатах имеются игровые средства, материалы, оборудование, инвентарь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C:\Документы\фотки рпп вп октябрь2019 макет ПДД\IMG_20191023_1709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500174"/>
            <a:ext cx="2486658" cy="3406773"/>
          </a:xfrm>
          <a:prstGeom prst="rect">
            <a:avLst/>
          </a:prstGeom>
          <a:ln w="38100" cap="sq">
            <a:solidFill>
              <a:srgbClr val="0066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Документы\фотки осень опыты рппвп2019 много фоток\IMG_20200306_0811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1428736"/>
            <a:ext cx="1675766" cy="2160589"/>
          </a:xfrm>
          <a:prstGeom prst="rect">
            <a:avLst/>
          </a:prstGeom>
          <a:ln w="38100" cap="sq">
            <a:solidFill>
              <a:srgbClr val="0066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Документы\новый проект Волшебница вода\фото\IMG_20210901_12163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3857628"/>
            <a:ext cx="2182819" cy="2600331"/>
          </a:xfrm>
          <a:prstGeom prst="rect">
            <a:avLst/>
          </a:prstGeom>
          <a:ln w="38100" cap="sq">
            <a:solidFill>
              <a:srgbClr val="0066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C:\Документы\7гр.парц.программы 2021-22 фото\рпп вп\IMG_20211025_11303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1285860"/>
            <a:ext cx="1857388" cy="2357430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 descr="C:\Документы\7гр.парц.программы 2021-22 фото\рпп вп\IMG_20211025_113103.jpg"/>
          <p:cNvPicPr/>
          <p:nvPr/>
        </p:nvPicPr>
        <p:blipFill>
          <a:blip r:embed="rId7" cstate="print"/>
          <a:srcRect t="17290"/>
          <a:stretch>
            <a:fillRect/>
          </a:stretch>
        </p:blipFill>
        <p:spPr bwMode="auto">
          <a:xfrm>
            <a:off x="785786" y="3929066"/>
            <a:ext cx="2000264" cy="2428892"/>
          </a:xfrm>
          <a:prstGeom prst="rect">
            <a:avLst/>
          </a:prstGeom>
          <a:ln w="38100" cap="sq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3000364" y="5072074"/>
            <a:ext cx="2857520" cy="12858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Имеется необходимый инвентарь и оборудование  для познавательно-исследовательской деятельности, лаборатория «Юные исследователи»</a:t>
            </a:r>
            <a:endParaRPr lang="ru-RU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Документы\узор\34dfd4958f269dd0a396afec01dde1c9--my-photos-sereni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2976" y="857232"/>
            <a:ext cx="678661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i="1" dirty="0" smtClean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i="1" dirty="0" smtClean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Всё хорошее в людях — из детства!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Как истоки добра пробудить?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Прикоснуться к природе всем сердцем: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Удивиться, узнать, полюбить!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Я хочу, чтоб земля расцветала,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И росли, как цветы, малыши,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Чтоб для них экология стала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Не наукой, а частью души!</a:t>
            </a:r>
          </a:p>
        </p:txBody>
      </p:sp>
      <p:pic>
        <p:nvPicPr>
          <p:cNvPr id="16" name="Рисунок 15" descr="C:\Документы\Все по реализации РППМБ и ВП\2021-22 г. РПП ВП\для презентации вп мб  картинки\depositphotos_2767783-stock-illustration-landscape-with-whea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85728"/>
            <a:ext cx="228601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Документы\Все по реализации РППМБ и ВП\2021-22 г. РПП ВП\для презентации вп мб  картинки\L_0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85728"/>
            <a:ext cx="2214578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 descr="C:\Документы\Все по реализации РППМБ и ВП\7гр.парц.программы 2021-22 фото\рпп вп\Филиппова Мария 7 гр Река Обь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85728"/>
            <a:ext cx="1871670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 descr="C:\Документы\цветочная клумба 7 сад\IMG_20170814_16061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3834" y="3143248"/>
            <a:ext cx="1200149" cy="1504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C:\Users\солнышко\Downloads\разное\219e007c627c7b652a60d85f19c0b32e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5429264"/>
            <a:ext cx="2071702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C:\Документы\цветы сад клумба\IMG_083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6578" y="5214950"/>
            <a:ext cx="2000264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C:\Users\солнышко\Desktop\Новая папка\20160727_120406_Burst01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4214818"/>
            <a:ext cx="1643074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00232" y="642918"/>
            <a:ext cx="6500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Имеются созданные педагогами элементы </a:t>
            </a:r>
            <a:r>
              <a:rPr lang="ru-RU" i="1" dirty="0" err="1" smtClean="0">
                <a:solidFill>
                  <a:srgbClr val="002060"/>
                </a:solidFill>
              </a:rPr>
              <a:t>РППС</a:t>
            </a:r>
            <a:r>
              <a:rPr lang="ru-RU" i="1" dirty="0" smtClean="0">
                <a:solidFill>
                  <a:srgbClr val="002060"/>
                </a:solidFill>
              </a:rPr>
              <a:t> для реализации программы, в том числе авторские.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1428736"/>
            <a:ext cx="7572428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Дидактическая игра «Овощной салат» / «Фруктовый салат»/</a:t>
            </a:r>
          </a:p>
          <a:p>
            <a:pPr algn="ctr"/>
            <a:r>
              <a:rPr lang="ru-RU" sz="1400" i="1" dirty="0" smtClean="0">
                <a:solidFill>
                  <a:srgbClr val="002060"/>
                </a:solidFill>
              </a:rPr>
              <a:t>возраст 5-7 лет</a:t>
            </a:r>
          </a:p>
          <a:p>
            <a:pPr algn="ctr"/>
            <a:r>
              <a:rPr lang="ru-RU" sz="1400" dirty="0" smtClean="0"/>
              <a:t>Разработала   Дёмина С.В.  воспитатель высшей  квалификационной  категории</a:t>
            </a:r>
          </a:p>
        </p:txBody>
      </p:sp>
      <p:pic>
        <p:nvPicPr>
          <p:cNvPr id="8" name="Рисунок 7" descr="C:\Документы\фотки осень 2019 много фоток\IMG_20200306_0928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786058"/>
            <a:ext cx="2643206" cy="3429002"/>
          </a:xfrm>
          <a:prstGeom prst="roundRect">
            <a:avLst>
              <a:gd name="adj" fmla="val 16667"/>
            </a:avLst>
          </a:prstGeom>
          <a:ln>
            <a:solidFill>
              <a:srgbClr val="791572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C:\Users\солнышко\Downloads\салат\istockphoto-932358348-1024x102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643182"/>
            <a:ext cx="951133" cy="879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C:\Users\солнышко\Downloads\салат\depositphotos_3773305-stock-photo-single-a-orange-fresh-onio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2643182"/>
            <a:ext cx="904917" cy="785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C:\Users\солнышко\Downloads\салат\536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2643182"/>
            <a:ext cx="1306894" cy="9888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C:\Users\солнышко\Downloads\салат\093_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3643314"/>
            <a:ext cx="872565" cy="9086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C:\Users\солнышко\Downloads\салат\Food-cucumber_1_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6" y="3714752"/>
            <a:ext cx="1254642" cy="8399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Скругленный прямоугольник 14"/>
          <p:cNvSpPr/>
          <p:nvPr/>
        </p:nvSpPr>
        <p:spPr>
          <a:xfrm>
            <a:off x="3428992" y="4714884"/>
            <a:ext cx="5143536" cy="12858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Закреплять названия овощей и фруктов, формировать умение сопоставлять форму и цвет для нахождения объекта в матрице; развивать умение ориентироваться в таблице;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развивать  воображение, речь детей.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1538" y="1285860"/>
            <a:ext cx="7143800" cy="10715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Дидактическая игра  «Круговорот воды в природе»</a:t>
            </a:r>
          </a:p>
          <a:p>
            <a:pPr algn="ctr"/>
            <a:r>
              <a:rPr lang="ru-RU" sz="1600" i="1" dirty="0" smtClean="0">
                <a:solidFill>
                  <a:srgbClr val="002060"/>
                </a:solidFill>
              </a:rPr>
              <a:t>/ технология </a:t>
            </a:r>
            <a:r>
              <a:rPr lang="ru-RU" sz="1600" i="1" dirty="0" err="1" smtClean="0">
                <a:solidFill>
                  <a:srgbClr val="002060"/>
                </a:solidFill>
              </a:rPr>
              <a:t>ТРИЗ</a:t>
            </a:r>
            <a:r>
              <a:rPr lang="ru-RU" sz="1600" i="1" dirty="0" smtClean="0">
                <a:solidFill>
                  <a:srgbClr val="002060"/>
                </a:solidFill>
              </a:rPr>
              <a:t>/</a:t>
            </a:r>
          </a:p>
          <a:p>
            <a:pPr algn="ctr"/>
            <a:r>
              <a:rPr lang="ru-RU" sz="1400" dirty="0" smtClean="0"/>
              <a:t>Разработала Теплова Н.А. воспитатель высшей квалификационной категории </a:t>
            </a:r>
            <a:endParaRPr lang="ru-RU" sz="1400" dirty="0"/>
          </a:p>
        </p:txBody>
      </p:sp>
      <p:pic>
        <p:nvPicPr>
          <p:cNvPr id="10" name="Рисунок 9" descr="C:\Документы\фотки осень 2019 много фоток\IMG_20200312_0725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571744"/>
            <a:ext cx="3000396" cy="2214578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C:\Документы\фотки осень 2019 много фоток\IMG_20200312_0726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500306"/>
            <a:ext cx="1609725" cy="2169177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C:\Документы\фотки осень 2019 много фоток\IMG_20200312_0726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2500306"/>
            <a:ext cx="1643074" cy="2143140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3143240" y="5143512"/>
            <a:ext cx="50720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Три агрегатных состояния воды. </a:t>
            </a:r>
          </a:p>
          <a:p>
            <a:pPr algn="ctr"/>
            <a:r>
              <a:rPr lang="ru-RU" sz="1400" dirty="0" smtClean="0"/>
              <a:t>Метод «Моделирования </a:t>
            </a:r>
            <a:r>
              <a:rPr lang="ru-RU" sz="1400" dirty="0" smtClean="0"/>
              <a:t>маленькими человечками» технологии ОТСМ-РТВ-ТРИЗ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857356" y="500042"/>
            <a:ext cx="6357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Имеются созданные педагогами элементы </a:t>
            </a:r>
            <a:r>
              <a:rPr lang="ru-RU" i="1" dirty="0" err="1" smtClean="0">
                <a:solidFill>
                  <a:srgbClr val="002060"/>
                </a:solidFill>
              </a:rPr>
              <a:t>РППС</a:t>
            </a:r>
            <a:r>
              <a:rPr lang="ru-RU" i="1" dirty="0" smtClean="0">
                <a:solidFill>
                  <a:srgbClr val="002060"/>
                </a:solidFill>
              </a:rPr>
              <a:t> для реализации программы, в том числе авторские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4" name="Рисунок 13" descr="https://ds05.infourok.ru/uploads/ex/0a4c/0004500b-19b19792/2/img1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4929198"/>
            <a:ext cx="2043429" cy="15325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571480"/>
            <a:ext cx="6715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Наличие цифровых ресурсов для обучения, развития, социализации, воспитания в рамках программы.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85852" y="1285860"/>
            <a:ext cx="6929486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</a:rPr>
              <a:t>Дидактическая игра «Три королевы» </a:t>
            </a:r>
          </a:p>
          <a:p>
            <a:pPr algn="ctr"/>
            <a:r>
              <a:rPr lang="ru-RU" sz="1400" i="1" dirty="0" smtClean="0">
                <a:solidFill>
                  <a:srgbClr val="002060"/>
                </a:solidFill>
              </a:rPr>
              <a:t>                             ( технология  </a:t>
            </a:r>
            <a:r>
              <a:rPr lang="ru-RU" sz="1400" i="1" dirty="0" err="1" smtClean="0">
                <a:solidFill>
                  <a:srgbClr val="002060"/>
                </a:solidFill>
              </a:rPr>
              <a:t>ТРИЗ</a:t>
            </a:r>
            <a:r>
              <a:rPr lang="ru-RU" sz="1400" i="1" dirty="0" smtClean="0">
                <a:solidFill>
                  <a:srgbClr val="002060"/>
                </a:solidFill>
              </a:rPr>
              <a:t>)</a:t>
            </a:r>
            <a:r>
              <a:rPr lang="ru-RU" sz="1400" dirty="0" smtClean="0"/>
              <a:t> </a:t>
            </a:r>
          </a:p>
          <a:p>
            <a:pPr algn="ctr"/>
            <a:r>
              <a:rPr lang="ru-RU" sz="1400" dirty="0" smtClean="0"/>
              <a:t>Разработала   Дёмина С.В.  воспитатель высшей  квалификационной  категории</a:t>
            </a:r>
          </a:p>
          <a:p>
            <a:pPr algn="ctr"/>
            <a:endParaRPr lang="ru-RU" sz="1400" i="1" dirty="0" smtClean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57422" y="2500306"/>
            <a:ext cx="4357718" cy="17859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формировать у детей представление об окружающем мире; различать объекты живой и неживой природы, рукотворного мира; развивать умение анализировать, сравнивать, обобщать, группировать;  развивать внимание, память, обогащать словарный запас;  воспитывать бережное отношение к объектам окружающего мира.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:\Users\солнышко\Downloads\явления\17826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643182"/>
            <a:ext cx="1535428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C:\Users\солнышко\Downloads\явления\yuta-gori.ori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643182"/>
            <a:ext cx="1643074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C:\Users\солнышко\Downloads\явления\Dy9sxpQX0AorqVj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4643446"/>
            <a:ext cx="1785950" cy="1357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 descr="C:\Users\солнышко\Downloads\явления\beliy-grib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4714884"/>
            <a:ext cx="1785950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 descr="C:\Users\солнышко\Downloads\Новая папка\f85f61667de625c1cb57a4be622a51a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4714884"/>
            <a:ext cx="1357322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571480"/>
            <a:ext cx="6715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Наличие цифровых ресурсов для обучения, развития, социализации, воспитания в рамках программы.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1357298"/>
            <a:ext cx="7572428" cy="14287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Использование цифровых технологий позволяет  повысить эффективность образовательного процесса, а также улучшить взаимодействие с родителями, непосредственными участниками образовательного процесса: подбор иллюстративного материала 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Итернет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принтер, сканирование,  создание  и показ презентаций)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Документы\фотки группа ПДД и другое\IMG_20190413_1045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143248"/>
            <a:ext cx="2428892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C:\Документы\фотки с телеФОНА МАРТ 2021 ДЛЯ конференции\IMG_20210330_1441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000372"/>
            <a:ext cx="2286016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C:\Документы\фотки рпп вп октябрь2019 макет ПДД\IMG_20191023_17081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3357562"/>
            <a:ext cx="2857520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2857488" y="5715016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Создание и показ презентаций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500042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Содержатся продукты совместных детско-взрослых проектов в процессе реализации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C:\Документы\фотки рпп вп октябрь2019\IMG_20191023_1715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000100" y="1214422"/>
            <a:ext cx="292895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1000100" y="3357562"/>
            <a:ext cx="3071834" cy="9286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Плакат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«Земля – наш общий дом»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Выполнила Коваленко Е.С.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/Пластилиновая живопись/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Документы\фотки 2019 дети площадка\IMG_20190413_101413.jpg"/>
          <p:cNvPicPr/>
          <p:nvPr/>
        </p:nvPicPr>
        <p:blipFill>
          <a:blip r:embed="rId4" cstate="print"/>
          <a:srcRect l="6265" r="6032"/>
          <a:stretch>
            <a:fillRect/>
          </a:stretch>
        </p:blipFill>
        <p:spPr bwMode="auto">
          <a:xfrm>
            <a:off x="4572000" y="1357298"/>
            <a:ext cx="3929090" cy="3000396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5072066" y="4500570"/>
            <a:ext cx="2928958" cy="78581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Картины «Времена года»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Выполнила Коваленко Е.С.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/Пластилиновая живопись/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:\Документы\фотки рпп вп октябрь2019\IMG_20191023_17102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500570"/>
            <a:ext cx="2714644" cy="178595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4000496" y="5786454"/>
            <a:ext cx="2286016" cy="500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Макет «Лес»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500042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Содержатся продукты совместных детско-взрослых проектов в процессе реализации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C:\Документы\новый проект Волшебница вода\фото\IMG_20211021_0749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285860"/>
            <a:ext cx="2819400" cy="3762375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Скругленный прямоугольник 16"/>
          <p:cNvSpPr/>
          <p:nvPr/>
        </p:nvSpPr>
        <p:spPr>
          <a:xfrm>
            <a:off x="642910" y="5214950"/>
            <a:ext cx="3071834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Макет  «Обитатели реки Обь»</a:t>
            </a:r>
          </a:p>
          <a:p>
            <a:pPr algn="ctr"/>
            <a:r>
              <a:rPr lang="ru-RU" sz="1400" dirty="0" smtClean="0"/>
              <a:t>к проекту «Загадочный мир водоемов»</a:t>
            </a:r>
            <a:endParaRPr lang="ru-RU" sz="1400" dirty="0"/>
          </a:p>
        </p:txBody>
      </p:sp>
      <p:pic>
        <p:nvPicPr>
          <p:cNvPr id="19" name="Рисунок 18" descr="C:\Документы\новый проект Волшебница вода\фото\IMG_20211028_1333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1428736"/>
            <a:ext cx="4488824" cy="3438630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Скругленный прямоугольник 19"/>
          <p:cNvSpPr/>
          <p:nvPr/>
        </p:nvSpPr>
        <p:spPr>
          <a:xfrm>
            <a:off x="4572000" y="5143512"/>
            <a:ext cx="3071834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Изготовление мини-газет «Кому нужна вода?»</a:t>
            </a:r>
          </a:p>
          <a:p>
            <a:pPr algn="ctr"/>
            <a:r>
              <a:rPr lang="ru-RU" sz="1400" dirty="0" smtClean="0"/>
              <a:t>к проекту «Что мы знаем о воде?»</a:t>
            </a:r>
            <a:endParaRPr lang="ru-RU" sz="1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500042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Содержатся продукты совместных детско-взрослых проектов в процессе реализации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2910" y="5214950"/>
            <a:ext cx="3071834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Изготовление природоохранных знаков «БЕРЕГИТЕ  ПРИРОДУ!»</a:t>
            </a:r>
          </a:p>
        </p:txBody>
      </p:sp>
      <p:pic>
        <p:nvPicPr>
          <p:cNvPr id="12" name="Рисунок 11" descr="C:\Документы\новый проект Волшебница вода\фото\IMG_20211021_1021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00174"/>
            <a:ext cx="4498353" cy="3338541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C:\Документы\новый проект Волшебница вода\фото\IMG_20211021_0758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428736"/>
            <a:ext cx="2713355" cy="3616960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500042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Содержатся продукты совместных детско-взрослых проектов в процессе реализации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2910" y="5214950"/>
            <a:ext cx="3071834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Изготовление природоохранных знаков «БЕРЕГИТЕ  ПРИРОДУ!»</a:t>
            </a:r>
          </a:p>
        </p:txBody>
      </p:sp>
      <p:pic>
        <p:nvPicPr>
          <p:cNvPr id="12" name="Рисунок 11" descr="C:\Документы\новый проект Волшебница вода\фото\IMG_20211021_1021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00174"/>
            <a:ext cx="4498353" cy="3338541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C:\Документы\новый проект Волшебница вода\фото\IMG_20211021_0758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1000108"/>
            <a:ext cx="1856099" cy="2831142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C:\Документы\7гр.парц.программы 2021-22 фото\рпп вп\IMG_20211027_11442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4071942"/>
            <a:ext cx="3060070" cy="2063306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571480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Педагоги </a:t>
            </a:r>
            <a:r>
              <a:rPr lang="ru-RU" i="1" dirty="0" err="1" smtClean="0">
                <a:solidFill>
                  <a:srgbClr val="002060"/>
                </a:solidFill>
              </a:rPr>
              <a:t>ДОО</a:t>
            </a:r>
            <a:r>
              <a:rPr lang="ru-RU" i="1" dirty="0" smtClean="0">
                <a:solidFill>
                  <a:srgbClr val="002060"/>
                </a:solidFill>
              </a:rPr>
              <a:t> повышают квалификацию по темам, связанным с содержанием программы (в течение отчетного периода)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C:\Документы\Достижения Дёмина СВ 2020-21\Дёмина  01.03 2020 Сертификат Вебинар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428736"/>
            <a:ext cx="1878217" cy="265676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9" name="Рисунок 8" descr="C:\Документы\Достижения Дёмина СВ 2020-21\Дёмина С.В. 16.10.20 Сертификат Вебинар Развитие познавательной активности детей дошкольного возраста_page-0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1428736"/>
            <a:ext cx="2156949" cy="296702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" name="Рисунок 9" descr="C:\Документы\Достижения Дёмина СВ 2020-21\Дёмина С.В. 30.10.20 Сертификат Форум Центров Точка роста_page-00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571612"/>
            <a:ext cx="2571768" cy="17859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11" descr="C:\Users\солнышко\Desktop\Дёмина КПК ТРИЗ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429132"/>
            <a:ext cx="2558234" cy="179145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3" name="Рисунок 12" descr="C:\Документы\Достижения Дёмина СВ 2020-21\Дёмина С.В. 26.11.2021 Удостоверение КПК Краеведение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3786190"/>
            <a:ext cx="2857520" cy="207170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00042"/>
            <a:ext cx="71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Педагоги </a:t>
            </a:r>
            <a:r>
              <a:rPr lang="ru-RU" i="1" dirty="0" err="1" smtClean="0">
                <a:solidFill>
                  <a:srgbClr val="002060"/>
                </a:solidFill>
              </a:rPr>
              <a:t>ДОО</a:t>
            </a:r>
            <a:r>
              <a:rPr lang="ru-RU" i="1" dirty="0" smtClean="0">
                <a:solidFill>
                  <a:srgbClr val="002060"/>
                </a:solidFill>
              </a:rPr>
              <a:t> транслируют опыт работы по реализации программы в педагогическом сообществе, в том числе с применением возможностей информационно-телекоммуникационной сети Интернет.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C:\Документы\Достижения Дёмина СВ 2020-21\Конференция краеведение 14.04.21\Дёмина СВ. 14.04.21 Свидетельство Конференция Краеведение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857364"/>
            <a:ext cx="3857652" cy="278608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5000636"/>
            <a:ext cx="7643866" cy="12858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i="1" dirty="0" smtClean="0">
              <a:solidFill>
                <a:srgbClr val="1D11B9"/>
              </a:solidFill>
              <a:latin typeface="Bookman Old Style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Воспитатель Дёмина С.В. представила презентацию «Огород на окне» ( из опыта работы) 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рамках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региональной научно-практической конференции «Краеведческое образование – основа становления духовно-нравственных ценностей у детей дошкольного возраста»</a:t>
            </a:r>
          </a:p>
        </p:txBody>
      </p:sp>
      <p:pic>
        <p:nvPicPr>
          <p:cNvPr id="13" name="Рисунок 12" descr="C:\Документы\конференция краеведение\огород и ПДД в группе 2019\IMG_20190401_0742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928802"/>
            <a:ext cx="3571900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3108" y="500042"/>
            <a:ext cx="65008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rgbClr val="002060"/>
                </a:solidFill>
              </a:rPr>
              <a:t> Программа </a:t>
            </a:r>
            <a:r>
              <a:rPr lang="ru-RU" i="1" dirty="0" smtClean="0">
                <a:solidFill>
                  <a:srgbClr val="002060"/>
                </a:solidFill>
              </a:rPr>
              <a:t>«волшебные превращения» обеспечивает </a:t>
            </a:r>
            <a:r>
              <a:rPr lang="ru-RU" i="1" dirty="0" smtClean="0">
                <a:solidFill>
                  <a:srgbClr val="002060"/>
                </a:solidFill>
              </a:rPr>
              <a:t>развитие у детей инженерных и естественнонаучных компетенций.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9" name="Picture 3" descr="C:\Документы\картинки огород  для офрмления в группе\- 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1457310" cy="145731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571472" y="5143512"/>
            <a:ext cx="5715040" cy="12144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группе созданы условия для развития у дошкольников  инженерных и естественнонаучных представлений об окружающем мире (использование матриц , модулей, карточек-символов,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морфотаблиц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алгоритмов, моделей составления загадок об объектах живой и неживой природы)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Документы\Все по реализации РППМБ и ВП\7гр.парц.программы 2021-22 фото\триз\IMG_20211015_09215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857364"/>
            <a:ext cx="2143140" cy="2714644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00034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Дидактическое пособие «Причина-следствие»</a:t>
            </a:r>
            <a:endParaRPr lang="ru-RU" sz="1400" dirty="0"/>
          </a:p>
        </p:txBody>
      </p:sp>
      <p:pic>
        <p:nvPicPr>
          <p:cNvPr id="17" name="Рисунок 16" descr="C:\Документы\Все по реализации РППМБ и ВП\стелефона группа ТРИЗ ШАГ март 2021\IMG_20210309_10524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786578" y="4143380"/>
            <a:ext cx="1847793" cy="2177356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Рисунок 18" descr="C:\Документы\Все по реализации РППМБ и ВП\триз 2022 в группе опыты\IMG_20220120_16225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1428736"/>
            <a:ext cx="3159127" cy="250033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3000364" y="4071942"/>
            <a:ext cx="3214710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Составление схемы </a:t>
            </a:r>
          </a:p>
          <a:p>
            <a:pPr algn="ctr"/>
            <a:r>
              <a:rPr lang="ru-RU" sz="1400" dirty="0" smtClean="0"/>
              <a:t>«Откуда берется вода?»</a:t>
            </a:r>
            <a:endParaRPr lang="ru-RU" sz="1400" dirty="0"/>
          </a:p>
        </p:txBody>
      </p:sp>
      <p:pic>
        <p:nvPicPr>
          <p:cNvPr id="21" name="Рисунок 20" descr="C:\Документы\Все по реализации РППМБ и ВП\триз 2022 в группе опыты\IMG_20220120_16174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702" y="1571612"/>
            <a:ext cx="1785950" cy="2286016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500042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Педагоги </a:t>
            </a:r>
            <a:r>
              <a:rPr lang="ru-RU" i="1" dirty="0" err="1" smtClean="0">
                <a:solidFill>
                  <a:srgbClr val="002060"/>
                </a:solidFill>
              </a:rPr>
              <a:t>ДОО</a:t>
            </a:r>
            <a:r>
              <a:rPr lang="ru-RU" i="1" dirty="0" smtClean="0">
                <a:solidFill>
                  <a:srgbClr val="002060"/>
                </a:solidFill>
              </a:rPr>
              <a:t> транслируют опыт работы по реализации программы в педагогическом сообществе, в том числе с применением возможностей информационно-телекоммуникационной сети Интернет.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C:\Users\солнышко\Desktop\Дёмина С.В. 12.02.21 Свидетельство о публикации Краеведение\Дёмина С.В. 12.02.21 Свидетельство о публикации Краеведение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857628"/>
            <a:ext cx="1928826" cy="2428892"/>
          </a:xfrm>
          <a:prstGeom prst="rect">
            <a:avLst/>
          </a:prstGeom>
          <a:noFill/>
          <a:ln w="9525">
            <a:solidFill>
              <a:srgbClr val="0B0373"/>
            </a:solidFill>
            <a:miter lim="800000"/>
            <a:headEnd/>
            <a:tailEnd/>
          </a:ln>
        </p:spPr>
      </p:pic>
      <p:pic>
        <p:nvPicPr>
          <p:cNvPr id="10" name="Рисунок 9" descr="C:\Документы\Достижения Дёмина СВ 2020-21\Дёмина 02.2021 Благ Письмо СЮН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714752"/>
            <a:ext cx="2071702" cy="2643206"/>
          </a:xfrm>
          <a:prstGeom prst="rect">
            <a:avLst/>
          </a:prstGeom>
          <a:noFill/>
          <a:ln w="9525">
            <a:solidFill>
              <a:srgbClr val="0B0373"/>
            </a:solidFill>
            <a:miter lim="800000"/>
            <a:headEnd/>
            <a:tailEnd/>
          </a:ln>
        </p:spPr>
      </p:pic>
      <p:pic>
        <p:nvPicPr>
          <p:cNvPr id="13" name="Рисунок 12" descr="C:\Документы\достижения воспитанников 2019-20\дипломы 2021-22 7 гр\img01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1785926"/>
            <a:ext cx="2357454" cy="335758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4" name="Рисунок 13" descr="C:\Документы\достижения воспитанников 2019-20\Дипломы 2021-22 декабрь распечатать\Дёмина С.В. декабрь 2021 Грамота Краеведение викторина\Дёмина С.В. Грамота Краеведение  декабрь 2021г..jpe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1428736"/>
            <a:ext cx="2005011" cy="2673347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571480"/>
            <a:ext cx="7215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Наличие наград, поощрений за участие в конкурсах муниципального, международного и Всероссийского уровня.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Педагоги.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C:\Документы\Достижения Дёмина СВ 2020-21\Дёмина С.В. 16.02.21 Диплом Птичья столовая РПП ВП\Дёмина С.В. Диплом 16.02.21 Кормушки РПП ВП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00174"/>
            <a:ext cx="1684429" cy="237212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 descr="C:\Документы\Достижения Дёмина СВ 2020-21\Дёмина  2021 Полезные крышечки.jpg"/>
          <p:cNvPicPr/>
          <p:nvPr/>
        </p:nvPicPr>
        <p:blipFill>
          <a:blip r:embed="rId4" cstate="print"/>
          <a:srcRect r="33185" b="28604"/>
          <a:stretch>
            <a:fillRect/>
          </a:stretch>
        </p:blipFill>
        <p:spPr bwMode="auto">
          <a:xfrm>
            <a:off x="2857488" y="1571612"/>
            <a:ext cx="1571636" cy="215746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" name="Рисунок 9" descr="C:\Документы\Достижения Дёмина СВ 2020-21\Дёмина С.В. 04.10.2020 Диплом 1 место Природа родного края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571612"/>
            <a:ext cx="1471929" cy="214103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2" name="Рисунок 11" descr="C:\Документы\Достижения Дёмина СВ 2020-21\Дёмина С.В. 16.02.21 Диплом Птичья столовая РПП ВП\Теплова Н.А.Диплом 16.02.21 Кормушки РПП ВП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1571612"/>
            <a:ext cx="1516009" cy="213194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3" name="Рисунок 12" descr="C:\Документы\Достижения Дёмина СВ 2020-21\06.12.21 Дёмина С.В. Диплом 1 ст. Краеведение\Дёмина С.В. 06.12.21 Диплом 1 ст. Краеведение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4071942"/>
            <a:ext cx="1785950" cy="228601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4" name="Рисунок 13" descr="C:\Документы\Достижения Дёмина СВ 2020-21\Благодарности ТРИЗ 01.2020\Дёмина 01.2020 Благодарность ТРИЗ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6050" y="4071942"/>
            <a:ext cx="1763423" cy="230029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5" name="Рисунок 14" descr="C:\Документы\Достижения Дёмина СВ 2020-21\Дёмина С.В. Диплом Краеведение 18.03.22\Дёмина С.В. Диплом Краеведение Презентация огород на окне 18.03.22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628" y="4071942"/>
            <a:ext cx="1676399" cy="243023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6" name="Рисунок 15" descr="C:\Users\солнышко\Pictures\Теплова 2021.jpg"/>
          <p:cNvPicPr/>
          <p:nvPr/>
        </p:nvPicPr>
        <p:blipFill>
          <a:blip r:embed="rId10" cstate="print"/>
          <a:srcRect l="30769" t="29018"/>
          <a:stretch>
            <a:fillRect/>
          </a:stretch>
        </p:blipFill>
        <p:spPr bwMode="auto">
          <a:xfrm>
            <a:off x="6929454" y="4143380"/>
            <a:ext cx="1538236" cy="221032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500042"/>
            <a:ext cx="6858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Наличие наград, поощрений за участие в конкурсах муниципального, международного и Всероссийского уровня.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Воспитанники.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1571612"/>
            <a:ext cx="7715304" cy="9286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Воспитанники активно участвуют в конкурсах различного уровня – это награды за участие в выставках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ДОО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 участие в конкурсах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СЮН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 в районных экологических акциях «Полезные крышечки»,  во Всероссийских , международных конкурсах и олимпиадах.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Документы\достижения воспитанников 2019-20\Зайкова.jpg"/>
          <p:cNvPicPr/>
          <p:nvPr/>
        </p:nvPicPr>
        <p:blipFill>
          <a:blip r:embed="rId3" cstate="print"/>
          <a:srcRect r="24207" b="29796"/>
          <a:stretch>
            <a:fillRect/>
          </a:stretch>
        </p:blipFill>
        <p:spPr bwMode="auto">
          <a:xfrm>
            <a:off x="500034" y="2714620"/>
            <a:ext cx="1490661" cy="207170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2" name="Рисунок 11" descr="C:\Документы\достижения воспитанников 2019-20\Дипломы 2021-22 декабрь распечатать\Диплом 1 ст. Владик Б.Красота сибирской земли 08.01.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714620"/>
            <a:ext cx="1660058" cy="2199911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3" name="Рисунок 12" descr="C:\Документы\достижения воспитанников 2019-20\Осень 2020 средняя гр\img0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4286256"/>
            <a:ext cx="1500198" cy="200026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4" name="Рисунок 13" descr="C:\Документы\достижения воспитанников 2019-20\Стеблев_page-000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4143380"/>
            <a:ext cx="1428760" cy="192882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5" name="Рисунок 14" descr="C:\Документы\достижения воспитанников 2019-20\дипломы 2021-22 7 гр\img02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30" y="2714620"/>
            <a:ext cx="1597122" cy="225570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786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Picture 4" descr="C:\Документы\узор\34dfd4958f269dd0a396afec01dde1c9--my-photos-serenit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85720" y="214290"/>
            <a:ext cx="7500990" cy="38576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i="1" dirty="0" smtClean="0">
                <a:solidFill>
                  <a:srgbClr val="1D11B9"/>
                </a:solidFill>
              </a:rPr>
              <a:t>Мы любим край родной,</a:t>
            </a:r>
          </a:p>
          <a:p>
            <a:r>
              <a:rPr lang="ru-RU" i="1" dirty="0" smtClean="0">
                <a:solidFill>
                  <a:srgbClr val="1D11B9"/>
                </a:solidFill>
              </a:rPr>
              <a:t>Его леса и воды.</a:t>
            </a:r>
          </a:p>
          <a:p>
            <a:r>
              <a:rPr lang="ru-RU" i="1" dirty="0" smtClean="0">
                <a:solidFill>
                  <a:srgbClr val="1D11B9"/>
                </a:solidFill>
              </a:rPr>
              <a:t>Чтоб был красив наш край</a:t>
            </a:r>
          </a:p>
          <a:p>
            <a:r>
              <a:rPr lang="ru-RU" i="1" dirty="0" smtClean="0">
                <a:solidFill>
                  <a:srgbClr val="1D11B9"/>
                </a:solidFill>
              </a:rPr>
              <a:t>Мы бережём природу                            </a:t>
            </a:r>
          </a:p>
          <a:p>
            <a:r>
              <a:rPr lang="ru-RU" i="1" dirty="0" smtClean="0">
                <a:solidFill>
                  <a:srgbClr val="1D11B9"/>
                </a:solidFill>
              </a:rPr>
              <a:t> И не обидим мы ни птицу,</a:t>
            </a:r>
          </a:p>
          <a:p>
            <a:r>
              <a:rPr lang="ru-RU" i="1" dirty="0" smtClean="0">
                <a:solidFill>
                  <a:srgbClr val="1D11B9"/>
                </a:solidFill>
              </a:rPr>
              <a:t>                             ни росток.</a:t>
            </a:r>
          </a:p>
          <a:p>
            <a:r>
              <a:rPr lang="ru-RU" i="1" dirty="0" smtClean="0">
                <a:solidFill>
                  <a:srgbClr val="1D11B9"/>
                </a:solidFill>
              </a:rPr>
              <a:t>Пускай поёт скворец!</a:t>
            </a:r>
          </a:p>
          <a:p>
            <a:r>
              <a:rPr lang="ru-RU" i="1" dirty="0" smtClean="0">
                <a:solidFill>
                  <a:srgbClr val="1D11B9"/>
                </a:solidFill>
              </a:rPr>
              <a:t>Пускай  растёт цветок</a:t>
            </a:r>
            <a:r>
              <a:rPr lang="ru-RU" dirty="0" smtClean="0"/>
              <a:t>!</a:t>
            </a:r>
          </a:p>
          <a:p>
            <a:r>
              <a:rPr lang="ru-RU" dirty="0" smtClean="0"/>
              <a:t>                                                                                                  </a:t>
            </a:r>
          </a:p>
        </p:txBody>
      </p:sp>
      <p:pic>
        <p:nvPicPr>
          <p:cNvPr id="9" name="Рисунок 8" descr="C:\Документы\конференция краеведение\цапля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571480"/>
            <a:ext cx="3857652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C:\Users\солнышко\Downloads\буквы\93afb2b444849b5bfa6e365600b380b6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000372"/>
            <a:ext cx="264320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солнышко\Downloads\узор\depositphotos_12371515-stock-illustration-friendly-squirrel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5143512"/>
            <a:ext cx="1500206" cy="1500190"/>
          </a:xfrm>
          <a:prstGeom prst="roundRect">
            <a:avLst>
              <a:gd name="adj" fmla="val 16667"/>
            </a:avLst>
          </a:prstGeom>
          <a:ln>
            <a:solidFill>
              <a:srgbClr val="00B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 descr="C:\Users\солнышко\Downloads\узор\d1345cde.pn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4357694"/>
            <a:ext cx="3714736" cy="22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3500430" y="5286388"/>
            <a:ext cx="301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E75013"/>
                </a:solidFill>
              </a:rPr>
              <a:t>СПАСИБО  ЗА  ВНИМАНИЕ!</a:t>
            </a:r>
            <a:endParaRPr lang="ru-RU" i="1" dirty="0">
              <a:solidFill>
                <a:srgbClr val="E75013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3108" y="500042"/>
            <a:ext cx="6500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Программа обеспечивает развитие у детей инженерных и естественнонаучных компетенций.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9" name="Picture 3" descr="C:\Документы\картинки огород  для офрмления в группе\- 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1457310" cy="145731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2786050" y="5572140"/>
            <a:ext cx="4786346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своей работе используем схемы для исследования свойств и качеств объектов, веществ.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 зарисовывают опыты и эксперименты.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C:\Users\солнышко\Pictures\Снимок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4000504"/>
            <a:ext cx="2765102" cy="1415781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Рисунок 21" descr="C:\Документы\фото шаг в неизвестность\свойства бумаги  2022\IMG_20220114_16442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214818"/>
            <a:ext cx="1657799" cy="2114548"/>
          </a:xfrm>
          <a:prstGeom prst="rect">
            <a:avLst/>
          </a:prstGeom>
          <a:ln w="38100" cap="sq">
            <a:solidFill>
              <a:srgbClr val="E7501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Рисунок 22" descr="C:\Документы\Все по реализации РППМБ и ВП\день науки\IMG_20220203_16111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2214554"/>
            <a:ext cx="1990725" cy="2533650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Рисунок 23" descr="C:\Документы\Все по реализации РППМБ и ВП\удивительный картофель опыт\IMG_20220217_15572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1357298"/>
            <a:ext cx="1790699" cy="2434580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Рисунок 24" descr="C:\Документы\Все по реализации РППМБ и ВП\удивительный картофель опыт\IMG_20220217_15565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7356" y="1285860"/>
            <a:ext cx="2428892" cy="1928826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1071538" y="3429000"/>
            <a:ext cx="3214710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Опыт с картошкой</a:t>
            </a:r>
          </a:p>
          <a:p>
            <a:pPr algn="ctr"/>
            <a:r>
              <a:rPr lang="ru-RU" sz="1400" dirty="0" smtClean="0"/>
              <a:t> «Ростки тянутся к свету»</a:t>
            </a:r>
            <a:endParaRPr lang="ru-RU" sz="14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143636" y="4929198"/>
            <a:ext cx="2500330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Опыт «Волшебные узоры»</a:t>
            </a:r>
            <a:endParaRPr lang="ru-RU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57356" y="428604"/>
            <a:ext cx="6715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В дошкольной образовательной организации происходят традиционные события, праздники, мероприятия по реализации содержания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1571612"/>
            <a:ext cx="8001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1571612"/>
            <a:ext cx="8001056" cy="21431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Традиционно, осенью,  в нашем детском саду  проводятся выставки  совместного творчества детей и родителей, а также и сотрудников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ДОУ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Такие выставки позволяют выражать всем  свой творческий потенциал, демонстрировать свои таланты, умение видеть красоту в окружающем мире.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Наша группа «Солнышко» приняла активное участие в фотовыставке авторских работ «Сибирь – мой край родной». Все участники и победители выставки получили дипломы. А также ребята поучаствовали в конкурсе рисунков «Братья наши меньшие».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3" name="Рисунок 12" descr="C:\Документы\Все по реализации РППМБ и ВП\7гр.парц.программы 2021-22 фото\рпп вп\сюн братья наши меньшие дипломы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929066"/>
            <a:ext cx="2795595" cy="18826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" name="Рисунок 13" descr="C:\Документы\Все по реализации РППМБ и ВП\7гр.парц.программы 2021-22 фото\рпп вп кормушки новые 2022\Филиппова Мария 7 гр Река Обь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4214818"/>
            <a:ext cx="2500330" cy="1643074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C:\Документы\Все по реализации РППМБ и ВП\IMG-20211210-WA000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3929066"/>
            <a:ext cx="2571768" cy="200026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85918" y="428604"/>
            <a:ext cx="6786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i="1" dirty="0" smtClean="0">
                <a:solidFill>
                  <a:srgbClr val="002060"/>
                </a:solidFill>
              </a:rPr>
              <a:t>В дошкольной образовательной организации происходят традиционные события, праздники, мероприятия по реализации содержания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488" y="2500306"/>
            <a:ext cx="3357586" cy="12001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Выставка работ в группе </a:t>
            </a:r>
          </a:p>
          <a:p>
            <a:pPr algn="ctr"/>
            <a:r>
              <a:rPr lang="ru-RU" dirty="0" smtClean="0"/>
              <a:t>по теме</a:t>
            </a:r>
          </a:p>
          <a:p>
            <a:pPr algn="ctr"/>
            <a:r>
              <a:rPr lang="ru-RU" dirty="0" smtClean="0"/>
              <a:t> «Здравствуй, осень золотая!»</a:t>
            </a:r>
            <a:endParaRPr lang="ru-RU" dirty="0"/>
          </a:p>
        </p:txBody>
      </p:sp>
      <p:pic>
        <p:nvPicPr>
          <p:cNvPr id="12" name="Рисунок 11" descr="C:\Документы\Все по реализации РППМБ и ВП\7гр.парц.программы 2021-22 фото\рпп вп\IMG_20211004_1655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143380"/>
            <a:ext cx="2902693" cy="2124027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C:\Документы\Все по реализации РППМБ и ВП\7гр.парц.программы 2021-22 фото\рпп вп\IMG_20211014_16134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857364"/>
            <a:ext cx="2000264" cy="2571768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 descr="C:\Документы\Все по реализации РППМБ и ВП\7гр.парц.программы 2021-22 фото\рпп вп\IMG_20211014_16254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1285860"/>
            <a:ext cx="2071702" cy="271464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C:\Документы\Все по реализации РППМБ и ВП\7гр.парц.программы 2021-22 фото\рпп вп\IMG_20211014_16285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714884"/>
            <a:ext cx="2214578" cy="157163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 descr="C:\Документы\Все по реализации РППМБ и ВП\7гр.парц.программы 2021-22 фото\рпп вп\IMG_20211014_16283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4643446"/>
            <a:ext cx="2143140" cy="171451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C:\Документы\Все по реализации РППМБ и ВП\2021-22 г. РПП ВП\для презентации вп мб  картинки\depositphotos_124303168-stock-illustration-rowan-bunch-rowan-berries-rowan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1357298"/>
            <a:ext cx="1114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Документы\Все по реализации РППМБ и ВП\2021-22 г. РПП ВП\для презентации вп мб  картинки\depositphotos_124303168-stock-illustration-rowan-bunch-rowan-berries-rowan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4500562" y="1357298"/>
            <a:ext cx="1114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500042"/>
            <a:ext cx="70009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В дошкольной образовательной организации происходят традиционные события, праздники, мероприятия по реализации</a:t>
            </a:r>
            <a:r>
              <a:rPr lang="ru-RU" dirty="0" smtClean="0"/>
              <a:t> содержания программы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10" y="1142984"/>
            <a:ext cx="7858180" cy="98583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В рамках реализации парциальной программы «Волшебные превращения»  в  группе «Солнышко» прошло осеннее развлечение  «Приключение в осеннем лесу» с элементами театрализации.</a:t>
            </a:r>
            <a:endParaRPr lang="ru-RU" sz="1600" dirty="0"/>
          </a:p>
        </p:txBody>
      </p:sp>
      <p:pic>
        <p:nvPicPr>
          <p:cNvPr id="8" name="Рисунок 7" descr="C:\Документы\Все по реализации РППМБ и ВП\7гр.парц.программы 2021-22 фото\рпп вп\IMG-20211007-WA00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57430"/>
            <a:ext cx="3357586" cy="2571768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Документы\Все по реализации РППМБ и ВП\7гр.парц.программы 2021-22 фото\рпп вп\IMG-20211007-WA00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2428868"/>
            <a:ext cx="2786060" cy="2000248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Документы\Все по реализации РППМБ и ВП\7гр.парц.программы 2021-22 фото\рпп вп\IMG-20211007-WA006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4643446"/>
            <a:ext cx="2500330" cy="1700213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Документы\Все по реализации РППМБ и ВП\2021-22 г. РПП ВП\для презентации вп мб  картинки\scale_120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5072074"/>
            <a:ext cx="242889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Документы\Все по реализации РППМБ и ВП\2021-22 г. РПП ВП\для презентации вп мб  картинки\depositphotos_124303168-stock-illustration-rowan-bunch-rowan-berries-rowan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00000">
            <a:off x="861743" y="5219469"/>
            <a:ext cx="1114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Документы\Все по реализации РППМБ и ВП\2021-22 г. РПП ВП\для презентации вп мб  картинки\depositphotos_124303168-stock-illustration-rowan-bunch-rowan-berries-rowan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2060000">
            <a:off x="4714876" y="4786322"/>
            <a:ext cx="1114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7148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 descr="C:\Документы\для презентации вп мб  картинки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500042"/>
            <a:ext cx="69294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В дошкольной образовательной организации происходят традиционные события, праздники, мероприятия по реализации содержания программы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1500174"/>
            <a:ext cx="5929354" cy="48577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 ноября – Синичкин день</a:t>
            </a:r>
          </a:p>
          <a:p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«Невеличка птичка-синичка,</a:t>
            </a:r>
          </a:p>
          <a:p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а свой праздник знает»</a:t>
            </a:r>
          </a:p>
          <a:p>
            <a:endParaRPr lang="ru-RU" sz="14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По традиции, мы с ребятами ежегодно отмечаем </a:t>
            </a:r>
            <a:r>
              <a:rPr lang="ru-RU" sz="1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Синичкин  день.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В течение недели проводятся беседы о роли человека в жизни зимующих птиц нашей местности. С детьми рассматриваем иллюстрации, пособия и энциклопедии о птицах нашей местности. На прогулке проводятся наблюдения за повадками, внешним видом зимующих птиц. Рассматриваем следы, которые оставляют на снегу птицы. Ребята, в течение всей зимы, приносят угощения на кормушки для птиц.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   В совместной деятельности проводятся дидактические и словесные игры с использованием технологии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ТРИЗ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 дети отгадывают загадки, знакомятся с пословицами и поговорками про птиц.</a:t>
            </a:r>
          </a:p>
          <a:p>
            <a:pPr algn="just"/>
            <a:r>
              <a:rPr lang="ru-RU" sz="1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Для родителей выставляется познавательная и художественная литература  о том, как и чем можно подкармливать птиц в зимнее время года; как и из  каких материалов можно сделать кормушки для птиц вместе с  детьми.   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</a:p>
        </p:txBody>
      </p:sp>
      <p:pic>
        <p:nvPicPr>
          <p:cNvPr id="8" name="Рисунок 7" descr="C:\Документы\Все по реализации РППМБ и ВП\7гр.парц.программы 2021-22 фото\рпп вп\IMG_20211119_1143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428736"/>
            <a:ext cx="2071702" cy="264320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Документы\Все по реализации РППМБ и ВП\7гр.парц.программы 2021-22 фото\рпп вп\IMG_20211115_1309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4286256"/>
            <a:ext cx="1571636" cy="207170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2346</Words>
  <Application>Microsoft Office PowerPoint</Application>
  <PresentationFormat>Экран (4:3)</PresentationFormat>
  <Paragraphs>254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8" baseType="lpstr">
      <vt:lpstr>Arial</vt:lpstr>
      <vt:lpstr>Bookman Old Style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солнышко</dc:creator>
  <cp:lastModifiedBy>4ебурашка</cp:lastModifiedBy>
  <cp:revision>140</cp:revision>
  <dcterms:created xsi:type="dcterms:W3CDTF">2022-01-16T02:14:22Z</dcterms:created>
  <dcterms:modified xsi:type="dcterms:W3CDTF">2022-04-29T06:31:57Z</dcterms:modified>
</cp:coreProperties>
</file>