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71" r:id="rId3"/>
    <p:sldId id="266" r:id="rId4"/>
    <p:sldId id="265" r:id="rId5"/>
    <p:sldId id="261" r:id="rId6"/>
    <p:sldId id="267" r:id="rId7"/>
    <p:sldId id="257" r:id="rId8"/>
    <p:sldId id="259" r:id="rId9"/>
    <p:sldId id="260" r:id="rId10"/>
    <p:sldId id="263" r:id="rId11"/>
    <p:sldId id="264" r:id="rId12"/>
    <p:sldId id="262" r:id="rId13"/>
    <p:sldId id="270" r:id="rId14"/>
    <p:sldId id="269" r:id="rId15"/>
    <p:sldId id="27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4" autoAdjust="0"/>
  </p:normalViewPr>
  <p:slideViewPr>
    <p:cSldViewPr>
      <p:cViewPr>
        <p:scale>
          <a:sx n="107" d="100"/>
          <a:sy n="107" d="100"/>
        </p:scale>
        <p:origin x="-8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391DC-67E0-45F1-9251-768BA38006CD}" type="datetimeFigureOut">
              <a:rPr lang="ru-RU" smtClean="0"/>
              <a:pPr/>
              <a:t>11.08.2022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800E9-5E97-4E93-AE66-B878FFCCF57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391DC-67E0-45F1-9251-768BA38006CD}" type="datetimeFigureOut">
              <a:rPr lang="ru-RU" smtClean="0"/>
              <a:pPr/>
              <a:t>11.08.2022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800E9-5E97-4E93-AE66-B878FFCCF5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391DC-67E0-45F1-9251-768BA38006CD}" type="datetimeFigureOut">
              <a:rPr lang="ru-RU" smtClean="0"/>
              <a:pPr/>
              <a:t>11.08.2022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800E9-5E97-4E93-AE66-B878FFCCF5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391DC-67E0-45F1-9251-768BA38006CD}" type="datetimeFigureOut">
              <a:rPr lang="ru-RU" smtClean="0"/>
              <a:pPr/>
              <a:t>11.08.2022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800E9-5E97-4E93-AE66-B878FFCCF5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391DC-67E0-45F1-9251-768BA38006CD}" type="datetimeFigureOut">
              <a:rPr lang="ru-RU" smtClean="0"/>
              <a:pPr/>
              <a:t>11.08.2022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CD800E9-5E97-4E93-AE66-B878FFCCF5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391DC-67E0-45F1-9251-768BA38006CD}" type="datetimeFigureOut">
              <a:rPr lang="ru-RU" smtClean="0"/>
              <a:pPr/>
              <a:t>11.08.2022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800E9-5E97-4E93-AE66-B878FFCCF5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391DC-67E0-45F1-9251-768BA38006CD}" type="datetimeFigureOut">
              <a:rPr lang="ru-RU" smtClean="0"/>
              <a:pPr/>
              <a:t>11.08.2022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800E9-5E97-4E93-AE66-B878FFCCF5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391DC-67E0-45F1-9251-768BA38006CD}" type="datetimeFigureOut">
              <a:rPr lang="ru-RU" smtClean="0"/>
              <a:pPr/>
              <a:t>11.08.2022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800E9-5E97-4E93-AE66-B878FFCCF5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391DC-67E0-45F1-9251-768BA38006CD}" type="datetimeFigureOut">
              <a:rPr lang="ru-RU" smtClean="0"/>
              <a:pPr/>
              <a:t>11.08.2022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800E9-5E97-4E93-AE66-B878FFCCF5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391DC-67E0-45F1-9251-768BA38006CD}" type="datetimeFigureOut">
              <a:rPr lang="ru-RU" smtClean="0"/>
              <a:pPr/>
              <a:t>11.08.2022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800E9-5E97-4E93-AE66-B878FFCCF5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391DC-67E0-45F1-9251-768BA38006CD}" type="datetimeFigureOut">
              <a:rPr lang="ru-RU" smtClean="0"/>
              <a:pPr/>
              <a:t>11.08.2022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800E9-5E97-4E93-AE66-B878FFCCF5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7B391DC-67E0-45F1-9251-768BA38006CD}" type="datetimeFigureOut">
              <a:rPr lang="ru-RU" smtClean="0"/>
              <a:pPr/>
              <a:t>11.08.2022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CD800E9-5E97-4E93-AE66-B878FFCCF57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Relationship Id="rId9" Type="http://schemas.openxmlformats.org/officeDocument/2006/relationships/image" Target="../media/image4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7" Type="http://schemas.openxmlformats.org/officeDocument/2006/relationships/image" Target="../media/image58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7" Type="http://schemas.openxmlformats.org/officeDocument/2006/relationships/image" Target="../media/image64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7" Type="http://schemas.openxmlformats.org/officeDocument/2006/relationships/image" Target="../media/image70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3286124"/>
            <a:ext cx="7772400" cy="1171582"/>
          </a:xfrm>
        </p:spPr>
        <p:txBody>
          <a:bodyPr>
            <a:normAutofit/>
          </a:bodyPr>
          <a:lstStyle/>
          <a:p>
            <a:r>
              <a:rPr lang="ru-RU" sz="3200" dirty="0"/>
              <a:t>«Первый национальный парк Германии «Баварский лес».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42976" y="142853"/>
            <a:ext cx="7145409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/>
              <a:t>Муниципальное бюджетное </a:t>
            </a:r>
            <a:br>
              <a:rPr lang="ru-RU" sz="1400" b="1" dirty="0"/>
            </a:br>
            <a:r>
              <a:rPr lang="ru-RU" sz="1400" b="1" dirty="0"/>
              <a:t>общеобразовательное учреждение</a:t>
            </a:r>
            <a:br>
              <a:rPr lang="ru-RU" sz="1400" b="1" dirty="0"/>
            </a:br>
            <a:r>
              <a:rPr lang="ru-RU" sz="1400" b="1" dirty="0"/>
              <a:t>"Ново-Ямская средняя общеобразовательная школа </a:t>
            </a:r>
          </a:p>
          <a:p>
            <a:pPr algn="ctr"/>
            <a:r>
              <a:rPr lang="ru-RU" sz="1400" b="1" dirty="0"/>
              <a:t>имени адмирала Ф.С. Октябрьского"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786050" y="1785926"/>
            <a:ext cx="3849381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/>
              <a:t>Проект </a:t>
            </a:r>
          </a:p>
          <a:p>
            <a:pPr algn="ctr"/>
            <a:r>
              <a:rPr lang="ru-RU" sz="2800" dirty="0"/>
              <a:t>по немецкому языку </a:t>
            </a:r>
          </a:p>
          <a:p>
            <a:pPr algn="ctr"/>
            <a:r>
              <a:rPr lang="ru-RU" sz="2800" dirty="0"/>
              <a:t>на </a:t>
            </a:r>
            <a:r>
              <a:rPr lang="ru-RU" sz="2800" dirty="0" smtClean="0"/>
              <a:t>тему</a:t>
            </a:r>
            <a:endParaRPr lang="ru-RU" sz="2800" dirty="0"/>
          </a:p>
          <a:p>
            <a:pPr algn="ctr"/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5000628" y="4857760"/>
            <a:ext cx="397063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/>
              <a:t>Выполнил: </a:t>
            </a:r>
            <a:r>
              <a:rPr lang="ru-RU" sz="1400" dirty="0" smtClean="0"/>
              <a:t>Кузин Лаврентий Егорович,</a:t>
            </a:r>
            <a:endParaRPr lang="ru-RU" sz="1400" dirty="0"/>
          </a:p>
          <a:p>
            <a:r>
              <a:rPr lang="ru-RU" sz="1400" dirty="0"/>
              <a:t>у</a:t>
            </a:r>
            <a:r>
              <a:rPr lang="ru-RU" sz="1400" dirty="0" smtClean="0"/>
              <a:t>ченик </a:t>
            </a:r>
            <a:r>
              <a:rPr lang="ru-RU" sz="1400" dirty="0" smtClean="0"/>
              <a:t>9А </a:t>
            </a:r>
            <a:r>
              <a:rPr lang="ru-RU" sz="1400" dirty="0" smtClean="0"/>
              <a:t>класса.</a:t>
            </a:r>
            <a:endParaRPr lang="ru-RU" sz="1400" dirty="0"/>
          </a:p>
          <a:p>
            <a:r>
              <a:rPr lang="ru-RU" sz="1400" dirty="0" smtClean="0"/>
              <a:t>Куратор проекта: </a:t>
            </a:r>
            <a:r>
              <a:rPr lang="ru-RU" sz="1400" dirty="0"/>
              <a:t>Журавлёва Оксана </a:t>
            </a:r>
            <a:r>
              <a:rPr lang="ru-RU" sz="1400" dirty="0" smtClean="0"/>
              <a:t>Николаевна,</a:t>
            </a:r>
            <a:endParaRPr lang="ru-RU" sz="1400" dirty="0"/>
          </a:p>
          <a:p>
            <a:r>
              <a:rPr lang="ru-RU" sz="1400" dirty="0"/>
              <a:t>учитель немецкого </a:t>
            </a:r>
            <a:r>
              <a:rPr lang="ru-RU" sz="1400" dirty="0" smtClean="0"/>
              <a:t>языка.</a:t>
            </a:r>
            <a:endParaRPr lang="ru-RU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3714744" y="6143644"/>
            <a:ext cx="8413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/>
              <a:t>2022 год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ПК\Pictures\P1540483_r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714356"/>
            <a:ext cx="2786082" cy="2089562"/>
          </a:xfrm>
          <a:prstGeom prst="rect">
            <a:avLst/>
          </a:prstGeom>
          <a:noFill/>
        </p:spPr>
      </p:pic>
      <p:pic>
        <p:nvPicPr>
          <p:cNvPr id="20484" name="Picture 4" descr="C:\Users\ПК\Pictures\1b5a418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22" y="4620228"/>
            <a:ext cx="2786082" cy="1880605"/>
          </a:xfrm>
          <a:prstGeom prst="rect">
            <a:avLst/>
          </a:prstGeom>
          <a:noFill/>
        </p:spPr>
      </p:pic>
      <p:pic>
        <p:nvPicPr>
          <p:cNvPr id="20486" name="Picture 6" descr="C:\Users\ПК\Pictures\1280px-Baumkronenpfad-Ederse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7554" y="4429132"/>
            <a:ext cx="2159293" cy="2062050"/>
          </a:xfrm>
          <a:prstGeom prst="rect">
            <a:avLst/>
          </a:prstGeom>
          <a:noFill/>
        </p:spPr>
      </p:pic>
      <p:pic>
        <p:nvPicPr>
          <p:cNvPr id="20488" name="Picture 8" descr="парк баварский лес тропа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2857496"/>
            <a:ext cx="2786082" cy="1876122"/>
          </a:xfrm>
          <a:prstGeom prst="rect">
            <a:avLst/>
          </a:prstGeom>
          <a:noFill/>
        </p:spPr>
      </p:pic>
      <p:pic>
        <p:nvPicPr>
          <p:cNvPr id="20491" name="Picture 11" descr="zoomi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29322" y="714356"/>
            <a:ext cx="2782128" cy="1843415"/>
          </a:xfrm>
          <a:prstGeom prst="rect">
            <a:avLst/>
          </a:prstGeom>
          <a:noFill/>
        </p:spPr>
      </p:pic>
      <p:pic>
        <p:nvPicPr>
          <p:cNvPr id="20493" name="Picture 13" descr="https://dynamic-media-cdn.tripadvisor.com/media/photo-o/1c/15/54/8a/chodnik.jpg?w=1200&amp;h=-1&amp;s=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29322" y="2643182"/>
            <a:ext cx="2796569" cy="1857388"/>
          </a:xfrm>
          <a:prstGeom prst="rect">
            <a:avLst/>
          </a:prstGeom>
          <a:noFill/>
        </p:spPr>
      </p:pic>
      <p:pic>
        <p:nvPicPr>
          <p:cNvPr id="20495" name="Picture 15" descr="Внутренний вид башни (© WIEHAG)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14678" y="714356"/>
            <a:ext cx="2416161" cy="3479272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1928794" y="214290"/>
            <a:ext cx="621510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cap="all" dirty="0"/>
              <a:t>«ПУТЬ ПО ВЕРХУШКАМ ДЕРЕВЬЕВ» («BAUMWIPFELPFAD</a:t>
            </a:r>
            <a:r>
              <a:rPr lang="ru-RU" b="1" cap="all" dirty="0"/>
              <a:t>») </a:t>
            </a:r>
          </a:p>
        </p:txBody>
      </p:sp>
      <p:sp>
        <p:nvSpPr>
          <p:cNvPr id="2051" name="AutoShape 3" descr="https://puzanet.net/wp-content/uploads/2020/07/1b5a421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2" name="Picture 4" descr="C:\Users\ПК\Pictures\1b5a4217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4282" y="4786322"/>
            <a:ext cx="2786082" cy="18562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6" name="Picture 12" descr="http://img-fotki.yandex.ru/get/4132/95017173.59/0_95853_10ceb4e8_X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3929066"/>
            <a:ext cx="3571900" cy="2571768"/>
          </a:xfrm>
          <a:prstGeom prst="rect">
            <a:avLst/>
          </a:prstGeom>
          <a:noFill/>
        </p:spPr>
      </p:pic>
      <p:pic>
        <p:nvPicPr>
          <p:cNvPr id="21518" name="Picture 14" descr="http://img-fotki.yandex.ru/get/4125/95017173.59/0_95857_9ef0a12a_XX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928670"/>
            <a:ext cx="3524274" cy="264320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786050" y="428604"/>
            <a:ext cx="49973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Вид с высоты на просторы </a:t>
            </a:r>
            <a:r>
              <a:rPr lang="de-DE" b="1" dirty="0" smtClean="0"/>
              <a:t> </a:t>
            </a:r>
            <a:r>
              <a:rPr lang="ru-RU" b="1" dirty="0" smtClean="0"/>
              <a:t>Баварского лес</a:t>
            </a:r>
            <a:r>
              <a:rPr lang="de-DE" b="1" dirty="0"/>
              <a:t>a</a:t>
            </a:r>
            <a:r>
              <a:rPr lang="ru-RU" b="1" dirty="0" smtClean="0"/>
              <a:t>  </a:t>
            </a:r>
            <a:endParaRPr lang="ru-RU" b="1" dirty="0"/>
          </a:p>
        </p:txBody>
      </p:sp>
      <p:pic>
        <p:nvPicPr>
          <p:cNvPr id="3074" name="Picture 2" descr="baum 15 pfa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4000504"/>
            <a:ext cx="3500462" cy="2327435"/>
          </a:xfrm>
          <a:prstGeom prst="rect">
            <a:avLst/>
          </a:prstGeom>
          <a:noFill/>
        </p:spPr>
      </p:pic>
      <p:pic>
        <p:nvPicPr>
          <p:cNvPr id="3076" name="Picture 4" descr="baum 16 pfad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29190" y="1000108"/>
            <a:ext cx="3581362" cy="2381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C:\Users\ПК\Pictures\1b5a41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1285860"/>
            <a:ext cx="2787825" cy="2143140"/>
          </a:xfrm>
          <a:prstGeom prst="rect">
            <a:avLst/>
          </a:prstGeom>
          <a:noFill/>
        </p:spPr>
      </p:pic>
      <p:sp>
        <p:nvSpPr>
          <p:cNvPr id="1027" name="AutoShape 3" descr="https://puzanet.net/wp-content/uploads/2020/07/1b5a415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8" name="Picture 4" descr="C:\Users\ПК\Pictures\1b5a41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1285860"/>
            <a:ext cx="2573375" cy="2143140"/>
          </a:xfrm>
          <a:prstGeom prst="rect">
            <a:avLst/>
          </a:prstGeom>
          <a:noFill/>
        </p:spPr>
      </p:pic>
      <p:pic>
        <p:nvPicPr>
          <p:cNvPr id="1029" name="Picture 5" descr="C:\Users\ПК\Pictures\1b5a413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4214818"/>
            <a:ext cx="2857520" cy="2109785"/>
          </a:xfrm>
          <a:prstGeom prst="rect">
            <a:avLst/>
          </a:prstGeom>
          <a:noFill/>
        </p:spPr>
      </p:pic>
      <p:pic>
        <p:nvPicPr>
          <p:cNvPr id="1030" name="Picture 6" descr="C:\Users\ПК\Pictures\1b5a416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3636" y="4214818"/>
            <a:ext cx="2571768" cy="2046430"/>
          </a:xfrm>
          <a:prstGeom prst="rect">
            <a:avLst/>
          </a:prstGeom>
          <a:noFill/>
        </p:spPr>
      </p:pic>
      <p:pic>
        <p:nvPicPr>
          <p:cNvPr id="1033" name="Picture 9" descr="zoomi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4678" y="4214818"/>
            <a:ext cx="2782679" cy="2071702"/>
          </a:xfrm>
          <a:prstGeom prst="rect">
            <a:avLst/>
          </a:prstGeom>
          <a:noFill/>
        </p:spPr>
      </p:pic>
      <p:pic>
        <p:nvPicPr>
          <p:cNvPr id="2" name="Picture 1" descr="C:\Users\ПК\Pictures\29_61246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82" y="1285860"/>
            <a:ext cx="2857229" cy="214314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785786" y="642918"/>
            <a:ext cx="7929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Туристический маршрут «</a:t>
            </a:r>
            <a:r>
              <a:rPr lang="ru-RU" b="1" dirty="0" err="1"/>
              <a:t>Baumwipfelpfad</a:t>
            </a:r>
            <a:r>
              <a:rPr lang="ru-RU" b="1" dirty="0"/>
              <a:t>» интересен и увлекателен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40968" y="285728"/>
            <a:ext cx="5377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/>
              <a:t>Информационный центр «</a:t>
            </a:r>
            <a:r>
              <a:rPr lang="ru-RU" b="1" dirty="0" err="1"/>
              <a:t>Hans-Eisenmann</a:t>
            </a:r>
            <a:r>
              <a:rPr lang="ru-RU" b="1" dirty="0"/>
              <a:t> </a:t>
            </a:r>
            <a:r>
              <a:rPr lang="ru-RU" b="1" dirty="0" smtClean="0"/>
              <a:t>H</a:t>
            </a:r>
            <a:r>
              <a:rPr lang="en-US" b="1" dirty="0" err="1" smtClean="0"/>
              <a:t>aus</a:t>
            </a:r>
            <a:r>
              <a:rPr lang="ru-RU" b="1" dirty="0" smtClean="0"/>
              <a:t>»</a:t>
            </a:r>
            <a:endParaRPr lang="ru-RU" dirty="0"/>
          </a:p>
        </p:txBody>
      </p:sp>
      <p:pic>
        <p:nvPicPr>
          <p:cNvPr id="27652" name="Picture 4" descr="https://getimg.germany.ru/g/https:/foren.germany.ru/images/upload/0/3/219603/650-0_lgmf179eddd7-IWsBsKputk4u9LN4ND1ixWI1xgHKNyE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857232"/>
            <a:ext cx="2786082" cy="1928825"/>
          </a:xfrm>
          <a:prstGeom prst="rect">
            <a:avLst/>
          </a:prstGeom>
          <a:noFill/>
        </p:spPr>
      </p:pic>
      <p:pic>
        <p:nvPicPr>
          <p:cNvPr id="5" name="image6.png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3286116" y="3643314"/>
            <a:ext cx="2357454" cy="2214578"/>
          </a:xfrm>
          <a:prstGeom prst="rect">
            <a:avLst/>
          </a:prstGeom>
          <a:ln/>
        </p:spPr>
      </p:pic>
      <p:pic>
        <p:nvPicPr>
          <p:cNvPr id="27654" name="Picture 6" descr="https://image2.turizm.ru/country_gallery/54/650-0_lgmf179eddd7-Bm0MI43HSbZ6evlIojCXdYVfG8PtPYOJ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12" y="1000108"/>
            <a:ext cx="2714612" cy="1799996"/>
          </a:xfrm>
          <a:prstGeom prst="rect">
            <a:avLst/>
          </a:prstGeom>
          <a:noFill/>
        </p:spPr>
      </p:pic>
      <p:pic>
        <p:nvPicPr>
          <p:cNvPr id="27656" name="Picture 8" descr="https://image2.turizm.ru/country_gallery/54/650-0_lgmf179eddd7-y2hvCFdpJY1kYVpA6ADxM3rzNvCcRqnZ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3643314"/>
            <a:ext cx="2714644" cy="2214578"/>
          </a:xfrm>
          <a:prstGeom prst="rect">
            <a:avLst/>
          </a:prstGeom>
          <a:noFill/>
        </p:spPr>
      </p:pic>
      <p:pic>
        <p:nvPicPr>
          <p:cNvPr id="27658" name="Picture 10" descr="https://image2.turizm.ru/country_gallery/54/650-0_lgmf179eddd7-IH2V5wcyUYohKcWJJfJtLrvdpILuUFMF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28992" y="1000108"/>
            <a:ext cx="2643206" cy="1785950"/>
          </a:xfrm>
          <a:prstGeom prst="rect">
            <a:avLst/>
          </a:prstGeom>
          <a:noFill/>
        </p:spPr>
      </p:pic>
      <p:sp>
        <p:nvSpPr>
          <p:cNvPr id="27660" name="AutoShape 12" descr="Снимок сделан в Hans-Eisenmann-Haus пользователем Ann-Katrin K. 2/23/201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7661" name="Picture 13" descr="C:\Users\ПК\Pictures\BavarianForest_1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57884" y="3643314"/>
            <a:ext cx="3108115" cy="2214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1.png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285720" y="1071546"/>
            <a:ext cx="2928958" cy="2333628"/>
          </a:xfrm>
          <a:prstGeom prst="rect">
            <a:avLst/>
          </a:prstGeom>
          <a:ln/>
        </p:spPr>
      </p:pic>
      <p:pic>
        <p:nvPicPr>
          <p:cNvPr id="4" name="image3.png"/>
          <p:cNvPicPr/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357554" y="1071546"/>
            <a:ext cx="3079914" cy="2357454"/>
          </a:xfrm>
          <a:prstGeom prst="rect">
            <a:avLst/>
          </a:prstGeom>
          <a:ln/>
        </p:spPr>
      </p:pic>
      <p:pic>
        <p:nvPicPr>
          <p:cNvPr id="1026" name="Picture 2" descr="tier 07 frei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4214818"/>
            <a:ext cx="2857520" cy="1899947"/>
          </a:xfrm>
          <a:prstGeom prst="rect">
            <a:avLst/>
          </a:prstGeom>
          <a:noFill/>
        </p:spPr>
      </p:pic>
      <p:pic>
        <p:nvPicPr>
          <p:cNvPr id="1030" name="Picture 6" descr="https://lifeglobe.net/x/entry/6419/1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28992" y="4214818"/>
            <a:ext cx="2701913" cy="1928826"/>
          </a:xfrm>
          <a:prstGeom prst="rect">
            <a:avLst/>
          </a:prstGeom>
          <a:noFill/>
        </p:spPr>
      </p:pic>
      <p:pic>
        <p:nvPicPr>
          <p:cNvPr id="1032" name="Picture 8" descr="tier 03 frei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15074" y="4214818"/>
            <a:ext cx="2536335" cy="1928826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785786" y="285728"/>
            <a:ext cx="7649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/>
              <a:t>Ландшафтный зоопарк «Страна свободных животных» («</a:t>
            </a:r>
            <a:r>
              <a:rPr lang="ru-RU" b="1" dirty="0" err="1"/>
              <a:t>Tierfreigelände</a:t>
            </a:r>
            <a:r>
              <a:rPr lang="ru-RU" b="1" dirty="0"/>
              <a:t>»)</a:t>
            </a:r>
          </a:p>
        </p:txBody>
      </p:sp>
      <p:pic>
        <p:nvPicPr>
          <p:cNvPr id="1033" name="Picture 9" descr="C:\Users\ПК\Pictures\650-0_lgmf179eddd7-BqJKcYCzXacaOGILxVOe7q5mVikOOuGY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00826" y="1071546"/>
            <a:ext cx="2476517" cy="2357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0226"/>
          </a:xfrm>
        </p:spPr>
        <p:txBody>
          <a:bodyPr/>
          <a:lstStyle/>
          <a:p>
            <a:r>
              <a:rPr lang="ru-RU" dirty="0" smtClean="0"/>
              <a:t>Спасибо  за  внимание!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169056"/>
            <a:ext cx="5400600" cy="4284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233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7158" y="642918"/>
            <a:ext cx="8165697" cy="3693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Цель </a:t>
            </a:r>
            <a:r>
              <a:rPr lang="ru-RU" b="1" dirty="0">
                <a:solidFill>
                  <a:srgbClr val="FFFF00"/>
                </a:solidFill>
              </a:rPr>
              <a:t>проекта</a:t>
            </a:r>
            <a:r>
              <a:rPr lang="ru-RU" b="1" dirty="0"/>
              <a:t>: </a:t>
            </a:r>
            <a:r>
              <a:rPr lang="ru-RU" dirty="0"/>
              <a:t>у</a:t>
            </a:r>
            <a:r>
              <a:rPr lang="ru-RU" dirty="0" smtClean="0"/>
              <a:t>знать </a:t>
            </a:r>
            <a:r>
              <a:rPr lang="ru-RU" dirty="0"/>
              <a:t>о первом национальном парке Германии «Баварский лес».</a:t>
            </a:r>
          </a:p>
          <a:p>
            <a:endParaRPr lang="ru-RU" dirty="0"/>
          </a:p>
          <a:p>
            <a:r>
              <a:rPr lang="ru-RU" b="1" dirty="0" smtClean="0">
                <a:solidFill>
                  <a:srgbClr val="FFFF00"/>
                </a:solidFill>
              </a:rPr>
              <a:t>Задачи </a:t>
            </a:r>
            <a:r>
              <a:rPr lang="ru-RU" b="1" dirty="0">
                <a:solidFill>
                  <a:srgbClr val="FFFF00"/>
                </a:solidFill>
              </a:rPr>
              <a:t>проекта</a:t>
            </a:r>
            <a:r>
              <a:rPr lang="ru-RU" b="1" dirty="0"/>
              <a:t>:</a:t>
            </a:r>
          </a:p>
          <a:p>
            <a:pPr lvl="0">
              <a:buFontTx/>
              <a:buChar char="-"/>
            </a:pPr>
            <a:r>
              <a:rPr lang="ru-RU" dirty="0"/>
              <a:t>познакомиться с первым национальным парком Германии «Баварский лес»;</a:t>
            </a:r>
          </a:p>
          <a:p>
            <a:pPr lvl="0"/>
            <a:r>
              <a:rPr lang="ru-RU" dirty="0"/>
              <a:t>- узнать историю создания этого парка;</a:t>
            </a:r>
          </a:p>
          <a:p>
            <a:pPr lvl="0"/>
            <a:r>
              <a:rPr lang="ru-RU" dirty="0"/>
              <a:t>- </a:t>
            </a:r>
            <a:r>
              <a:rPr lang="ru-RU" dirty="0" smtClean="0"/>
              <a:t>выяснить, какой </a:t>
            </a:r>
            <a:r>
              <a:rPr lang="ru-RU" dirty="0"/>
              <a:t>климат преобладает в Баварском лесу;</a:t>
            </a:r>
          </a:p>
          <a:p>
            <a:pPr lvl="0"/>
            <a:r>
              <a:rPr lang="ru-RU" dirty="0"/>
              <a:t>- изучить растительный и  животный мир национального парка;</a:t>
            </a:r>
          </a:p>
          <a:p>
            <a:pPr lvl="0"/>
            <a:r>
              <a:rPr lang="ru-RU" dirty="0"/>
              <a:t>- собрать информацию о водоемах парка;</a:t>
            </a:r>
          </a:p>
          <a:p>
            <a:pPr lvl="0"/>
            <a:r>
              <a:rPr lang="ru-RU" dirty="0"/>
              <a:t>- ознакомиться с достопримечательностями национального парка;</a:t>
            </a:r>
          </a:p>
          <a:p>
            <a:pPr lvl="0"/>
            <a:r>
              <a:rPr lang="ru-RU" dirty="0"/>
              <a:t>- сделать выводы о цели существования национального парка «Баварский лес».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4970" y="3501008"/>
            <a:ext cx="2950071" cy="3109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multiurok.ru/img/123270/image_59248623acae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9" y="1039064"/>
            <a:ext cx="3786214" cy="2521619"/>
          </a:xfrm>
          <a:prstGeom prst="rect">
            <a:avLst/>
          </a:prstGeom>
          <a:noFill/>
        </p:spPr>
      </p:pic>
      <p:pic>
        <p:nvPicPr>
          <p:cNvPr id="13314" name="Picture 2" descr="https://fastpic.co/images/6756690131_15700d25ae_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4357694"/>
            <a:ext cx="2654333" cy="2143140"/>
          </a:xfrm>
          <a:prstGeom prst="rect">
            <a:avLst/>
          </a:prstGeom>
          <a:noFill/>
        </p:spPr>
      </p:pic>
      <p:sp>
        <p:nvSpPr>
          <p:cNvPr id="13316" name="AutoShape 4" descr="https://www.stezkakrkonose.cz/media/cache/gallery-large/uploads/85/ea/8d06d0a7434ae3b9d2182c6f3cb1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317" name="Picture 5" descr="C:\Users\ПК\Pictures\8d06d0a7434ae3b9d2182c6f3cb1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3714752"/>
            <a:ext cx="3048021" cy="1714512"/>
          </a:xfrm>
          <a:prstGeom prst="rect">
            <a:avLst/>
          </a:prstGeom>
          <a:noFill/>
        </p:spPr>
      </p:pic>
      <p:pic>
        <p:nvPicPr>
          <p:cNvPr id="13322" name="Picture 10" descr="Более большая гора Arber, баварский лес, Германия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96181" y="2857496"/>
            <a:ext cx="2465277" cy="1928826"/>
          </a:xfrm>
          <a:prstGeom prst="rect">
            <a:avLst/>
          </a:prstGeom>
          <a:noFill/>
        </p:spPr>
      </p:pic>
      <p:pic>
        <p:nvPicPr>
          <p:cNvPr id="13325" name="Picture 13" descr="C:\Users\ПК\Pictures\ek1069e14r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86050" y="4572008"/>
            <a:ext cx="2857520" cy="1905013"/>
          </a:xfrm>
          <a:prstGeom prst="rect">
            <a:avLst/>
          </a:prstGeom>
          <a:noFill/>
        </p:spPr>
      </p:pic>
      <p:pic>
        <p:nvPicPr>
          <p:cNvPr id="13328" name="Picture 16" descr="https://ic.pics.livejournal.com/townsman/3784534/1158552/1158552_original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6248" y="1071546"/>
            <a:ext cx="2670379" cy="1781143"/>
          </a:xfrm>
          <a:prstGeom prst="rect">
            <a:avLst/>
          </a:prstGeom>
          <a:noFill/>
        </p:spPr>
      </p:pic>
      <p:pic>
        <p:nvPicPr>
          <p:cNvPr id="13334" name="Picture 22" descr="https://avatars.mds.yandex.net/get-zen_doc/168279/pub_5c941a2afe082900b38861fd_5c941ae696e62a00b39d17bc/scale_120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57950" y="1428736"/>
            <a:ext cx="2428892" cy="1821669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2071670" y="0"/>
            <a:ext cx="42489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cap="all" dirty="0"/>
          </a:p>
          <a:p>
            <a:pPr algn="ctr"/>
            <a:r>
              <a:rPr lang="ru-RU" b="1" dirty="0"/>
              <a:t>Национальный</a:t>
            </a:r>
            <a:r>
              <a:rPr lang="ru-RU" dirty="0"/>
              <a:t> </a:t>
            </a:r>
            <a:r>
              <a:rPr lang="ru-RU" b="1" dirty="0"/>
              <a:t>парк</a:t>
            </a:r>
            <a:r>
              <a:rPr lang="ru-RU" dirty="0"/>
              <a:t>  «</a:t>
            </a:r>
            <a:r>
              <a:rPr lang="ru-RU" b="1" dirty="0"/>
              <a:t>Баварский</a:t>
            </a:r>
            <a:r>
              <a:rPr lang="ru-RU" dirty="0"/>
              <a:t> </a:t>
            </a:r>
            <a:r>
              <a:rPr lang="ru-RU" b="1" dirty="0"/>
              <a:t>лес»</a:t>
            </a:r>
            <a:endParaRPr lang="ru-RU" dirty="0"/>
          </a:p>
          <a:p>
            <a:pPr algn="ctr"/>
            <a:r>
              <a:rPr lang="ru-RU" b="1" cap="all" dirty="0"/>
              <a:t> (</a:t>
            </a:r>
            <a:r>
              <a:rPr lang="en-US" b="1" dirty="0" err="1"/>
              <a:t>Nationalpark</a:t>
            </a:r>
            <a:r>
              <a:rPr lang="en-US" b="1" dirty="0"/>
              <a:t> </a:t>
            </a:r>
            <a:r>
              <a:rPr lang="en-US" b="1" dirty="0" err="1"/>
              <a:t>Bayerischer</a:t>
            </a:r>
            <a:r>
              <a:rPr lang="en-US" b="1" dirty="0"/>
              <a:t> Wald</a:t>
            </a:r>
            <a:r>
              <a:rPr lang="en-US" b="1" cap="all" dirty="0"/>
              <a:t>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ПК\Pictures\bayern-03-wald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3286124"/>
            <a:ext cx="4000528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2" descr="C:\Users\ПК\Pictures\scale_12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803653"/>
            <a:ext cx="4429156" cy="2982537"/>
          </a:xfrm>
          <a:prstGeom prst="rect">
            <a:avLst/>
          </a:prstGeom>
          <a:noFill/>
        </p:spPr>
      </p:pic>
      <p:pic>
        <p:nvPicPr>
          <p:cNvPr id="9220" name="Picture 4" descr="https://zapovedniki-mira.com/uploads/posts/2013-05/1368219930_panorama_parka_bavarskii_le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3954312"/>
            <a:ext cx="3500462" cy="2332183"/>
          </a:xfrm>
          <a:prstGeom prst="rect">
            <a:avLst/>
          </a:prstGeom>
          <a:noFill/>
        </p:spPr>
      </p:pic>
      <p:pic>
        <p:nvPicPr>
          <p:cNvPr id="9222" name="Picture 6" descr="https://all-czech.com/wp-content/gallery/national-parks-in-czech-republic/Ple--n--_jezer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72132" y="785794"/>
            <a:ext cx="2857520" cy="214314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572132" y="2857496"/>
            <a:ext cx="30003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Arial" pitchFamily="34" charset="0"/>
                <a:cs typeface="Arial" pitchFamily="34" charset="0"/>
              </a:rPr>
              <a:t>Национальный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 </a:t>
            </a:r>
            <a:r>
              <a:rPr lang="ru-RU" sz="1400" b="1" dirty="0">
                <a:latin typeface="Arial" pitchFamily="34" charset="0"/>
                <a:cs typeface="Arial" pitchFamily="34" charset="0"/>
              </a:rPr>
              <a:t>парк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  «</a:t>
            </a:r>
            <a:r>
              <a:rPr lang="ru-RU" sz="1400" b="1" dirty="0" err="1">
                <a:latin typeface="Arial" pitchFamily="34" charset="0"/>
                <a:cs typeface="Arial" pitchFamily="34" charset="0"/>
              </a:rPr>
              <a:t>Шумава</a:t>
            </a:r>
            <a:r>
              <a:rPr lang="ru-RU" sz="1400" b="1" dirty="0">
                <a:latin typeface="Arial" pitchFamily="34" charset="0"/>
                <a:cs typeface="Arial" pitchFamily="34" charset="0"/>
              </a:rPr>
              <a:t>»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6215082"/>
            <a:ext cx="4000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Arial" pitchFamily="34" charset="0"/>
                <a:cs typeface="Arial" pitchFamily="34" charset="0"/>
              </a:rPr>
              <a:t>Национальный парк «Баварский лес»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0034" y="357166"/>
            <a:ext cx="8286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cs typeface="Arial" pitchFamily="34" charset="0"/>
              </a:rPr>
              <a:t>Географическое расположение национального парка «Баварский лес»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 descr="https://upload.wikimedia.org/wikipedia/commons/4/43/Blismes_elm_20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929066"/>
            <a:ext cx="1987533" cy="2483440"/>
          </a:xfrm>
          <a:prstGeom prst="rect">
            <a:avLst/>
          </a:prstGeom>
          <a:noFill/>
        </p:spPr>
      </p:pic>
      <p:pic>
        <p:nvPicPr>
          <p:cNvPr id="5127" name="Picture 7" descr="https://sadovyexpert.ru/wp-content/uploads/2021/03/buk-28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3857628"/>
            <a:ext cx="2766233" cy="2076425"/>
          </a:xfrm>
          <a:prstGeom prst="rect">
            <a:avLst/>
          </a:prstGeom>
          <a:noFill/>
        </p:spPr>
      </p:pic>
      <p:sp>
        <p:nvSpPr>
          <p:cNvPr id="5129" name="AutoShape 9" descr="https://frutisad.ru/images/wp-content/uploads/2018/03/6-4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30" name="Picture 10" descr="C:\Users\ПК\Pictures\6-4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00892" y="3857628"/>
            <a:ext cx="1571636" cy="2095515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4429124" y="6000768"/>
            <a:ext cx="518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Бук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429520" y="6000768"/>
            <a:ext cx="7585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Ясень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57290" y="6357958"/>
            <a:ext cx="516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Вяз</a:t>
            </a:r>
          </a:p>
        </p:txBody>
      </p:sp>
      <p:pic>
        <p:nvPicPr>
          <p:cNvPr id="5132" name="Picture 12" descr="https://mediasole.ru/data/images/138/138112/Nationalpark_Bayerischer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472" y="1357297"/>
            <a:ext cx="3643338" cy="2365083"/>
          </a:xfrm>
          <a:prstGeom prst="rect">
            <a:avLst/>
          </a:prstGeom>
          <a:noFill/>
        </p:spPr>
      </p:pic>
      <p:pic>
        <p:nvPicPr>
          <p:cNvPr id="5134" name="Picture 14" descr="https://image2.turizm.ru/country_gallery/54/650-0_lgmf179eddd7-F8PKQPBCeFzX6nnWpH0DfhRFLdfGaip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17202" y="1357298"/>
            <a:ext cx="3555326" cy="2357454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857224" y="571480"/>
            <a:ext cx="7215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Растительный мир национального парка  «Баварский лес»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ПК\Pictures\hungarian-gentian-603232_960_7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071546"/>
            <a:ext cx="2357454" cy="1768091"/>
          </a:xfrm>
          <a:prstGeom prst="rect">
            <a:avLst/>
          </a:prstGeom>
          <a:noFill/>
        </p:spPr>
      </p:pic>
      <p:pic>
        <p:nvPicPr>
          <p:cNvPr id="3" name="Picture 1" descr="C:\Users\ПК\Pictures\0f2d69932c48ebbbc33fdb06f6n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3786190"/>
            <a:ext cx="2643206" cy="1760375"/>
          </a:xfrm>
          <a:prstGeom prst="rect">
            <a:avLst/>
          </a:prstGeom>
          <a:noFill/>
        </p:spPr>
      </p:pic>
      <p:pic>
        <p:nvPicPr>
          <p:cNvPr id="4" name="Picture 3" descr="C:\Users\ПК\Pictures\389871c571caead099e45bf3da4c6235.jp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86182" y="3786190"/>
            <a:ext cx="2214578" cy="1660933"/>
          </a:xfrm>
          <a:prstGeom prst="rect">
            <a:avLst/>
          </a:prstGeom>
          <a:noFill/>
        </p:spPr>
      </p:pic>
      <p:pic>
        <p:nvPicPr>
          <p:cNvPr id="5" name="Picture 2" descr="C:\Users\ПК\Pictures\2405-4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472" y="3786190"/>
            <a:ext cx="2928958" cy="2196719"/>
          </a:xfrm>
          <a:prstGeom prst="rect">
            <a:avLst/>
          </a:prstGeom>
          <a:noFill/>
        </p:spPr>
      </p:pic>
      <p:sp>
        <p:nvSpPr>
          <p:cNvPr id="24580" name="AutoShape 4" descr="НАЧАЛСЯ ГРИБНОЙ СЕЗОН Ирина Рудницкая Гриб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4581" name="Picture 5" descr="C:\Users\ПК\Pictures\5b636ef5c887e095537c543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00430" y="1142984"/>
            <a:ext cx="2171715" cy="1714512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643702" y="5715016"/>
            <a:ext cx="17198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/>
              <a:t>Рамария жёлтая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143372" y="5572140"/>
            <a:ext cx="14293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/>
              <a:t>Вороний глаз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85786" y="3000372"/>
            <a:ext cx="23574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/>
              <a:t>Венгерская</a:t>
            </a:r>
            <a:r>
              <a:rPr lang="ru-RU" sz="1600" dirty="0"/>
              <a:t> </a:t>
            </a:r>
            <a:r>
              <a:rPr lang="ru-RU" sz="1600" b="1" dirty="0"/>
              <a:t>горечавка</a:t>
            </a:r>
            <a:endParaRPr lang="ru-RU" sz="1600" dirty="0"/>
          </a:p>
        </p:txBody>
      </p:sp>
      <p:pic>
        <p:nvPicPr>
          <p:cNvPr id="24584" name="Picture 8" descr="Белый гриб. 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929322" y="1142984"/>
            <a:ext cx="2579829" cy="1714512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6786578" y="3000372"/>
            <a:ext cx="12859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/>
              <a:t>Белый гриб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500166" y="6143644"/>
            <a:ext cx="9459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/>
              <a:t>Росянка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143240" y="3000372"/>
            <a:ext cx="31718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/>
              <a:t>Немецкая энциклопедия грибов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785786" y="357166"/>
            <a:ext cx="76438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Растительный мир национального парка  «Баварский лес»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К\Pictures\Евразийская рысь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928670"/>
            <a:ext cx="2357454" cy="3018580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643042" y="214290"/>
            <a:ext cx="522546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cap="none" normalizeH="0" baseline="0" dirty="0">
                <a:ln>
                  <a:noFill/>
                </a:ln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В</a:t>
            </a:r>
            <a:r>
              <a:rPr kumimoji="0" lang="ru-RU" b="1" i="0" u="none" cap="none" normalizeH="0" dirty="0">
                <a:ln>
                  <a:noFill/>
                </a:ln>
                <a:solidFill>
                  <a:schemeClr val="tx1"/>
                </a:solidFill>
                <a:ea typeface="Verdana" pitchFamily="34" charset="0"/>
                <a:cs typeface="Verdana" pitchFamily="34" charset="0"/>
              </a:rPr>
              <a:t> парке обитают многие редкие млекопитающие</a:t>
            </a:r>
            <a:endParaRPr kumimoji="0" lang="ru-RU" b="1" i="0" u="none" cap="none" normalizeH="0" baseline="0" dirty="0">
              <a:ln>
                <a:noFill/>
              </a:ln>
              <a:solidFill>
                <a:schemeClr val="tx1"/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2910" y="4000504"/>
            <a:ext cx="18573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ea typeface="Verdana" pitchFamily="34" charset="0"/>
                <a:cs typeface="Verdana" pitchFamily="34" charset="0"/>
              </a:rPr>
              <a:t>Евразийская рысь</a:t>
            </a:r>
            <a:endParaRPr lang="ru-RU" sz="1600" dirty="0"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43702" y="4000504"/>
            <a:ext cx="2143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ea typeface="Verdana" pitchFamily="34" charset="0"/>
                <a:cs typeface="Verdana" pitchFamily="34" charset="0"/>
              </a:rPr>
              <a:t>Европейская дикая кошка</a:t>
            </a:r>
            <a:endParaRPr lang="ru-RU" sz="1600" dirty="0">
              <a:ea typeface="Verdana" pitchFamily="34" charset="0"/>
              <a:cs typeface="Verdana" pitchFamily="34" charset="0"/>
            </a:endParaRPr>
          </a:p>
        </p:txBody>
      </p:sp>
      <p:pic>
        <p:nvPicPr>
          <p:cNvPr id="1029" name="Picture 5" descr="Felis silvestris silvestris Люк Виатур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64" y="928670"/>
            <a:ext cx="2214578" cy="3000396"/>
          </a:xfrm>
          <a:prstGeom prst="rect">
            <a:avLst/>
          </a:prstGeom>
          <a:noFill/>
        </p:spPr>
      </p:pic>
      <p:pic>
        <p:nvPicPr>
          <p:cNvPr id="1030" name="Picture 6" descr="C:\Users\ПК\Pictures\Евразийский бобр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14546" y="4643446"/>
            <a:ext cx="2095500" cy="1628775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714348" y="5286388"/>
            <a:ext cx="15716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ea typeface="Verdana" pitchFamily="34" charset="0"/>
                <a:cs typeface="Verdana" pitchFamily="34" charset="0"/>
              </a:rPr>
              <a:t>Евразийский бобр</a:t>
            </a:r>
            <a:endParaRPr lang="ru-RU" sz="1600" dirty="0">
              <a:ea typeface="Verdana" pitchFamily="34" charset="0"/>
              <a:cs typeface="Verdana" pitchFamily="34" charset="0"/>
            </a:endParaRPr>
          </a:p>
        </p:txBody>
      </p:sp>
      <p:pic>
        <p:nvPicPr>
          <p:cNvPr id="2" name="Picture 2" descr="Vespertilion bechstein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15140" y="4643446"/>
            <a:ext cx="1500198" cy="1800238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572000" y="5286388"/>
            <a:ext cx="2143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ea typeface="Verdana" pitchFamily="34" charset="0"/>
                <a:cs typeface="Verdana" pitchFamily="34" charset="0"/>
              </a:rPr>
              <a:t>Летучая мышь </a:t>
            </a:r>
            <a:r>
              <a:rPr lang="ru-RU" sz="1600" b="1" dirty="0" err="1">
                <a:ea typeface="Verdana" pitchFamily="34" charset="0"/>
                <a:cs typeface="Verdana" pitchFamily="34" charset="0"/>
              </a:rPr>
              <a:t>Бехштейна</a:t>
            </a:r>
            <a:endParaRPr lang="ru-RU" sz="1600" dirty="0">
              <a:ea typeface="Verdana" pitchFamily="34" charset="0"/>
              <a:cs typeface="Verdana" pitchFamily="34" charset="0"/>
            </a:endParaRPr>
          </a:p>
        </p:txBody>
      </p:sp>
      <p:pic>
        <p:nvPicPr>
          <p:cNvPr id="1028" name="Picture 4" descr="Фишоттер, Lutra Lutra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14678" y="928670"/>
            <a:ext cx="2750361" cy="1500198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3500430" y="2571744"/>
            <a:ext cx="21431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/>
              <a:t>Евразийская выдра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285728"/>
            <a:ext cx="80724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ea typeface="Verdana" pitchFamily="34" charset="0"/>
                <a:cs typeface="Verdana" pitchFamily="34" charset="0"/>
              </a:rPr>
              <a:t>В национальном парке водится много редких видов птиц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 </a:t>
            </a:r>
          </a:p>
        </p:txBody>
      </p:sp>
      <p:pic>
        <p:nvPicPr>
          <p:cNvPr id="16386" name="Picture 2" descr="C:\Users\ПК\Pictures\Западный глухарь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857232"/>
            <a:ext cx="2571768" cy="2232762"/>
          </a:xfrm>
          <a:prstGeom prst="rect">
            <a:avLst/>
          </a:prstGeom>
          <a:noFill/>
        </p:spPr>
      </p:pic>
      <p:pic>
        <p:nvPicPr>
          <p:cNvPr id="16387" name="Picture 3" descr="C:\Users\ПК\Pictures\Рябчик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857232"/>
            <a:ext cx="3071834" cy="2234061"/>
          </a:xfrm>
          <a:prstGeom prst="rect">
            <a:avLst/>
          </a:prstGeom>
          <a:noFill/>
        </p:spPr>
      </p:pic>
      <p:pic>
        <p:nvPicPr>
          <p:cNvPr id="16388" name="Picture 4" descr="C:\Users\ПК\Pictures\Сапсан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43702" y="857234"/>
            <a:ext cx="1857388" cy="2152896"/>
          </a:xfrm>
          <a:prstGeom prst="rect">
            <a:avLst/>
          </a:prstGeom>
          <a:noFill/>
        </p:spPr>
      </p:pic>
      <p:pic>
        <p:nvPicPr>
          <p:cNvPr id="16389" name="Picture 5" descr="C:\Users\ПК\Pictures\Евразийская карликовая сова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29256" y="3929066"/>
            <a:ext cx="1714511" cy="2572442"/>
          </a:xfrm>
          <a:prstGeom prst="rect">
            <a:avLst/>
          </a:prstGeom>
          <a:noFill/>
        </p:spPr>
      </p:pic>
      <p:pic>
        <p:nvPicPr>
          <p:cNvPr id="16391" name="Picture 7" descr="Ciconia nigra - Национальный парк Крюгера-8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85984" y="4000504"/>
            <a:ext cx="1714512" cy="2579561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85720" y="4857760"/>
            <a:ext cx="1857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Черный аист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642910" y="3214686"/>
            <a:ext cx="20142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/>
              <a:t>Западный глухарь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214678" y="3214686"/>
            <a:ext cx="3071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Рябчик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6715140" y="3143248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Сапсан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7286644" y="5000636"/>
            <a:ext cx="17145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Евразийская карликовая сова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14940556138_929857e23c_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16" y="1071546"/>
            <a:ext cx="2889627" cy="1928826"/>
          </a:xfrm>
          <a:prstGeom prst="rect">
            <a:avLst/>
          </a:prstGeom>
          <a:noFill/>
        </p:spPr>
      </p:pic>
      <p:sp>
        <p:nvSpPr>
          <p:cNvPr id="3074" name="AutoShape 2" descr="Очень особенными местами обитания считаются многочисленные болота, особенно на более высоких, суровых высотах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6" name="AutoShape 4" descr="Очень особенными местами обитания считаются многочисленные болота, особенно на более высоких, суровых высотах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7" name="Picture 5" descr="C:\Users\ПК\Pictures\moor_655x36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1071546"/>
            <a:ext cx="2543038" cy="1928826"/>
          </a:xfrm>
          <a:prstGeom prst="rect">
            <a:avLst/>
          </a:prstGeom>
          <a:noFill/>
        </p:spPr>
      </p:pic>
      <p:pic>
        <p:nvPicPr>
          <p:cNvPr id="3079" name="Picture 7" descr="bavarian_forest_14_by_dragooonie-d3k16i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1071546"/>
            <a:ext cx="2874205" cy="1908652"/>
          </a:xfrm>
          <a:prstGeom prst="rect">
            <a:avLst/>
          </a:prstGeom>
          <a:noFill/>
        </p:spPr>
      </p:pic>
      <p:pic>
        <p:nvPicPr>
          <p:cNvPr id="1026" name="Picture 2" descr="C:\Users\ПК\Pictures\i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3286124"/>
            <a:ext cx="2786082" cy="2087930"/>
          </a:xfrm>
          <a:prstGeom prst="rect">
            <a:avLst/>
          </a:prstGeom>
          <a:noFill/>
        </p:spPr>
      </p:pic>
      <p:pic>
        <p:nvPicPr>
          <p:cNvPr id="1027" name="Picture 3" descr="C:\Users\ПК\Pictures\Grosser_Arbersee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86116" y="3286124"/>
            <a:ext cx="2857520" cy="2071702"/>
          </a:xfrm>
          <a:prstGeom prst="rect">
            <a:avLst/>
          </a:prstGeom>
          <a:noFill/>
        </p:spPr>
      </p:pic>
      <p:pic>
        <p:nvPicPr>
          <p:cNvPr id="1028" name="Picture 4" descr="C:\Users\ПК\Pictures\320px-Kleiner_Arbersee_-_direkter_Blick_vom_Großen_Arber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86512" y="3286124"/>
            <a:ext cx="2603504" cy="2071702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000100" y="5500702"/>
            <a:ext cx="11416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err="1"/>
              <a:t>Rachelsee</a:t>
            </a:r>
            <a:endParaRPr lang="ru-RU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857620" y="5500702"/>
            <a:ext cx="19479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/>
              <a:t>Gro</a:t>
            </a:r>
            <a:r>
              <a:rPr lang="de-DE" b="1" dirty="0" smtClean="0"/>
              <a:t>ß</a:t>
            </a:r>
            <a:r>
              <a:rPr lang="en-US" b="1" dirty="0" err="1" smtClean="0"/>
              <a:t>er</a:t>
            </a:r>
            <a:r>
              <a:rPr lang="ru-RU" b="1" dirty="0" smtClean="0"/>
              <a:t> </a:t>
            </a:r>
            <a:r>
              <a:rPr lang="en-US" b="1" dirty="0" err="1"/>
              <a:t>Arbersee</a:t>
            </a:r>
            <a:endParaRPr lang="ru-RU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858016" y="5500702"/>
            <a:ext cx="18361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/>
              <a:t>Kleiner_Arbersee</a:t>
            </a:r>
            <a:endParaRPr lang="ru-RU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1714480" y="571480"/>
            <a:ext cx="5184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Водоёмы национального парка «Баварский лес»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1399</TotalTime>
  <Words>258</Words>
  <Application>Microsoft Office PowerPoint</Application>
  <PresentationFormat>Экран (4:3)</PresentationFormat>
  <Paragraphs>61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Апекс</vt:lpstr>
      <vt:lpstr>«Первый национальный парк Германии «Баварский лес».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 за  внимание!</vt:lpstr>
    </vt:vector>
  </TitlesOfParts>
  <Company>Ya Blondinko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ПК</dc:creator>
  <cp:lastModifiedBy>Пользователь Windows</cp:lastModifiedBy>
  <cp:revision>115</cp:revision>
  <dcterms:created xsi:type="dcterms:W3CDTF">2022-03-22T09:33:52Z</dcterms:created>
  <dcterms:modified xsi:type="dcterms:W3CDTF">2022-08-11T07:12:21Z</dcterms:modified>
</cp:coreProperties>
</file>