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1" r:id="rId3"/>
    <p:sldId id="258" r:id="rId4"/>
    <p:sldId id="265" r:id="rId5"/>
    <p:sldId id="262" r:id="rId6"/>
    <p:sldId id="266" r:id="rId7"/>
    <p:sldId id="264" r:id="rId8"/>
    <p:sldId id="263" r:id="rId9"/>
    <p:sldId id="267" r:id="rId10"/>
    <p:sldId id="268" r:id="rId11"/>
    <p:sldId id="269" r:id="rId12"/>
    <p:sldId id="25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096" y="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453DB-9802-4F7B-9C1E-44AC8AE5C09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B3588-7428-4559-B150-FC2D0BD0EE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453DB-9802-4F7B-9C1E-44AC8AE5C09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B3588-7428-4559-B150-FC2D0BD0EE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453DB-9802-4F7B-9C1E-44AC8AE5C09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B3588-7428-4559-B150-FC2D0BD0EE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453DB-9802-4F7B-9C1E-44AC8AE5C09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B3588-7428-4559-B150-FC2D0BD0EE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453DB-9802-4F7B-9C1E-44AC8AE5C09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B3588-7428-4559-B150-FC2D0BD0EE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453DB-9802-4F7B-9C1E-44AC8AE5C09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B3588-7428-4559-B150-FC2D0BD0EE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453DB-9802-4F7B-9C1E-44AC8AE5C09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B3588-7428-4559-B150-FC2D0BD0EE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453DB-9802-4F7B-9C1E-44AC8AE5C09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B3588-7428-4559-B150-FC2D0BD0EE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453DB-9802-4F7B-9C1E-44AC8AE5C09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B3588-7428-4559-B150-FC2D0BD0EE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453DB-9802-4F7B-9C1E-44AC8AE5C09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B3588-7428-4559-B150-FC2D0BD0EE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453DB-9802-4F7B-9C1E-44AC8AE5C09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B3588-7428-4559-B150-FC2D0BD0EE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6453DB-9802-4F7B-9C1E-44AC8AE5C09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5B3588-7428-4559-B150-FC2D0BD0EE6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6.png"/><Relationship Id="rId3" Type="http://schemas.openxmlformats.org/officeDocument/2006/relationships/slide" Target="slide2.xml"/><Relationship Id="rId7" Type="http://schemas.openxmlformats.org/officeDocument/2006/relationships/image" Target="../media/image21.jpeg"/><Relationship Id="rId12" Type="http://schemas.openxmlformats.org/officeDocument/2006/relationships/image" Target="../media/image25.png"/><Relationship Id="rId2" Type="http://schemas.openxmlformats.org/officeDocument/2006/relationships/image" Target="../media/image4.png"/><Relationship Id="rId16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11" Type="http://schemas.openxmlformats.org/officeDocument/2006/relationships/image" Target="../media/image24.jpeg"/><Relationship Id="rId5" Type="http://schemas.openxmlformats.org/officeDocument/2006/relationships/image" Target="../media/image19.jpeg"/><Relationship Id="rId15" Type="http://schemas.openxmlformats.org/officeDocument/2006/relationships/image" Target="../media/image28.png"/><Relationship Id="rId10" Type="http://schemas.openxmlformats.org/officeDocument/2006/relationships/image" Target="../media/image7.png"/><Relationship Id="rId4" Type="http://schemas.openxmlformats.org/officeDocument/2006/relationships/image" Target="../media/image18.jpeg"/><Relationship Id="rId9" Type="http://schemas.openxmlformats.org/officeDocument/2006/relationships/image" Target="../media/image23.jpeg"/><Relationship Id="rId1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slide" Target="slide2.xml"/><Relationship Id="rId7" Type="http://schemas.openxmlformats.org/officeDocument/2006/relationships/image" Target="../media/image3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openxmlformats.org/officeDocument/2006/relationships/image" Target="../media/image7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9.xml"/><Relationship Id="rId7" Type="http://schemas.openxmlformats.org/officeDocument/2006/relationships/slide" Target="slide4.xml"/><Relationship Id="rId12" Type="http://schemas.openxmlformats.org/officeDocument/2006/relationships/image" Target="../media/image3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image" Target="../media/image2.png"/><Relationship Id="rId5" Type="http://schemas.openxmlformats.org/officeDocument/2006/relationships/slide" Target="slide7.xml"/><Relationship Id="rId10" Type="http://schemas.openxmlformats.org/officeDocument/2006/relationships/slide" Target="slide3.xml"/><Relationship Id="rId4" Type="http://schemas.openxmlformats.org/officeDocument/2006/relationships/slide" Target="slide8.xml"/><Relationship Id="rId9" Type="http://schemas.openxmlformats.org/officeDocument/2006/relationships/slide" Target="slide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slide" Target="slide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hyperlink" Target="https://ru.wikipedia.org/wiki/%D0%9B%D0%B0%D1%82%D0%B8%D0%BD%D1%81%D0%BA%D0%B8%D0%B9_%D1%8F%D0%B7%D1%8B%D0%BA" TargetMode="Externa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2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2000"/>
            <a:lum/>
          </a:blip>
          <a:srcRect/>
          <a:stretch>
            <a:fillRect t="2000" b="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3143248"/>
            <a:ext cx="7772400" cy="1470025"/>
          </a:xfrm>
        </p:spPr>
        <p:txBody>
          <a:bodyPr>
            <a:normAutofit fontScale="90000"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sz="4800" dirty="0" smtClean="0">
                <a:solidFill>
                  <a:schemeClr val="bg1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yrillicOld" pitchFamily="2" charset="0"/>
              </a:rPr>
              <a:t>Культурное наследие моей страны</a:t>
            </a:r>
            <a:endParaRPr lang="ru-RU" sz="4800" dirty="0">
              <a:solidFill>
                <a:schemeClr val="bg1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yrillicOld" pitchFamily="2" charset="0"/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89"/>
            </a:avLst>
          </a:prstGeom>
          <a:solidFill>
            <a:srgbClr val="00B0F0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584" y="214290"/>
            <a:ext cx="75724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/>
              <a:t>Беля Елена Александровна, </a:t>
            </a:r>
          </a:p>
          <a:p>
            <a:pPr algn="ctr"/>
            <a:r>
              <a:rPr lang="ru-RU" i="1" dirty="0" smtClean="0"/>
              <a:t>учитель русского языка и литературы</a:t>
            </a:r>
          </a:p>
          <a:p>
            <a:pPr algn="ctr"/>
            <a:r>
              <a:rPr lang="ru-RU" i="1" dirty="0" smtClean="0"/>
              <a:t> </a:t>
            </a:r>
            <a:r>
              <a:rPr lang="ru-RU" i="1" dirty="0" err="1" smtClean="0"/>
              <a:t>Байловского</a:t>
            </a:r>
            <a:r>
              <a:rPr lang="ru-RU" i="1" dirty="0" smtClean="0"/>
              <a:t> филиала МБОУ «</a:t>
            </a:r>
            <a:r>
              <a:rPr lang="ru-RU" i="1" dirty="0" err="1" smtClean="0"/>
              <a:t>Пичаевская</a:t>
            </a:r>
            <a:r>
              <a:rPr lang="ru-RU" i="1" dirty="0" smtClean="0"/>
              <a:t> СОШ»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4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285720" y="214290"/>
            <a:ext cx="8643998" cy="1428760"/>
          </a:xfrm>
          <a:prstGeom prst="round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89"/>
            </a:avLst>
          </a:prstGeom>
          <a:solidFill>
            <a:srgbClr val="00B0F0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Picture 2" descr="http://mkrf.ru/upload/mkrf/mkdocs2014/GOD_CULT_LOGO_CMYK_FIN.png"/>
          <p:cNvPicPr>
            <a:picLocks noChangeAspect="1" noChangeArrowheads="1"/>
          </p:cNvPicPr>
          <p:nvPr/>
        </p:nvPicPr>
        <p:blipFill>
          <a:blip r:embed="rId2"/>
          <a:srcRect l="24688" t="20962" r="19302" b="26679"/>
          <a:stretch>
            <a:fillRect/>
          </a:stretch>
        </p:blipFill>
        <p:spPr bwMode="auto">
          <a:xfrm>
            <a:off x="357158" y="214290"/>
            <a:ext cx="2714644" cy="1435154"/>
          </a:xfrm>
          <a:prstGeom prst="rect">
            <a:avLst/>
          </a:prstGeom>
          <a:noFill/>
        </p:spPr>
      </p:pic>
      <p:sp>
        <p:nvSpPr>
          <p:cNvPr id="11" name="Рамка 1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89"/>
            </a:avLst>
          </a:prstGeom>
          <a:solidFill>
            <a:srgbClr val="00B0F0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14678" y="172504"/>
            <a:ext cx="5715040" cy="1446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Памятники </a:t>
            </a:r>
          </a:p>
          <a:p>
            <a:pPr algn="ctr"/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культуры России</a:t>
            </a:r>
            <a:endParaRPr lang="ru-RU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Управляющая кнопка: в начало 11">
            <a:hlinkClick r:id="rId3" action="ppaction://hlinksldjump" highlightClick="1"/>
          </p:cNvPr>
          <p:cNvSpPr/>
          <p:nvPr/>
        </p:nvSpPr>
        <p:spPr>
          <a:xfrm>
            <a:off x="8286776" y="6286520"/>
            <a:ext cx="642942" cy="357190"/>
          </a:xfrm>
          <a:prstGeom prst="actionButtonBeginning">
            <a:avLst/>
          </a:prstGeom>
          <a:solidFill>
            <a:srgbClr val="0070C0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566" name="Picture 14" descr="https://upload.wikimedia.org/wikipedia/commons/7/7e/PalaceSquar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785926"/>
            <a:ext cx="2576461" cy="1928826"/>
          </a:xfrm>
          <a:prstGeom prst="rect">
            <a:avLst/>
          </a:prstGeom>
          <a:noFill/>
        </p:spPr>
      </p:pic>
      <p:pic>
        <p:nvPicPr>
          <p:cNvPr id="23568" name="Picture 16" descr="https://upload.wikimedia.org/wikipedia/commons/thumb/3/38/Kishi_church_0.jpg/1280px-Kishi_church_0.jpg"/>
          <p:cNvPicPr>
            <a:picLocks noChangeAspect="1" noChangeArrowheads="1"/>
          </p:cNvPicPr>
          <p:nvPr/>
        </p:nvPicPr>
        <p:blipFill>
          <a:blip r:embed="rId5" cstate="print"/>
          <a:srcRect l="7382" r="1845"/>
          <a:stretch>
            <a:fillRect/>
          </a:stretch>
        </p:blipFill>
        <p:spPr bwMode="auto">
          <a:xfrm>
            <a:off x="3214678" y="1785926"/>
            <a:ext cx="2612652" cy="1928826"/>
          </a:xfrm>
          <a:prstGeom prst="rect">
            <a:avLst/>
          </a:prstGeom>
          <a:noFill/>
        </p:spPr>
      </p:pic>
      <p:pic>
        <p:nvPicPr>
          <p:cNvPr id="23570" name="Picture 18" descr="https://upload.wikimedia.org/wikipedia/commons/thumb/a/a4/Moscow_RedSquare.jpg/1280px-Moscow_RedSquar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00760" y="1785926"/>
            <a:ext cx="2832066" cy="1924920"/>
          </a:xfrm>
          <a:prstGeom prst="rect">
            <a:avLst/>
          </a:prstGeom>
          <a:noFill/>
        </p:spPr>
      </p:pic>
      <p:sp>
        <p:nvSpPr>
          <p:cNvPr id="24" name="Прямоугольник 23"/>
          <p:cNvSpPr/>
          <p:nvPr/>
        </p:nvSpPr>
        <p:spPr>
          <a:xfrm>
            <a:off x="285720" y="3714752"/>
            <a:ext cx="26432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Памятник Петру </a:t>
            </a:r>
            <a:r>
              <a:rPr lang="en-US" sz="1400" dirty="0" smtClean="0"/>
              <a:t>I</a:t>
            </a:r>
            <a:r>
              <a:rPr lang="ru-RU" sz="1400" dirty="0" smtClean="0"/>
              <a:t>, Москва</a:t>
            </a:r>
            <a:endParaRPr lang="ru-RU" sz="14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3214678" y="3714752"/>
            <a:ext cx="25717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Родина-мать зовет! Волгоград</a:t>
            </a:r>
            <a:endParaRPr lang="ru-RU" sz="14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072198" y="3714752"/>
            <a:ext cx="27146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Памятник мамонтам, Ханты-Мансийск</a:t>
            </a:r>
            <a:endParaRPr lang="ru-RU" sz="1400" dirty="0"/>
          </a:p>
        </p:txBody>
      </p:sp>
      <p:pic>
        <p:nvPicPr>
          <p:cNvPr id="23572" name="Picture 20" descr="https://upload.wikimedia.org/wikipedia/commons/a/aa/Velikiy_Novgorod_Detinets_0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20" y="4429132"/>
            <a:ext cx="2561761" cy="1785950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>
          <a:xfrm>
            <a:off x="142844" y="6211669"/>
            <a:ext cx="27146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Медный всадник, Санкт-Петербург</a:t>
            </a:r>
            <a:endParaRPr lang="ru-RU" sz="1400" dirty="0"/>
          </a:p>
        </p:txBody>
      </p:sp>
      <p:pic>
        <p:nvPicPr>
          <p:cNvPr id="23574" name="Picture 22" descr="https://upload.wikimedia.org/wikipedia/commons/thumb/d/d9/Bogolubovo_Pokrova_na_Nerli_Cerkov.jpg/1024px-Bogolubovo_Pokrova_na_Nerli_Cerkov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43240" y="4429132"/>
            <a:ext cx="2530799" cy="1785949"/>
          </a:xfrm>
          <a:prstGeom prst="rect">
            <a:avLst/>
          </a:prstGeom>
          <a:noFill/>
        </p:spPr>
      </p:pic>
      <p:sp>
        <p:nvSpPr>
          <p:cNvPr id="30" name="Прямоугольник 29"/>
          <p:cNvSpPr/>
          <p:nvPr/>
        </p:nvSpPr>
        <p:spPr>
          <a:xfrm>
            <a:off x="3000364" y="6215082"/>
            <a:ext cx="25003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Памятник Зое </a:t>
            </a:r>
            <a:r>
              <a:rPr lang="ru-RU" sz="1400" dirty="0" err="1" smtClean="0"/>
              <a:t>Космедемьянской</a:t>
            </a:r>
            <a:r>
              <a:rPr lang="ru-RU" sz="1400" dirty="0" smtClean="0"/>
              <a:t>, Тамбов</a:t>
            </a:r>
            <a:endParaRPr lang="ru-RU" sz="1400" dirty="0"/>
          </a:p>
        </p:txBody>
      </p:sp>
      <p:pic>
        <p:nvPicPr>
          <p:cNvPr id="23576" name="Picture 24" descr="https://upload.wikimedia.org/wikipedia/commons/thumb/8/87/Trinitylavra.jpg/1024px-Trinitylavra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00760" y="4408412"/>
            <a:ext cx="2714644" cy="1806670"/>
          </a:xfrm>
          <a:prstGeom prst="rect">
            <a:avLst/>
          </a:prstGeom>
          <a:noFill/>
        </p:spPr>
      </p:pic>
      <p:sp>
        <p:nvSpPr>
          <p:cNvPr id="32" name="Прямоугольник 31"/>
          <p:cNvSpPr/>
          <p:nvPr/>
        </p:nvSpPr>
        <p:spPr>
          <a:xfrm>
            <a:off x="5429256" y="6215082"/>
            <a:ext cx="30718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Тысячелетие России, Великий Новгород</a:t>
            </a:r>
            <a:endParaRPr lang="ru-RU" sz="14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19" y="214290"/>
            <a:ext cx="3078163" cy="145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19" y="1785926"/>
            <a:ext cx="2647899" cy="1951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40" y="1785925"/>
            <a:ext cx="2684090" cy="1928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640" y="1785925"/>
            <a:ext cx="2929078" cy="1951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19" y="4429132"/>
            <a:ext cx="2714645" cy="1782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8393" y="4408412"/>
            <a:ext cx="2921325" cy="1806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40" y="4408412"/>
            <a:ext cx="2684090" cy="1806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4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285720" y="214290"/>
            <a:ext cx="8643998" cy="1428760"/>
          </a:xfrm>
          <a:prstGeom prst="round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89"/>
            </a:avLst>
          </a:prstGeom>
          <a:solidFill>
            <a:srgbClr val="00B0F0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Picture 2" descr="http://mkrf.ru/upload/mkrf/mkdocs2014/GOD_CULT_LOGO_CMYK_FIN.png"/>
          <p:cNvPicPr>
            <a:picLocks noChangeAspect="1" noChangeArrowheads="1"/>
          </p:cNvPicPr>
          <p:nvPr/>
        </p:nvPicPr>
        <p:blipFill>
          <a:blip r:embed="rId2"/>
          <a:srcRect l="24688" t="20962" r="19302" b="26679"/>
          <a:stretch>
            <a:fillRect/>
          </a:stretch>
        </p:blipFill>
        <p:spPr bwMode="auto">
          <a:xfrm>
            <a:off x="357158" y="214290"/>
            <a:ext cx="2714644" cy="1435154"/>
          </a:xfrm>
          <a:prstGeom prst="rect">
            <a:avLst/>
          </a:prstGeom>
          <a:noFill/>
        </p:spPr>
      </p:pic>
      <p:sp>
        <p:nvSpPr>
          <p:cNvPr id="11" name="Рамка 1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89"/>
            </a:avLst>
          </a:prstGeom>
          <a:solidFill>
            <a:srgbClr val="00B0F0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00364" y="357166"/>
            <a:ext cx="5715040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Проверь себя</a:t>
            </a:r>
            <a:endParaRPr lang="ru-RU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285720" y="1785926"/>
          <a:ext cx="7858175" cy="48577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475"/>
                <a:gridCol w="604475"/>
                <a:gridCol w="604475"/>
                <a:gridCol w="604475"/>
                <a:gridCol w="604475"/>
                <a:gridCol w="604475"/>
                <a:gridCol w="604475"/>
                <a:gridCol w="604475"/>
                <a:gridCol w="604475"/>
                <a:gridCol w="604475"/>
                <a:gridCol w="604475"/>
                <a:gridCol w="604475"/>
                <a:gridCol w="604475"/>
              </a:tblGrid>
              <a:tr h="60722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mpd="sng">
                      <a:noFill/>
                    </a:ln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T w="38100" cmpd="sng">
                      <a:noFill/>
                    </a:lnT>
                    <a:lnB w="12700" cmpd="sng"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38100" cmpd="sng">
                      <a:noFill/>
                    </a:lnT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38100" cmpd="sng">
                      <a:noFill/>
                    </a:lnT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mpd="sng"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38100" cmpd="sng">
                      <a:noFill/>
                    </a:lnT>
                    <a:lnB w="12700" cmpd="sng"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mpd="sng">
                      <a:noFill/>
                    </a:ln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mpd="sng"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mpd="sng"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mpd="sng"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3286116" y="1785926"/>
          <a:ext cx="642942" cy="48577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2942"/>
              </a:tblGrid>
              <a:tr h="582692">
                <a:tc>
                  <a:txBody>
                    <a:bodyPr/>
                    <a:lstStyle/>
                    <a:p>
                      <a:pPr algn="ctr"/>
                      <a:r>
                        <a:rPr lang="ru-RU" sz="3200" b="1" i="0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</a:t>
                      </a:r>
                      <a:endParaRPr lang="ru-RU" sz="3200" b="1" i="0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</a:tr>
              <a:tr h="610727">
                <a:tc>
                  <a:txBody>
                    <a:bodyPr/>
                    <a:lstStyle/>
                    <a:p>
                      <a:pPr algn="ctr"/>
                      <a:r>
                        <a:rPr lang="ru-RU" sz="3200" b="1" i="0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</a:t>
                      </a:r>
                      <a:endParaRPr lang="ru-RU" sz="3200" b="1" i="0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</a:tr>
              <a:tr h="610727">
                <a:tc>
                  <a:txBody>
                    <a:bodyPr/>
                    <a:lstStyle/>
                    <a:p>
                      <a:pPr algn="ctr"/>
                      <a:r>
                        <a:rPr lang="ru-RU" sz="3200" b="1" i="0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л</a:t>
                      </a:r>
                      <a:endParaRPr lang="ru-RU" sz="3200" b="1" i="0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</a:tr>
              <a:tr h="610727">
                <a:tc>
                  <a:txBody>
                    <a:bodyPr/>
                    <a:lstStyle/>
                    <a:p>
                      <a:pPr algn="ctr"/>
                      <a:r>
                        <a:rPr lang="ru-RU" sz="3200" b="1" i="0" dirty="0" err="1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ь</a:t>
                      </a:r>
                      <a:endParaRPr lang="ru-RU" sz="3200" b="1" i="0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</a:tr>
              <a:tr h="610727">
                <a:tc>
                  <a:txBody>
                    <a:bodyPr/>
                    <a:lstStyle/>
                    <a:p>
                      <a:pPr algn="ctr"/>
                      <a:r>
                        <a:rPr lang="ru-RU" sz="3200" b="1" i="0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</a:t>
                      </a:r>
                      <a:endParaRPr lang="ru-RU" sz="3200" b="1" i="0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</a:tr>
              <a:tr h="610727">
                <a:tc>
                  <a:txBody>
                    <a:bodyPr/>
                    <a:lstStyle/>
                    <a:p>
                      <a:pPr algn="ctr"/>
                      <a:r>
                        <a:rPr lang="ru-RU" sz="3200" b="1" i="0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</a:t>
                      </a:r>
                      <a:endParaRPr lang="ru-RU" sz="3200" b="1" i="0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</a:tr>
              <a:tr h="610727">
                <a:tc>
                  <a:txBody>
                    <a:bodyPr/>
                    <a:lstStyle/>
                    <a:p>
                      <a:pPr algn="ctr"/>
                      <a:r>
                        <a:rPr lang="ru-RU" sz="3200" b="1" i="0" dirty="0" err="1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</a:t>
                      </a:r>
                      <a:endParaRPr lang="ru-RU" sz="3200" b="1" i="0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</a:tr>
              <a:tr h="610727">
                <a:tc>
                  <a:txBody>
                    <a:bodyPr/>
                    <a:lstStyle/>
                    <a:p>
                      <a:pPr algn="ctr"/>
                      <a:r>
                        <a:rPr lang="ru-RU" sz="3200" b="1" i="0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</a:t>
                      </a:r>
                      <a:endParaRPr lang="ru-RU" sz="3200" b="1" i="0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</a:tr>
            </a:tbl>
          </a:graphicData>
        </a:graphic>
      </p:graphicFrame>
      <p:sp>
        <p:nvSpPr>
          <p:cNvPr id="12" name="Управляющая кнопка: в начало 11">
            <a:hlinkClick r:id="rId3" action="ppaction://hlinksldjump" highlightClick="1"/>
          </p:cNvPr>
          <p:cNvSpPr/>
          <p:nvPr/>
        </p:nvSpPr>
        <p:spPr>
          <a:xfrm>
            <a:off x="8286776" y="6286520"/>
            <a:ext cx="642942" cy="357190"/>
          </a:xfrm>
          <a:prstGeom prst="actionButtonBeginning">
            <a:avLst/>
          </a:prstGeom>
          <a:solidFill>
            <a:srgbClr val="0070C0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9" name="Таблица 28"/>
          <p:cNvGraphicFramePr>
            <a:graphicFrameLocks noGrp="1"/>
          </p:cNvGraphicFramePr>
          <p:nvPr/>
        </p:nvGraphicFramePr>
        <p:xfrm>
          <a:off x="3929057" y="1785926"/>
          <a:ext cx="1857390" cy="64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9130"/>
                <a:gridCol w="619130"/>
                <a:gridCol w="619130"/>
              </a:tblGrid>
              <a:tr h="642942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</a:t>
                      </a:r>
                      <a:endParaRPr lang="ru-RU" sz="32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</a:t>
                      </a:r>
                      <a:endParaRPr lang="ru-RU" sz="32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</a:t>
                      </a:r>
                      <a:endParaRPr lang="ru-RU" sz="32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1" name="Таблица 30"/>
          <p:cNvGraphicFramePr>
            <a:graphicFrameLocks noGrp="1"/>
          </p:cNvGraphicFramePr>
          <p:nvPr/>
        </p:nvGraphicFramePr>
        <p:xfrm>
          <a:off x="1428728" y="2357430"/>
          <a:ext cx="5500728" cy="64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1192"/>
                <a:gridCol w="611192"/>
                <a:gridCol w="611192"/>
                <a:gridCol w="611192"/>
                <a:gridCol w="611192"/>
                <a:gridCol w="611192"/>
                <a:gridCol w="611192"/>
                <a:gridCol w="611192"/>
                <a:gridCol w="611192"/>
              </a:tblGrid>
              <a:tr h="642942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3" name="Таблица 32"/>
          <p:cNvGraphicFramePr>
            <a:graphicFrameLocks noGrp="1"/>
          </p:cNvGraphicFramePr>
          <p:nvPr/>
        </p:nvGraphicFramePr>
        <p:xfrm>
          <a:off x="2143109" y="3000372"/>
          <a:ext cx="2928955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5791"/>
                <a:gridCol w="585791"/>
                <a:gridCol w="585791"/>
                <a:gridCol w="585791"/>
                <a:gridCol w="585791"/>
              </a:tblGrid>
              <a:tr h="507682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4" name="Таблица 33"/>
          <p:cNvGraphicFramePr>
            <a:graphicFrameLocks noGrp="1"/>
          </p:cNvGraphicFramePr>
          <p:nvPr/>
        </p:nvGraphicFramePr>
        <p:xfrm>
          <a:off x="1500166" y="3571876"/>
          <a:ext cx="4857784" cy="64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7223"/>
                <a:gridCol w="607223"/>
                <a:gridCol w="607223"/>
                <a:gridCol w="607223"/>
                <a:gridCol w="607223"/>
                <a:gridCol w="607223"/>
                <a:gridCol w="607223"/>
                <a:gridCol w="607223"/>
              </a:tblGrid>
              <a:tr h="642942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ф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л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л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5" name="Таблица 34"/>
          <p:cNvGraphicFramePr>
            <a:graphicFrameLocks noGrp="1"/>
          </p:cNvGraphicFramePr>
          <p:nvPr/>
        </p:nvGraphicFramePr>
        <p:xfrm>
          <a:off x="2143108" y="4143380"/>
          <a:ext cx="6000790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0079"/>
                <a:gridCol w="600079"/>
                <a:gridCol w="600079"/>
                <a:gridCol w="600079"/>
                <a:gridCol w="600079"/>
                <a:gridCol w="600079"/>
                <a:gridCol w="600079"/>
                <a:gridCol w="600079"/>
                <a:gridCol w="600079"/>
                <a:gridCol w="600079"/>
              </a:tblGrid>
              <a:tr h="513716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л</a:t>
                      </a:r>
                      <a:endParaRPr lang="ru-RU" sz="32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</a:t>
                      </a:r>
                      <a:endParaRPr lang="ru-RU" sz="32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</a:t>
                      </a:r>
                      <a:endParaRPr lang="ru-RU" sz="32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</a:t>
                      </a:r>
                      <a:endParaRPr lang="ru-RU" sz="32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</a:t>
                      </a:r>
                      <a:endParaRPr lang="ru-RU" sz="32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</a:t>
                      </a:r>
                      <a:endParaRPr lang="ru-RU" sz="32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</a:t>
                      </a:r>
                      <a:endParaRPr lang="ru-RU" sz="32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</a:t>
                      </a:r>
                      <a:endParaRPr lang="ru-RU" sz="32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</a:t>
                      </a:r>
                      <a:endParaRPr lang="ru-RU" sz="32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6" name="Таблица 35"/>
          <p:cNvGraphicFramePr>
            <a:graphicFrameLocks noGrp="1"/>
          </p:cNvGraphicFramePr>
          <p:nvPr/>
        </p:nvGraphicFramePr>
        <p:xfrm>
          <a:off x="2714612" y="4786322"/>
          <a:ext cx="3000395" cy="64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0079"/>
                <a:gridCol w="600079"/>
                <a:gridCol w="600079"/>
                <a:gridCol w="600079"/>
                <a:gridCol w="600079"/>
              </a:tblGrid>
              <a:tr h="642942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з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й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7" name="Таблица 36"/>
          <p:cNvGraphicFramePr>
            <a:graphicFrameLocks noGrp="1"/>
          </p:cNvGraphicFramePr>
          <p:nvPr/>
        </p:nvGraphicFramePr>
        <p:xfrm>
          <a:off x="2714612" y="5429264"/>
          <a:ext cx="4786344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293"/>
                <a:gridCol w="598293"/>
                <a:gridCol w="598293"/>
                <a:gridCol w="598293"/>
                <a:gridCol w="598293"/>
                <a:gridCol w="598293"/>
                <a:gridCol w="598293"/>
                <a:gridCol w="598293"/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ы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л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ы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8" name="Таблица 37"/>
          <p:cNvGraphicFramePr>
            <a:graphicFrameLocks noGrp="1"/>
          </p:cNvGraphicFramePr>
          <p:nvPr/>
        </p:nvGraphicFramePr>
        <p:xfrm>
          <a:off x="285720" y="6000768"/>
          <a:ext cx="3000395" cy="64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0079"/>
                <a:gridCol w="600079"/>
                <a:gridCol w="600079"/>
                <a:gridCol w="600079"/>
                <a:gridCol w="600079"/>
              </a:tblGrid>
              <a:tr h="642942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з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ы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714488"/>
            <a:ext cx="1054855" cy="13573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0" y="4786322"/>
            <a:ext cx="1378027" cy="11401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74760" y="2928935"/>
            <a:ext cx="1754957" cy="1143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15206" y="1714488"/>
            <a:ext cx="1643074" cy="1105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97544" y="3143248"/>
            <a:ext cx="983540" cy="15716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643834" y="4929198"/>
            <a:ext cx="1291796" cy="11930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9" name="Прямоугольник 38"/>
          <p:cNvSpPr/>
          <p:nvPr/>
        </p:nvSpPr>
        <p:spPr>
          <a:xfrm>
            <a:off x="4214810" y="5929330"/>
            <a:ext cx="378621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Молодцы!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743" y="182187"/>
            <a:ext cx="3078163" cy="145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СПАСИБО ЗА ВНИМАНИЕ</a:t>
            </a:r>
            <a:endParaRPr lang="ru-RU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89"/>
            </a:avLst>
          </a:prstGeom>
          <a:solidFill>
            <a:srgbClr val="00B0F0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8640960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4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89"/>
            </a:avLst>
          </a:prstGeom>
          <a:solidFill>
            <a:srgbClr val="00B0F0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Рамка 1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89"/>
            </a:avLst>
          </a:prstGeom>
          <a:solidFill>
            <a:srgbClr val="00B0F0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20" y="285728"/>
          <a:ext cx="8572560" cy="63579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20"/>
                <a:gridCol w="2857520"/>
                <a:gridCol w="2857520"/>
              </a:tblGrid>
              <a:tr h="2119327">
                <a:tc>
                  <a:txBody>
                    <a:bodyPr/>
                    <a:lstStyle/>
                    <a:p>
                      <a:pPr algn="ctr"/>
                      <a:endParaRPr lang="ru-RU" sz="280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hlinkClick r:id="rId2" action="ppaction://hlinksldjump"/>
                      </a:endParaRPr>
                    </a:p>
                    <a:p>
                      <a:pPr algn="ctr"/>
                      <a:r>
                        <a:rPr lang="ru-RU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2" action="ppaction://hlinksldjump"/>
                        </a:rPr>
                        <a:t>Что такое культура?</a:t>
                      </a:r>
                      <a:endParaRPr lang="ru-RU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hlinkClick r:id="rId3" action="ppaction://hlinksldjump"/>
                      </a:endParaRPr>
                    </a:p>
                    <a:p>
                      <a:pPr algn="ctr"/>
                      <a:r>
                        <a:rPr lang="ru-RU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3" action="ppaction://hlinksldjump"/>
                        </a:rPr>
                        <a:t>Какая бывает культура?</a:t>
                      </a:r>
                      <a:endParaRPr lang="ru-RU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hlinkClick r:id="rId4" action="ppaction://hlinksldjump"/>
                      </a:endParaRPr>
                    </a:p>
                    <a:p>
                      <a:pPr algn="ctr"/>
                      <a:r>
                        <a:rPr lang="ru-RU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4" action="ppaction://hlinksldjump"/>
                        </a:rPr>
                        <a:t>Что значит быть культурным?</a:t>
                      </a:r>
                      <a:endParaRPr lang="ru-RU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119327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5" action="ppaction://hlinksldjump"/>
                        </a:rPr>
                        <a:t>Что говорили о культуре известные люди?</a:t>
                      </a:r>
                      <a:endParaRPr lang="ru-RU" sz="2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hlinkClick r:id="rId6" action="ppaction://hlinksldjump"/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6" action="ppaction://hlinksldjump"/>
                        </a:rPr>
                        <a:t>Чего ожидает от нас страна?</a:t>
                      </a:r>
                      <a:endParaRPr lang="ru-RU" sz="2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119327"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hlinkClick r:id="rId7" action="ppaction://hlinksldjump"/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7" action="ppaction://hlinksldjump"/>
                        </a:rPr>
                        <a:t>Что является самым ценным?</a:t>
                      </a:r>
                      <a:endParaRPr lang="ru-RU" sz="2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8" action="ppaction://hlinksldjump"/>
                        </a:rPr>
                        <a:t>Памятники культуры России</a:t>
                      </a:r>
                      <a:endParaRPr lang="ru-RU" sz="32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9" action="ppaction://hlinksldjump"/>
                        </a:rPr>
                        <a:t>Проверь себя</a:t>
                      </a:r>
                      <a:endParaRPr lang="ru-RU" sz="36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26" name="Picture 2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143240" y="2428868"/>
            <a:ext cx="285752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40" y="2428868"/>
            <a:ext cx="2857520" cy="207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4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89"/>
            </a:avLst>
          </a:prstGeom>
          <a:solidFill>
            <a:srgbClr val="00B0F0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Picture 2" descr="http://mkrf.ru/upload/mkrf/mkdocs2014/GOD_CULT_LOGO_CMYK_FIN.png"/>
          <p:cNvPicPr>
            <a:picLocks noChangeAspect="1" noChangeArrowheads="1"/>
          </p:cNvPicPr>
          <p:nvPr/>
        </p:nvPicPr>
        <p:blipFill>
          <a:blip r:embed="rId2"/>
          <a:srcRect l="24688" t="20962" r="19302" b="26679"/>
          <a:stretch>
            <a:fillRect/>
          </a:stretch>
        </p:blipFill>
        <p:spPr bwMode="auto">
          <a:xfrm>
            <a:off x="1" y="0"/>
            <a:ext cx="2928926" cy="1548439"/>
          </a:xfrm>
          <a:prstGeom prst="rect">
            <a:avLst/>
          </a:prstGeom>
          <a:noFill/>
        </p:spPr>
      </p:pic>
      <p:sp>
        <p:nvSpPr>
          <p:cNvPr id="11" name="Рамка 1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89"/>
            </a:avLst>
          </a:prstGeom>
          <a:solidFill>
            <a:srgbClr val="00B0F0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124" name="Picture 4" descr="http://cdn.static3.rtr-vesti.ru/vh/pictures/b/307/0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571612"/>
            <a:ext cx="3714777" cy="2766869"/>
          </a:xfrm>
          <a:prstGeom prst="rect">
            <a:avLst/>
          </a:prstGeom>
          <a:noFill/>
        </p:spPr>
      </p:pic>
      <p:pic>
        <p:nvPicPr>
          <p:cNvPr id="15" name="Picture 3" descr="C:\Documents and Settings\Наталья\Мои документы\Мои рисунки\37987014.jpg"/>
          <p:cNvPicPr>
            <a:picLocks noChangeAspect="1" noChangeArrowheads="1"/>
          </p:cNvPicPr>
          <p:nvPr/>
        </p:nvPicPr>
        <p:blipFill>
          <a:blip r:embed="rId4" cstate="print"/>
          <a:srcRect l="6126" t="5000" r="9300" b="8244"/>
          <a:stretch>
            <a:fillRect/>
          </a:stretch>
        </p:blipFill>
        <p:spPr bwMode="auto">
          <a:xfrm>
            <a:off x="4429124" y="214290"/>
            <a:ext cx="4429156" cy="6429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214282" y="4357694"/>
            <a:ext cx="41434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2014 год объявлен в России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Годом культуры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Соответствующий указ подписал Президент Владимир Путин. В документе говорится, что Год культуры будет проведен с целью "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…привлечения внимания общества к вопросам развития культуры, сохранения культурно-исторического наследия и роли российской культуры во всем мире".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555555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в начало 7">
            <a:hlinkClick r:id="rId5" action="ppaction://hlinksldjump" highlightClick="1"/>
          </p:cNvPr>
          <p:cNvSpPr/>
          <p:nvPr/>
        </p:nvSpPr>
        <p:spPr>
          <a:xfrm>
            <a:off x="8143900" y="6143644"/>
            <a:ext cx="642942" cy="357190"/>
          </a:xfrm>
          <a:prstGeom prst="actionButtonBeginning">
            <a:avLst/>
          </a:prstGeom>
          <a:solidFill>
            <a:srgbClr val="0070C0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612" y="48731"/>
            <a:ext cx="3078163" cy="145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4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89"/>
            </a:avLst>
          </a:prstGeom>
          <a:solidFill>
            <a:srgbClr val="00B0F0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Рамка 1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89"/>
            </a:avLst>
          </a:prstGeom>
          <a:solidFill>
            <a:srgbClr val="00B0F0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5500702"/>
            <a:ext cx="7143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70C0"/>
                </a:solidFill>
              </a:rPr>
              <a:t>Россия – страна огромных богатств, но </a:t>
            </a:r>
            <a:r>
              <a:rPr lang="ru-RU" b="1" dirty="0" smtClean="0">
                <a:solidFill>
                  <a:srgbClr val="C00000"/>
                </a:solidFill>
              </a:rPr>
              <a:t>самым ценным является культура</a:t>
            </a:r>
            <a:r>
              <a:rPr lang="ru-RU" b="1" dirty="0" smtClean="0">
                <a:solidFill>
                  <a:srgbClr val="0070C0"/>
                </a:solidFill>
              </a:rPr>
              <a:t>, ибо культура способствует взаимопониманию. А народы, которые понимают друг друга, всегда будут жить в дружбе и мире. 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7" name="Управляющая кнопка: в начало 6">
            <a:hlinkClick r:id="rId2" action="ppaction://hlinksldjump" highlightClick="1"/>
          </p:cNvPr>
          <p:cNvSpPr/>
          <p:nvPr/>
        </p:nvSpPr>
        <p:spPr>
          <a:xfrm>
            <a:off x="8143900" y="6143644"/>
            <a:ext cx="642942" cy="357190"/>
          </a:xfrm>
          <a:prstGeom prst="actionButtonBeginning">
            <a:avLst/>
          </a:prstGeom>
          <a:solidFill>
            <a:srgbClr val="0070C0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Фарион сравнила суржик с грязным бельем: Ни моя мама, ни мой сосед им не пользуются (04.03.13 09:08) &quot; Форум Украины Цензор.НЕТ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785926"/>
            <a:ext cx="3857652" cy="36405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85720" y="1857364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 smtClean="0"/>
              <a:t>Россия является многонациональным государством. В Российской федерации помимо русских, составляющих более 80 процентов населения, проживает еще около 180 других народов. </a:t>
            </a:r>
          </a:p>
          <a:p>
            <a:pPr algn="just"/>
            <a:r>
              <a:rPr lang="ru-RU" dirty="0" smtClean="0"/>
              <a:t>В историческом плане доминирует русская культура, основанная на русском языке, однако некоторую роль в развитии культуры России, также играют и культуры относительно крупных региональных народностей России, таких как татары, башкиры, калмыки и другие.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85720" y="214290"/>
            <a:ext cx="8643998" cy="1428760"/>
          </a:xfrm>
          <a:prstGeom prst="round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 descr="http://mkrf.ru/upload/mkrf/mkdocs2014/GOD_CULT_LOGO_CMYK_FIN.png"/>
          <p:cNvPicPr>
            <a:picLocks noChangeAspect="1" noChangeArrowheads="1"/>
          </p:cNvPicPr>
          <p:nvPr/>
        </p:nvPicPr>
        <p:blipFill>
          <a:blip r:embed="rId4"/>
          <a:srcRect l="24688" t="20962" r="19302" b="26679"/>
          <a:stretch>
            <a:fillRect/>
          </a:stretch>
        </p:blipFill>
        <p:spPr bwMode="auto">
          <a:xfrm>
            <a:off x="357158" y="214290"/>
            <a:ext cx="2714644" cy="1435154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286116" y="357166"/>
            <a:ext cx="53578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является самым ценным?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14290"/>
            <a:ext cx="2952328" cy="1428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4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89"/>
            </a:avLst>
          </a:prstGeom>
          <a:solidFill>
            <a:srgbClr val="00B0F0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Рамка 1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89"/>
            </a:avLst>
          </a:prstGeom>
          <a:solidFill>
            <a:srgbClr val="00B0F0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3571876"/>
            <a:ext cx="842968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dirty="0" smtClean="0"/>
          </a:p>
          <a:p>
            <a:pPr algn="just"/>
            <a:r>
              <a:rPr lang="ru-RU" dirty="0" smtClean="0"/>
              <a:t>Под культурой понимают человеческую деятельность в её самых разных проявлениях, включая все формы и способы человеческого самовыражения и самопознания, накопление человеком и социумом в целом навыков и умений. 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Источником происхождения культуры мыслится человеческая деятельность, познание и творчество. Культура — это реальность, созданная человеком в процессе его отношения к природе, к обществу (другому человеку), к самому себе и к Абсолютному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5720" y="214290"/>
            <a:ext cx="8643998" cy="1428760"/>
          </a:xfrm>
          <a:prstGeom prst="round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http://mkrf.ru/upload/mkrf/mkdocs2014/GOD_CULT_LOGO_CMYK_FIN.png"/>
          <p:cNvPicPr>
            <a:picLocks noChangeAspect="1" noChangeArrowheads="1"/>
          </p:cNvPicPr>
          <p:nvPr/>
        </p:nvPicPr>
        <p:blipFill>
          <a:blip r:embed="rId2"/>
          <a:srcRect l="24688" t="20962" r="19302" b="26679"/>
          <a:stretch>
            <a:fillRect/>
          </a:stretch>
        </p:blipFill>
        <p:spPr bwMode="auto">
          <a:xfrm>
            <a:off x="357158" y="214290"/>
            <a:ext cx="2714644" cy="143515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214678" y="428604"/>
            <a:ext cx="5357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такое культура?</a:t>
            </a:r>
            <a:endParaRPr lang="ru-RU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Управляющая кнопка: в начало 9">
            <a:hlinkClick r:id="rId3" action="ppaction://hlinksldjump" highlightClick="1"/>
          </p:cNvPr>
          <p:cNvSpPr/>
          <p:nvPr/>
        </p:nvSpPr>
        <p:spPr>
          <a:xfrm>
            <a:off x="8143900" y="6143644"/>
            <a:ext cx="642942" cy="357190"/>
          </a:xfrm>
          <a:prstGeom prst="actionButtonBeginning">
            <a:avLst/>
          </a:prstGeom>
          <a:solidFill>
            <a:srgbClr val="0070C0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 descr="C:\Documents and Settings\Admin\Рабочий стол\Screenshot_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1857364"/>
            <a:ext cx="4082450" cy="2000264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285720" y="1857364"/>
            <a:ext cx="428628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Культура</a:t>
            </a:r>
            <a:r>
              <a:rPr lang="ru-RU" dirty="0" smtClean="0"/>
              <a:t> (от </a:t>
            </a:r>
            <a:r>
              <a:rPr lang="ru-RU" dirty="0" smtClean="0">
                <a:hlinkClick r:id="rId5" tooltip="Латинский язык"/>
              </a:rPr>
              <a:t>лат.</a:t>
            </a:r>
            <a:r>
              <a:rPr lang="ru-RU" dirty="0" smtClean="0"/>
              <a:t> </a:t>
            </a:r>
            <a:r>
              <a:rPr lang="ru-RU" i="1" dirty="0" err="1" smtClean="0"/>
              <a:t>cultura</a:t>
            </a:r>
            <a:r>
              <a:rPr lang="ru-RU" dirty="0" smtClean="0"/>
              <a:t>, от глагола </a:t>
            </a:r>
            <a:r>
              <a:rPr lang="ru-RU" i="1" dirty="0" err="1" smtClean="0"/>
              <a:t>colo</a:t>
            </a:r>
            <a:r>
              <a:rPr lang="ru-RU" dirty="0" smtClean="0"/>
              <a:t>, </a:t>
            </a:r>
            <a:r>
              <a:rPr lang="ru-RU" i="1" dirty="0" err="1" smtClean="0"/>
              <a:t>colere</a:t>
            </a:r>
            <a:r>
              <a:rPr lang="ru-RU" dirty="0" smtClean="0"/>
              <a:t> — возделывание, позднее — воспитание, образование, развитие, почитание) — понятие, имеющее огромное количество значений в различных областях человеческой жизнедеятельности.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6" y="214290"/>
            <a:ext cx="3071802" cy="1449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9348" y="1855654"/>
            <a:ext cx="4057494" cy="2001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4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89"/>
            </a:avLst>
          </a:prstGeom>
          <a:solidFill>
            <a:srgbClr val="00B0F0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Рамка 1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89"/>
            </a:avLst>
          </a:prstGeom>
          <a:solidFill>
            <a:srgbClr val="00B0F0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5720" y="214290"/>
            <a:ext cx="8643998" cy="1428760"/>
          </a:xfrm>
          <a:prstGeom prst="round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http://mkrf.ru/upload/mkrf/mkdocs2014/GOD_CULT_LOGO_CMYK_FIN.png"/>
          <p:cNvPicPr>
            <a:picLocks noChangeAspect="1" noChangeArrowheads="1"/>
          </p:cNvPicPr>
          <p:nvPr/>
        </p:nvPicPr>
        <p:blipFill>
          <a:blip r:embed="rId2"/>
          <a:srcRect l="24688" t="20962" r="19302" b="26679"/>
          <a:stretch>
            <a:fillRect/>
          </a:stretch>
        </p:blipFill>
        <p:spPr bwMode="auto">
          <a:xfrm>
            <a:off x="357158" y="214290"/>
            <a:ext cx="2714644" cy="143515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214678" y="142852"/>
            <a:ext cx="53578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Чего ожидает от нас страна?</a:t>
            </a: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1714488"/>
            <a:ext cx="85725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2000" dirty="0" smtClean="0"/>
              <a:t>личностной уверенности и сознания собственной значимости;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/>
              <a:t>целеустремлённости, лидерских качеств и организаторских способностей;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/>
              <a:t>опрятности, вкуса к красивым вещам;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/>
              <a:t>умения отличать хорошее от плохого;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/>
              <a:t> стремления к здоровому образу жизни;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/>
              <a:t>развитой речи и интеллектуальных</a:t>
            </a:r>
          </a:p>
          <a:p>
            <a:pPr algn="just"/>
            <a:r>
              <a:rPr lang="ru-RU" sz="2000" dirty="0" smtClean="0"/>
              <a:t>   способностей;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/>
              <a:t>заботливого отношения к окружающему миру;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/>
              <a:t>самоуважения  себя, как культурного человека</a:t>
            </a:r>
            <a:endParaRPr lang="ru-RU" sz="2000" dirty="0"/>
          </a:p>
        </p:txBody>
      </p:sp>
      <p:pic>
        <p:nvPicPr>
          <p:cNvPr id="22530" name="Picture 2" descr="Настало время для скидок. Подготовка детей к школе от центра &quot;Ариадна&quot; со скидкой 50%. Гармоничное развитие Вашего малыша, г. М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2571744"/>
            <a:ext cx="3185149" cy="2110035"/>
          </a:xfrm>
          <a:prstGeom prst="rect">
            <a:avLst/>
          </a:prstGeom>
          <a:ln w="28575">
            <a:solidFill>
              <a:srgbClr val="00B0F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Управляющая кнопка: в начало 12">
            <a:hlinkClick r:id="rId4" action="ppaction://hlinksldjump" highlightClick="1"/>
          </p:cNvPr>
          <p:cNvSpPr/>
          <p:nvPr/>
        </p:nvSpPr>
        <p:spPr>
          <a:xfrm>
            <a:off x="8143900" y="6143644"/>
            <a:ext cx="642942" cy="357190"/>
          </a:xfrm>
          <a:prstGeom prst="actionButtonBeginning">
            <a:avLst/>
          </a:prstGeom>
          <a:solidFill>
            <a:srgbClr val="0070C0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85720" y="4857760"/>
            <a:ext cx="85725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dirty="0" smtClean="0"/>
              <a:t>больше интересоваться  произведениями искусства;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 переосмыслить свои  жизненные ценности; 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приобрести положительный  опыт общения с художественным творчеством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активнее участвовать в культурной жизни страны, края, города, школы</a:t>
            </a:r>
            <a:endParaRPr lang="ru-RU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285720" y="4429132"/>
            <a:ext cx="6286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5"/>
                </a:solidFill>
              </a:rPr>
              <a:t>Что мы можем сделать?</a:t>
            </a:r>
            <a:endParaRPr lang="ru-RU" sz="2800" b="1" dirty="0">
              <a:solidFill>
                <a:schemeClr val="accent5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215053"/>
            <a:ext cx="3073400" cy="145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4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89"/>
            </a:avLst>
          </a:prstGeom>
          <a:solidFill>
            <a:srgbClr val="00B0F0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Рамка 1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89"/>
            </a:avLst>
          </a:prstGeom>
          <a:solidFill>
            <a:srgbClr val="00B0F0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86219" y="1828873"/>
            <a:ext cx="734349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b="1" dirty="0" smtClean="0"/>
              <a:t>Современная культура России — это, прежде всего, наша речь, наши праздники, наши школы и университеты, наше отношение к родителям, к своей семье, к своему Отечеству, к другим народам и странам. </a:t>
            </a:r>
            <a:r>
              <a:rPr lang="ru-RU" dirty="0" smtClean="0"/>
              <a:t>Д. С. Лихачев</a:t>
            </a:r>
          </a:p>
          <a:p>
            <a:pPr algn="just">
              <a:buFont typeface="Arial" pitchFamily="34" charset="0"/>
              <a:buChar char="•"/>
            </a:pPr>
            <a:r>
              <a:rPr lang="ru-RU" b="1" dirty="0"/>
              <a:t>А чем выше культура, — тем глубже удовлетворены потребности людей, тем менее препятствий к дальнейшему развитию потребностей </a:t>
            </a:r>
            <a:r>
              <a:rPr lang="ru-RU" b="1" dirty="0" smtClean="0"/>
              <a:t>человека… </a:t>
            </a:r>
            <a:r>
              <a:rPr lang="ru-RU" dirty="0" smtClean="0"/>
              <a:t>М.</a:t>
            </a:r>
            <a:r>
              <a:rPr lang="ru-RU" b="1" dirty="0" smtClean="0"/>
              <a:t> </a:t>
            </a:r>
            <a:r>
              <a:rPr lang="ru-RU" dirty="0" smtClean="0"/>
              <a:t>Горький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85720" y="214290"/>
            <a:ext cx="8643998" cy="1428760"/>
          </a:xfrm>
          <a:prstGeom prst="round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 descr="http://mkrf.ru/upload/mkrf/mkdocs2014/GOD_CULT_LOGO_CMYK_FIN.png"/>
          <p:cNvPicPr>
            <a:picLocks noChangeAspect="1" noChangeArrowheads="1"/>
          </p:cNvPicPr>
          <p:nvPr/>
        </p:nvPicPr>
        <p:blipFill>
          <a:blip r:embed="rId2"/>
          <a:srcRect l="24688" t="20962" r="19302" b="26679"/>
          <a:stretch>
            <a:fillRect/>
          </a:stretch>
        </p:blipFill>
        <p:spPr bwMode="auto">
          <a:xfrm>
            <a:off x="357158" y="214290"/>
            <a:ext cx="2714644" cy="1435154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071802" y="285728"/>
            <a:ext cx="57150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Высказывания о культуре известных людей</a:t>
            </a:r>
            <a:endParaRPr lang="ru-RU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81294" y="4147281"/>
            <a:ext cx="735811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b="1" dirty="0" smtClean="0"/>
              <a:t>Культура — это пространство, в котором проходит человеческая жизнь от рождения до смерти. </a:t>
            </a:r>
            <a:r>
              <a:rPr lang="ru-RU" dirty="0" smtClean="0"/>
              <a:t>М. В. Попович  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/>
              <a:t> </a:t>
            </a:r>
            <a:r>
              <a:rPr lang="ru-RU" b="1" dirty="0" smtClean="0"/>
              <a:t>Культура - это не количество прочитанных книг, а количество понятых. </a:t>
            </a:r>
            <a:r>
              <a:rPr lang="ru-RU" dirty="0" smtClean="0"/>
              <a:t>Искандер Фазиль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/>
              <a:t> </a:t>
            </a:r>
            <a:r>
              <a:rPr lang="ru-RU" b="1" dirty="0" smtClean="0"/>
              <a:t>Культурный человек... Это тот, кто в состоянии сострадать</a:t>
            </a:r>
            <a:r>
              <a:rPr lang="ru-RU" dirty="0" smtClean="0"/>
              <a:t>. Шукшин В.</a:t>
            </a:r>
          </a:p>
        </p:txBody>
      </p:sp>
      <p:sp>
        <p:nvSpPr>
          <p:cNvPr id="14" name="Управляющая кнопка: в начало 13">
            <a:hlinkClick r:id="rId3" action="ppaction://hlinksldjump" highlightClick="1"/>
          </p:cNvPr>
          <p:cNvSpPr/>
          <p:nvPr/>
        </p:nvSpPr>
        <p:spPr>
          <a:xfrm>
            <a:off x="8143900" y="6143644"/>
            <a:ext cx="642942" cy="357190"/>
          </a:xfrm>
          <a:prstGeom prst="actionButtonBeginning">
            <a:avLst/>
          </a:prstGeom>
          <a:solidFill>
            <a:srgbClr val="0070C0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Луч света в темном царстве :)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071678"/>
            <a:ext cx="1190625" cy="1285876"/>
          </a:xfrm>
          <a:prstGeom prst="rect">
            <a:avLst/>
          </a:prstGeom>
          <a:noFill/>
        </p:spPr>
      </p:pic>
      <p:pic>
        <p:nvPicPr>
          <p:cNvPr id="6148" name="Picture 4" descr="Напиши письмо администратору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43834" y="4429132"/>
            <a:ext cx="1238250" cy="1190625"/>
          </a:xfrm>
          <a:prstGeom prst="rect">
            <a:avLst/>
          </a:prstGeom>
          <a:noFill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6244"/>
            <a:ext cx="3073400" cy="145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4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285720" y="214290"/>
            <a:ext cx="8643998" cy="1428760"/>
          </a:xfrm>
          <a:prstGeom prst="round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89"/>
            </a:avLst>
          </a:prstGeom>
          <a:solidFill>
            <a:srgbClr val="00B0F0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Picture 2" descr="http://mkrf.ru/upload/mkrf/mkdocs2014/GOD_CULT_LOGO_CMYK_FIN.png"/>
          <p:cNvPicPr>
            <a:picLocks noChangeAspect="1" noChangeArrowheads="1"/>
          </p:cNvPicPr>
          <p:nvPr/>
        </p:nvPicPr>
        <p:blipFill>
          <a:blip r:embed="rId2"/>
          <a:srcRect l="24688" t="20962" r="19302" b="26679"/>
          <a:stretch>
            <a:fillRect/>
          </a:stretch>
        </p:blipFill>
        <p:spPr bwMode="auto">
          <a:xfrm>
            <a:off x="357158" y="214290"/>
            <a:ext cx="2714644" cy="1435154"/>
          </a:xfrm>
          <a:prstGeom prst="rect">
            <a:avLst/>
          </a:prstGeom>
          <a:noFill/>
        </p:spPr>
      </p:pic>
      <p:sp>
        <p:nvSpPr>
          <p:cNvPr id="11" name="Рамка 1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89"/>
            </a:avLst>
          </a:prstGeom>
          <a:solidFill>
            <a:srgbClr val="00B0F0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2714620"/>
            <a:ext cx="492922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sz="2200" dirty="0" smtClean="0"/>
              <a:t>Ответственный</a:t>
            </a:r>
          </a:p>
          <a:p>
            <a:pPr lvl="0">
              <a:buFont typeface="Arial" pitchFamily="34" charset="0"/>
              <a:buChar char="•"/>
            </a:pPr>
            <a:r>
              <a:rPr lang="ru-RU" sz="2200" dirty="0" smtClean="0"/>
              <a:t>Образованный</a:t>
            </a:r>
          </a:p>
          <a:p>
            <a:pPr lvl="0">
              <a:buFont typeface="Arial" pitchFamily="34" charset="0"/>
              <a:buChar char="•"/>
            </a:pPr>
            <a:r>
              <a:rPr lang="ru-RU" sz="2200" dirty="0" smtClean="0"/>
              <a:t>Способность к сопереживанию и уважению</a:t>
            </a:r>
          </a:p>
          <a:p>
            <a:pPr lvl="0">
              <a:buFont typeface="Arial" pitchFamily="34" charset="0"/>
              <a:buChar char="•"/>
            </a:pPr>
            <a:r>
              <a:rPr lang="ru-RU" sz="2200" dirty="0" smtClean="0"/>
              <a:t>Стремление к духовному обогащению</a:t>
            </a:r>
          </a:p>
          <a:p>
            <a:pPr lvl="0">
              <a:buFont typeface="Arial" pitchFamily="34" charset="0"/>
              <a:buChar char="•"/>
            </a:pPr>
            <a:r>
              <a:rPr lang="ru-RU" sz="2200" dirty="0" smtClean="0"/>
              <a:t>Патриот</a:t>
            </a:r>
          </a:p>
          <a:p>
            <a:pPr lvl="0">
              <a:buFont typeface="Arial" pitchFamily="34" charset="0"/>
              <a:buChar char="•"/>
            </a:pPr>
            <a:r>
              <a:rPr lang="ru-RU" sz="2200" dirty="0" smtClean="0"/>
              <a:t>Знает и сохраняет обычаи своего народа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42844" y="1571612"/>
            <a:ext cx="9001156" cy="1000108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Черты культурного человека</a:t>
            </a:r>
            <a:br>
              <a:rPr lang="ru-RU" sz="5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5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71802" y="142852"/>
            <a:ext cx="5715040" cy="1446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значит быть культурным?</a:t>
            </a:r>
            <a:endParaRPr lang="ru-RU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2714620"/>
            <a:ext cx="3772593" cy="2786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Управляющая кнопка: в начало 11">
            <a:hlinkClick r:id="rId4" action="ppaction://hlinksldjump" highlightClick="1"/>
          </p:cNvPr>
          <p:cNvSpPr/>
          <p:nvPr/>
        </p:nvSpPr>
        <p:spPr>
          <a:xfrm>
            <a:off x="8143900" y="6143644"/>
            <a:ext cx="642942" cy="357190"/>
          </a:xfrm>
          <a:prstGeom prst="actionButtonBeginning">
            <a:avLst/>
          </a:prstGeom>
          <a:solidFill>
            <a:srgbClr val="0070C0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214290"/>
            <a:ext cx="3073400" cy="145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4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285720" y="214290"/>
            <a:ext cx="8643998" cy="1428760"/>
          </a:xfrm>
          <a:prstGeom prst="round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89"/>
            </a:avLst>
          </a:prstGeom>
          <a:solidFill>
            <a:srgbClr val="00B0F0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Picture 2" descr="http://mkrf.ru/upload/mkrf/mkdocs2014/GOD_CULT_LOGO_CMYK_FIN.png"/>
          <p:cNvPicPr>
            <a:picLocks noChangeAspect="1" noChangeArrowheads="1"/>
          </p:cNvPicPr>
          <p:nvPr/>
        </p:nvPicPr>
        <p:blipFill>
          <a:blip r:embed="rId2"/>
          <a:srcRect l="24688" t="20962" r="19302" b="26679"/>
          <a:stretch>
            <a:fillRect/>
          </a:stretch>
        </p:blipFill>
        <p:spPr bwMode="auto">
          <a:xfrm>
            <a:off x="357158" y="214290"/>
            <a:ext cx="2714644" cy="1435154"/>
          </a:xfrm>
          <a:prstGeom prst="rect">
            <a:avLst/>
          </a:prstGeom>
          <a:noFill/>
        </p:spPr>
      </p:pic>
      <p:sp>
        <p:nvSpPr>
          <p:cNvPr id="11" name="Рамка 1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89"/>
            </a:avLst>
          </a:prstGeom>
          <a:solidFill>
            <a:srgbClr val="00B0F0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71802" y="142852"/>
            <a:ext cx="5715040" cy="1446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Какая бывает культура?</a:t>
            </a:r>
            <a:endParaRPr lang="ru-RU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Управляющая кнопка: в начало 11">
            <a:hlinkClick r:id="rId3" action="ppaction://hlinksldjump" highlightClick="1"/>
          </p:cNvPr>
          <p:cNvSpPr/>
          <p:nvPr/>
        </p:nvSpPr>
        <p:spPr>
          <a:xfrm>
            <a:off x="8143900" y="6143644"/>
            <a:ext cx="642942" cy="357190"/>
          </a:xfrm>
          <a:prstGeom prst="actionButtonBeginning">
            <a:avLst/>
          </a:prstGeom>
          <a:solidFill>
            <a:srgbClr val="0070C0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85720" y="1720840"/>
            <a:ext cx="32861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Различают </a:t>
            </a:r>
            <a:r>
              <a:rPr lang="ru-RU" sz="2000" b="1" i="1" dirty="0" smtClean="0"/>
              <a:t>материальную</a:t>
            </a:r>
            <a:r>
              <a:rPr lang="ru-RU" sz="2000" dirty="0" smtClean="0"/>
              <a:t> и </a:t>
            </a:r>
            <a:r>
              <a:rPr lang="ru-RU" sz="2000" b="1" i="1" dirty="0" smtClean="0"/>
              <a:t>духовную культуру</a:t>
            </a:r>
            <a:r>
              <a:rPr lang="ru-RU" sz="2000" dirty="0" smtClean="0"/>
              <a:t>. </a:t>
            </a:r>
          </a:p>
          <a:p>
            <a:pPr algn="just"/>
            <a:r>
              <a:rPr lang="ru-RU" sz="2000" dirty="0" smtClean="0"/>
              <a:t>Материальная культура создается в процессе материального производства, продуктами ее являются здания, оборудование, станки. </a:t>
            </a:r>
            <a:endParaRPr lang="ru-RU" sz="2000" dirty="0"/>
          </a:p>
        </p:txBody>
      </p:sp>
      <p:pic>
        <p:nvPicPr>
          <p:cNvPr id="3074" name="Picture 2" descr="C:\Documents and Settings\Admin\Рабочий стол\Screenshot_3.png"/>
          <p:cNvPicPr>
            <a:picLocks noChangeAspect="1" noChangeArrowheads="1"/>
          </p:cNvPicPr>
          <p:nvPr/>
        </p:nvPicPr>
        <p:blipFill>
          <a:blip r:embed="rId4"/>
          <a:srcRect l="637"/>
          <a:stretch>
            <a:fillRect/>
          </a:stretch>
        </p:blipFill>
        <p:spPr bwMode="auto">
          <a:xfrm>
            <a:off x="3674603" y="1804657"/>
            <a:ext cx="5112239" cy="24707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214282" y="4357694"/>
            <a:ext cx="514353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К духовной культуре относятся искусство, наука, философия, литература. </a:t>
            </a:r>
          </a:p>
          <a:p>
            <a:pPr algn="just"/>
            <a:r>
              <a:rPr lang="ru-RU" sz="2000" dirty="0" smtClean="0"/>
              <a:t>С духовной культурой мы встречаемся, когда слушаем музыку Чайковского, Бетховена, читаем произведения Пушкина, созерцаем картины Репина, Сурикова, наслаждаемся игрой лучших актеров мира.</a:t>
            </a:r>
            <a:endParaRPr lang="ru-RU" sz="20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500694" y="4500570"/>
            <a:ext cx="35004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5"/>
                </a:solidFill>
              </a:rPr>
              <a:t>Театр, кино, литература –</a:t>
            </a:r>
            <a:br>
              <a:rPr lang="ru-RU" b="1" i="1" dirty="0" smtClean="0">
                <a:solidFill>
                  <a:schemeClr val="accent5"/>
                </a:solidFill>
              </a:rPr>
            </a:br>
            <a:r>
              <a:rPr lang="ru-RU" b="1" i="1" dirty="0" smtClean="0">
                <a:solidFill>
                  <a:schemeClr val="accent5"/>
                </a:solidFill>
              </a:rPr>
              <a:t>Вот где Российская культура!</a:t>
            </a:r>
            <a:br>
              <a:rPr lang="ru-RU" b="1" i="1" dirty="0" smtClean="0">
                <a:solidFill>
                  <a:schemeClr val="accent5"/>
                </a:solidFill>
              </a:rPr>
            </a:br>
            <a:r>
              <a:rPr lang="ru-RU" b="1" i="1" dirty="0" smtClean="0">
                <a:solidFill>
                  <a:schemeClr val="accent5"/>
                </a:solidFill>
              </a:rPr>
              <a:t>Скульптура, живопись, балет –</a:t>
            </a:r>
            <a:br>
              <a:rPr lang="ru-RU" b="1" i="1" dirty="0" smtClean="0">
                <a:solidFill>
                  <a:schemeClr val="accent5"/>
                </a:solidFill>
              </a:rPr>
            </a:br>
            <a:r>
              <a:rPr lang="ru-RU" b="1" i="1" dirty="0" smtClean="0">
                <a:solidFill>
                  <a:schemeClr val="accent5"/>
                </a:solidFill>
              </a:rPr>
              <a:t>Культуры лучше нашей – нет!</a:t>
            </a:r>
            <a:endParaRPr lang="ru-RU" b="1" i="1" dirty="0">
              <a:solidFill>
                <a:schemeClr val="accent5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244" y="203182"/>
            <a:ext cx="3073400" cy="145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2489" y="1699580"/>
            <a:ext cx="5112239" cy="2737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466</TotalTime>
  <Words>461</Words>
  <Application>Microsoft Office PowerPoint</Application>
  <PresentationFormat>Экран (4:3)</PresentationFormat>
  <Paragraphs>137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Культурное наследие моей страны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Черты культурного человека 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</dc:title>
  <dc:subject>2014 г - год культуры России</dc:subject>
  <dc:creator>Плотникова О.В.</dc:creator>
  <cp:keywords>год культуры России</cp:keywords>
  <dc:description>Для обучающихся 1-4 классов</dc:description>
  <cp:lastModifiedBy>User</cp:lastModifiedBy>
  <cp:revision>49</cp:revision>
  <dcterms:created xsi:type="dcterms:W3CDTF">2014-08-13T06:48:46Z</dcterms:created>
  <dcterms:modified xsi:type="dcterms:W3CDTF">2023-02-13T09:27:16Z</dcterms:modified>
  <cp:category>презентация</cp:category>
</cp:coreProperties>
</file>