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8"/>
  </p:notesMasterIdLst>
  <p:sldIdLst>
    <p:sldId id="257" r:id="rId2"/>
    <p:sldId id="259" r:id="rId3"/>
    <p:sldId id="261" r:id="rId4"/>
    <p:sldId id="262" r:id="rId5"/>
    <p:sldId id="263" r:id="rId6"/>
    <p:sldId id="270" r:id="rId7"/>
    <p:sldId id="282" r:id="rId8"/>
    <p:sldId id="289" r:id="rId9"/>
    <p:sldId id="290" r:id="rId10"/>
    <p:sldId id="260" r:id="rId11"/>
    <p:sldId id="277" r:id="rId12"/>
    <p:sldId id="279" r:id="rId13"/>
    <p:sldId id="291" r:id="rId14"/>
    <p:sldId id="264" r:id="rId15"/>
    <p:sldId id="288" r:id="rId16"/>
    <p:sldId id="276" r:id="rId17"/>
    <p:sldId id="266" r:id="rId18"/>
    <p:sldId id="278" r:id="rId19"/>
    <p:sldId id="281" r:id="rId20"/>
    <p:sldId id="280" r:id="rId21"/>
    <p:sldId id="286" r:id="rId22"/>
    <p:sldId id="283" r:id="rId23"/>
    <p:sldId id="287" r:id="rId24"/>
    <p:sldId id="284" r:id="rId25"/>
    <p:sldId id="292" r:id="rId26"/>
    <p:sldId id="29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26" autoAdjust="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EBFEF-F26B-403A-8ED4-4E9E2E86F4DB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3C21D-BAE8-42C0-BFF0-4B512994B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058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www.calend.ru/img/content/i0/40.gif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214291"/>
            <a:ext cx="5743588" cy="292895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642918"/>
            <a:ext cx="6929486" cy="35719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30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Патриотическое</a:t>
            </a:r>
            <a:br>
              <a:rPr lang="ru-RU" sz="430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</a:br>
            <a:r>
              <a:rPr lang="ru-RU" sz="430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воспитание в школе МБОУ </a:t>
            </a:r>
            <a:r>
              <a:rPr lang="ru-RU" sz="430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«</a:t>
            </a:r>
            <a:r>
              <a:rPr lang="ru-RU" sz="4300" dirty="0" err="1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Шарапская</a:t>
            </a:r>
            <a:r>
              <a:rPr lang="ru-RU" sz="430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 СОШ </a:t>
            </a:r>
            <a:r>
              <a:rPr lang="ru-RU" sz="4300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»</a:t>
            </a:r>
          </a:p>
          <a:p>
            <a:pPr>
              <a:defRPr/>
            </a:pP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3786190"/>
            <a:ext cx="46434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2400" dirty="0" smtClean="0"/>
              <a:t>Разработала: </a:t>
            </a:r>
            <a:r>
              <a:rPr lang="ru-RU" sz="2400" dirty="0" err="1" smtClean="0"/>
              <a:t>Старченко</a:t>
            </a:r>
            <a:r>
              <a:rPr lang="ru-RU" sz="2400" dirty="0" smtClean="0"/>
              <a:t> Светлана Николаевна </a:t>
            </a:r>
          </a:p>
          <a:p>
            <a:pPr algn="r"/>
            <a:r>
              <a:rPr lang="ru-RU" sz="2400" dirty="0" smtClean="0"/>
              <a:t>учитель </a:t>
            </a:r>
            <a:r>
              <a:rPr lang="ru-RU" sz="2400" dirty="0" smtClean="0"/>
              <a:t>начальных классов</a:t>
            </a:r>
            <a:endParaRPr lang="ru-RU" sz="2400" dirty="0" smtClean="0"/>
          </a:p>
          <a:p>
            <a:pPr algn="r"/>
            <a:endParaRPr lang="ru-RU" sz="2400" dirty="0" smtClean="0"/>
          </a:p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34833" y="6198990"/>
            <a:ext cx="18944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г.Прокопьевск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71480"/>
            <a:ext cx="7615262" cy="135732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Уроки по профориентации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совместно с ВПЦ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Содержимое 7" descr="Новый рисунок (39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000100" y="928670"/>
            <a:ext cx="3238522" cy="2428892"/>
          </a:xfrm>
        </p:spPr>
      </p:pic>
      <p:pic>
        <p:nvPicPr>
          <p:cNvPr id="9" name="Рисунок 8" descr="Новый рисунок (4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790" y="928671"/>
            <a:ext cx="3421369" cy="2571768"/>
          </a:xfrm>
          <a:prstGeom prst="rect">
            <a:avLst/>
          </a:prstGeom>
        </p:spPr>
      </p:pic>
      <p:pic>
        <p:nvPicPr>
          <p:cNvPr id="10" name="Рисунок 9" descr="Новый рисунок (4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643314"/>
            <a:ext cx="3516408" cy="2643206"/>
          </a:xfrm>
          <a:prstGeom prst="rect">
            <a:avLst/>
          </a:prstGeom>
        </p:spPr>
      </p:pic>
      <p:pic>
        <p:nvPicPr>
          <p:cNvPr id="11" name="Рисунок 10" descr="Новый рисунок (4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24" y="3571876"/>
            <a:ext cx="3467110" cy="2600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5" y="214290"/>
            <a:ext cx="4000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Экскурсия в пожарную часть </a:t>
            </a:r>
            <a:endParaRPr lang="ru-RU" sz="3200" dirty="0"/>
          </a:p>
        </p:txBody>
      </p:sp>
      <p:pic>
        <p:nvPicPr>
          <p:cNvPr id="6" name="Рисунок 5" descr="Новый рисунок (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928802"/>
            <a:ext cx="3638296" cy="3414714"/>
          </a:xfrm>
          <a:prstGeom prst="rect">
            <a:avLst/>
          </a:prstGeom>
        </p:spPr>
      </p:pic>
      <p:pic>
        <p:nvPicPr>
          <p:cNvPr id="7" name="Рисунок 6" descr="Новый рисунок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285728"/>
            <a:ext cx="3867150" cy="3200400"/>
          </a:xfrm>
          <a:prstGeom prst="rect">
            <a:avLst/>
          </a:prstGeom>
        </p:spPr>
      </p:pic>
      <p:pic>
        <p:nvPicPr>
          <p:cNvPr id="8" name="Рисунок 7" descr="Новый рисунок (9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3500438"/>
            <a:ext cx="42672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214290"/>
            <a:ext cx="71437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Экскурсия в станцию</a:t>
            </a: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скорой помощи</a:t>
            </a:r>
            <a:endParaRPr lang="ru-RU" sz="3200" dirty="0"/>
          </a:p>
        </p:txBody>
      </p:sp>
      <p:pic>
        <p:nvPicPr>
          <p:cNvPr id="6" name="Рисунок 5" descr="Новый рисунок (1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3116"/>
            <a:ext cx="3571900" cy="3500462"/>
          </a:xfrm>
          <a:prstGeom prst="rect">
            <a:avLst/>
          </a:prstGeom>
        </p:spPr>
      </p:pic>
      <p:pic>
        <p:nvPicPr>
          <p:cNvPr id="7" name="Рисунок 6" descr="Новый рисунок (1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2137232"/>
            <a:ext cx="3808219" cy="349457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Экскурсия в военный комиссариат</a:t>
            </a:r>
            <a:endParaRPr lang="ru-RU" sz="3200" dirty="0"/>
          </a:p>
        </p:txBody>
      </p:sp>
      <p:pic>
        <p:nvPicPr>
          <p:cNvPr id="6" name="Рисунок 5" descr="Новый рисунок (1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857364"/>
            <a:ext cx="3857652" cy="3286148"/>
          </a:xfrm>
          <a:prstGeom prst="rect">
            <a:avLst/>
          </a:prstGeom>
        </p:spPr>
      </p:pic>
      <p:pic>
        <p:nvPicPr>
          <p:cNvPr id="7" name="Рисунок 6" descr="Новый рисунок (1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000108"/>
            <a:ext cx="3900485" cy="2931908"/>
          </a:xfrm>
          <a:prstGeom prst="rect">
            <a:avLst/>
          </a:prstGeom>
        </p:spPr>
      </p:pic>
      <p:pic>
        <p:nvPicPr>
          <p:cNvPr id="8" name="Рисунок 7" descr="Новый рисунок (14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4000504"/>
            <a:ext cx="3667119" cy="27503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День Победы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468313" y="476250"/>
            <a:ext cx="2514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068638" y="457200"/>
            <a:ext cx="6075362" cy="118585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cap="none" dirty="0" smtClean="0">
                <a:solidFill>
                  <a:schemeClr val="hlink"/>
                </a:solidFill>
                <a:effectLst/>
                <a:latin typeface="+mn-lt"/>
              </a:rPr>
              <a:t>   </a:t>
            </a:r>
            <a:r>
              <a:rPr lang="ru-RU" sz="3200" b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  <a:t>Классные часы,     посвященные героизму и мужеству солдат</a:t>
            </a:r>
          </a:p>
        </p:txBody>
      </p:sp>
      <p:pic>
        <p:nvPicPr>
          <p:cNvPr id="8" name="Рисунок 7" descr="Новый рисунок (4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071810"/>
            <a:ext cx="2217745" cy="3076006"/>
          </a:xfrm>
          <a:prstGeom prst="rect">
            <a:avLst/>
          </a:prstGeom>
        </p:spPr>
      </p:pic>
      <p:pic>
        <p:nvPicPr>
          <p:cNvPr id="9" name="Рисунок 8" descr="Новый рисунок (4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12" y="2285992"/>
            <a:ext cx="3126931" cy="2743208"/>
          </a:xfrm>
          <a:prstGeom prst="rect">
            <a:avLst/>
          </a:prstGeom>
        </p:spPr>
      </p:pic>
      <p:pic>
        <p:nvPicPr>
          <p:cNvPr id="10" name="Рисунок 9" descr="Новый рисунок (45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9322" y="3143248"/>
            <a:ext cx="2808881" cy="3143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36112" y="285728"/>
            <a:ext cx="49935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Концерт 9 Мая</a:t>
            </a:r>
            <a:endParaRPr lang="ru-RU" sz="3200" dirty="0"/>
          </a:p>
        </p:txBody>
      </p:sp>
      <p:pic>
        <p:nvPicPr>
          <p:cNvPr id="5" name="Рисунок 4" descr="Новый рисунок (1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357298"/>
            <a:ext cx="3200400" cy="4257675"/>
          </a:xfrm>
          <a:prstGeom prst="rect">
            <a:avLst/>
          </a:prstGeom>
        </p:spPr>
      </p:pic>
      <p:pic>
        <p:nvPicPr>
          <p:cNvPr id="6" name="Рисунок 5" descr="Новый рисунок (1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1643050"/>
            <a:ext cx="3929090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3" descr="C:\Users\Maria_2\Desktop\Новая папка\m_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4214818"/>
            <a:ext cx="122396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57224" y="0"/>
            <a:ext cx="3571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УРОКИ МУЖЕСТВА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8" name="Рисунок 7" descr="Новый рисунок (1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1000108"/>
            <a:ext cx="3533590" cy="2500330"/>
          </a:xfrm>
          <a:prstGeom prst="rect">
            <a:avLst/>
          </a:prstGeom>
        </p:spPr>
      </p:pic>
      <p:pic>
        <p:nvPicPr>
          <p:cNvPr id="9" name="Рисунок 8" descr="Новый рисунок (18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9826" y="3857629"/>
            <a:ext cx="3556026" cy="2643206"/>
          </a:xfrm>
          <a:prstGeom prst="rect">
            <a:avLst/>
          </a:prstGeom>
        </p:spPr>
      </p:pic>
      <p:pic>
        <p:nvPicPr>
          <p:cNvPr id="10" name="Рисунок 9" descr="Новый рисунок (38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1071546"/>
            <a:ext cx="3306559" cy="25717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274638"/>
            <a:ext cx="8229600" cy="11430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3200" b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  <a:t>Конкурс  сочинений</a:t>
            </a:r>
            <a:br>
              <a:rPr lang="ru-RU" sz="3200" b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</a:br>
            <a:r>
              <a:rPr lang="ru-RU" sz="3200" b="1" cap="none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  <a:t> «Письмо ветерану»</a:t>
            </a:r>
          </a:p>
        </p:txBody>
      </p:sp>
      <p:pic>
        <p:nvPicPr>
          <p:cNvPr id="10" name="Рисунок 9" descr="Новый рисунок (4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4143380"/>
            <a:ext cx="2710790" cy="2428868"/>
          </a:xfrm>
          <a:prstGeom prst="rect">
            <a:avLst/>
          </a:prstGeom>
        </p:spPr>
      </p:pic>
      <p:pic>
        <p:nvPicPr>
          <p:cNvPr id="11" name="Рисунок 10" descr="Новый рисунок (4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4214818"/>
            <a:ext cx="2941278" cy="2081217"/>
          </a:xfrm>
          <a:prstGeom prst="rect">
            <a:avLst/>
          </a:prstGeom>
        </p:spPr>
      </p:pic>
      <p:pic>
        <p:nvPicPr>
          <p:cNvPr id="12" name="Рисунок 11" descr="Новый рисунок (48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714488"/>
            <a:ext cx="2653411" cy="2007987"/>
          </a:xfrm>
          <a:prstGeom prst="rect">
            <a:avLst/>
          </a:prstGeom>
        </p:spPr>
      </p:pic>
      <p:pic>
        <p:nvPicPr>
          <p:cNvPr id="13" name="Рисунок 12" descr="Новый рисунок (49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12" y="1142984"/>
            <a:ext cx="2119316" cy="2921396"/>
          </a:xfrm>
          <a:prstGeom prst="rect">
            <a:avLst/>
          </a:prstGeom>
        </p:spPr>
      </p:pic>
      <p:pic>
        <p:nvPicPr>
          <p:cNvPr id="14" name="Рисунок 13" descr="Новый рисунок (50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96" y="1571612"/>
            <a:ext cx="1962152" cy="1644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285728"/>
            <a:ext cx="65722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Познавательно –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патриотическое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воспитание 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 descr="Новый рисунок (1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500306"/>
            <a:ext cx="3771900" cy="3200400"/>
          </a:xfrm>
          <a:prstGeom prst="rect">
            <a:avLst/>
          </a:prstGeom>
        </p:spPr>
      </p:pic>
      <p:pic>
        <p:nvPicPr>
          <p:cNvPr id="7" name="Рисунок 6" descr="Новый рисунок (2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571612"/>
            <a:ext cx="3076575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Аллея комсомольцев погибших в годы ВОВ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 descr="Поворот 20150218_1116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714488"/>
            <a:ext cx="3536181" cy="4714908"/>
          </a:xfrm>
          <a:prstGeom prst="rect">
            <a:avLst/>
          </a:prstGeom>
        </p:spPr>
      </p:pic>
      <p:pic>
        <p:nvPicPr>
          <p:cNvPr id="8" name="Рисунок 7" descr="Новый рисуно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05" y="1697494"/>
            <a:ext cx="3851843" cy="4803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1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Цель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 развитие системы патриотического воспитания учащихся на основе комплекса внеклассных мероприятий. </a:t>
            </a:r>
          </a:p>
          <a:p>
            <a:endParaRPr lang="ru-RU" dirty="0" smtClean="0"/>
          </a:p>
        </p:txBody>
      </p:sp>
      <p:pic>
        <p:nvPicPr>
          <p:cNvPr id="7172" name="Picture 4" descr="3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4"/>
            <a:ext cx="7715273" cy="116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2" descr="D:\Мои документы\мои документы\фото классов 8-9 год\сборы алеша\100_0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3929063"/>
            <a:ext cx="2690812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5" y="3714750"/>
            <a:ext cx="3548063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Социально – патриотическое воспитание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Рисунок 4" descr="Новый рисунок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714488"/>
            <a:ext cx="3933933" cy="4071965"/>
          </a:xfrm>
          <a:prstGeom prst="rect">
            <a:avLst/>
          </a:prstGeom>
        </p:spPr>
      </p:pic>
      <p:pic>
        <p:nvPicPr>
          <p:cNvPr id="6" name="Рисунок 5" descr="Новый рисунок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7" y="1714488"/>
            <a:ext cx="3981563" cy="407840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itchFamily="18" charset="0"/>
              </a:rPr>
              <a:t>Поздравление  с днем пожилого человека в доме милосердия</a:t>
            </a:r>
            <a:endParaRPr lang="ru-RU" sz="3200" dirty="0">
              <a:latin typeface="+mn-lt"/>
            </a:endParaRPr>
          </a:p>
        </p:txBody>
      </p:sp>
      <p:pic>
        <p:nvPicPr>
          <p:cNvPr id="5" name="Рисунок 4" descr="Новый рисунок (2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928802"/>
            <a:ext cx="3429024" cy="3857652"/>
          </a:xfrm>
          <a:prstGeom prst="rect">
            <a:avLst/>
          </a:prstGeom>
        </p:spPr>
      </p:pic>
      <p:pic>
        <p:nvPicPr>
          <p:cNvPr id="6" name="Рисунок 5" descr="Новый рисунок (2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857364"/>
            <a:ext cx="3200400" cy="40100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29180" cy="215423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Спортивно –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патриотическое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воспитание «День туризма»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 descr="Новый рисунок (2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928934"/>
            <a:ext cx="4076699" cy="3057524"/>
          </a:xfrm>
          <a:prstGeom prst="rect">
            <a:avLst/>
          </a:prstGeom>
        </p:spPr>
      </p:pic>
      <p:pic>
        <p:nvPicPr>
          <p:cNvPr id="7" name="Рисунок 6" descr="Новый рисунок (2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85728"/>
            <a:ext cx="3877555" cy="2914672"/>
          </a:xfrm>
          <a:prstGeom prst="rect">
            <a:avLst/>
          </a:prstGeom>
        </p:spPr>
      </p:pic>
      <p:pic>
        <p:nvPicPr>
          <p:cNvPr id="8" name="Рисунок 7" descr="Новый рисунок (24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3286124"/>
            <a:ext cx="4162425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Новый рисунок (2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14290"/>
            <a:ext cx="4000528" cy="3007108"/>
          </a:xfrm>
          <a:prstGeom prst="rect">
            <a:avLst/>
          </a:prstGeom>
        </p:spPr>
      </p:pic>
      <p:pic>
        <p:nvPicPr>
          <p:cNvPr id="8" name="Рисунок 7" descr="Новый рисунок (2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429000"/>
            <a:ext cx="3752861" cy="2814646"/>
          </a:xfrm>
          <a:prstGeom prst="rect">
            <a:avLst/>
          </a:prstGeom>
        </p:spPr>
      </p:pic>
      <p:pic>
        <p:nvPicPr>
          <p:cNvPr id="9" name="Рисунок 8" descr="Новый рисунок (27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42852"/>
            <a:ext cx="3986225" cy="2996357"/>
          </a:xfrm>
          <a:prstGeom prst="rect">
            <a:avLst/>
          </a:prstGeom>
        </p:spPr>
      </p:pic>
      <p:pic>
        <p:nvPicPr>
          <p:cNvPr id="10" name="Рисунок 9" descr="Новый рисунок (29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3339822"/>
            <a:ext cx="3910323" cy="293930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78579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Игра «Зарница</a:t>
            </a:r>
            <a:endParaRPr lang="ru-RU" sz="3200" b="1" dirty="0"/>
          </a:p>
        </p:txBody>
      </p:sp>
      <p:pic>
        <p:nvPicPr>
          <p:cNvPr id="7" name="Рисунок 6" descr="Новый рисунок (3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3929066"/>
            <a:ext cx="3247878" cy="2714644"/>
          </a:xfrm>
          <a:prstGeom prst="rect">
            <a:avLst/>
          </a:prstGeom>
        </p:spPr>
      </p:pic>
      <p:pic>
        <p:nvPicPr>
          <p:cNvPr id="8" name="Рисунок 7" descr="Новый рисунок (3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714356"/>
            <a:ext cx="3348375" cy="2914648"/>
          </a:xfrm>
          <a:prstGeom prst="rect">
            <a:avLst/>
          </a:prstGeom>
        </p:spPr>
      </p:pic>
      <p:pic>
        <p:nvPicPr>
          <p:cNvPr id="9" name="Рисунок 8" descr="Новый рисунок (3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714356"/>
            <a:ext cx="3813754" cy="2886084"/>
          </a:xfrm>
          <a:prstGeom prst="rect">
            <a:avLst/>
          </a:prstGeom>
        </p:spPr>
      </p:pic>
      <p:pic>
        <p:nvPicPr>
          <p:cNvPr id="10" name="Рисунок 9" descr="Новый рисунок (37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5600" y="3929066"/>
            <a:ext cx="3558235" cy="267464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овый рисунок (3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57166"/>
            <a:ext cx="3929090" cy="2946818"/>
          </a:xfrm>
          <a:prstGeom prst="rect">
            <a:avLst/>
          </a:prstGeom>
        </p:spPr>
      </p:pic>
      <p:pic>
        <p:nvPicPr>
          <p:cNvPr id="7" name="Рисунок 6" descr="Новый рисунок (3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038" y="285728"/>
            <a:ext cx="3991599" cy="3000396"/>
          </a:xfrm>
          <a:prstGeom prst="rect">
            <a:avLst/>
          </a:prstGeom>
        </p:spPr>
      </p:pic>
      <p:pic>
        <p:nvPicPr>
          <p:cNvPr id="8" name="Рисунок 7" descr="Новый рисунок (3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9" y="3571876"/>
            <a:ext cx="3934561" cy="2957522"/>
          </a:xfrm>
          <a:prstGeom prst="rect">
            <a:avLst/>
          </a:prstGeom>
        </p:spPr>
      </p:pic>
      <p:pic>
        <p:nvPicPr>
          <p:cNvPr id="9" name="Рисунок 8" descr="Новый рисунок (3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1" y="3564720"/>
            <a:ext cx="3857652" cy="289323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29723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СПАСИБО ЗА ВНИМАНИЕ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Задачами   в развитии патриотической  системы  являются: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88" y="17145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разработать систему мероприятий, направленных на формирование у обучающихся чувства патриотизма в широком понимании  этого слова;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сформировать ответственность, дисциплинированность и толерантность  в межличностных отношениях;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создать условия  для изучения традиций военной истории нашей страны, примеров мужества и героизма защитников Отечества, проявленных нашими воинами в ходе исторических военных событий;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определить формы и методы по развитию патриотического  воспитания школьников;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создать условия для воспитания личности, способной себя максимально реализовать, ответственной за свои поступки и решения умеющей жить в демократическом обществе.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0"/>
            <a:ext cx="8170892" cy="114298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Взаимодействие школы </a:t>
            </a:r>
            <a:b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с другими организациями в рамках патриотического воспитания.</a:t>
            </a:r>
            <a:endParaRPr lang="ru-RU" sz="27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6387" name="Rectangle 9"/>
          <p:cNvSpPr>
            <a:spLocks noChangeArrowheads="1"/>
          </p:cNvSpPr>
          <p:nvPr/>
        </p:nvSpPr>
        <p:spPr bwMode="auto">
          <a:xfrm>
            <a:off x="3214678" y="2928934"/>
            <a:ext cx="23034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/>
              <a:t>школа</a:t>
            </a:r>
            <a:endParaRPr lang="ru-RU" sz="3200" b="1" dirty="0"/>
          </a:p>
        </p:txBody>
      </p:sp>
      <p:sp>
        <p:nvSpPr>
          <p:cNvPr id="16390" name="Oval 16"/>
          <p:cNvSpPr>
            <a:spLocks noChangeArrowheads="1"/>
          </p:cNvSpPr>
          <p:nvPr/>
        </p:nvSpPr>
        <p:spPr bwMode="auto">
          <a:xfrm>
            <a:off x="1785918" y="1142984"/>
            <a:ext cx="1928826" cy="101440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Библиотека</a:t>
            </a:r>
            <a:endParaRPr lang="ru-RU" b="1" dirty="0"/>
          </a:p>
        </p:txBody>
      </p:sp>
      <p:sp>
        <p:nvSpPr>
          <p:cNvPr id="16392" name="Oval 18"/>
          <p:cNvSpPr>
            <a:spLocks noChangeArrowheads="1"/>
          </p:cNvSpPr>
          <p:nvPr/>
        </p:nvSpPr>
        <p:spPr bwMode="auto">
          <a:xfrm>
            <a:off x="714348" y="4000504"/>
            <a:ext cx="2447925" cy="86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Военкомат</a:t>
            </a:r>
            <a:endParaRPr lang="ru-RU" b="1" dirty="0"/>
          </a:p>
        </p:txBody>
      </p:sp>
      <p:sp>
        <p:nvSpPr>
          <p:cNvPr id="16393" name="Oval 19"/>
          <p:cNvSpPr>
            <a:spLocks noChangeArrowheads="1"/>
          </p:cNvSpPr>
          <p:nvPr/>
        </p:nvSpPr>
        <p:spPr bwMode="auto">
          <a:xfrm>
            <a:off x="4000496" y="1142984"/>
            <a:ext cx="4714908" cy="121444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 err="1" smtClean="0"/>
              <a:t>Военно</a:t>
            </a:r>
            <a:r>
              <a:rPr lang="ru-RU" b="1" dirty="0" smtClean="0"/>
              <a:t> -патриотический центр</a:t>
            </a:r>
            <a:endParaRPr lang="ru-RU" b="1" dirty="0"/>
          </a:p>
        </p:txBody>
      </p:sp>
      <p:sp>
        <p:nvSpPr>
          <p:cNvPr id="16394" name="Line 35"/>
          <p:cNvSpPr>
            <a:spLocks noChangeShapeType="1"/>
          </p:cNvSpPr>
          <p:nvPr/>
        </p:nvSpPr>
        <p:spPr bwMode="auto">
          <a:xfrm>
            <a:off x="7380288" y="35004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6659562" y="3284538"/>
            <a:ext cx="1484337" cy="649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Милиция</a:t>
            </a:r>
            <a:endParaRPr lang="ru-RU" b="1" dirty="0"/>
          </a:p>
        </p:txBody>
      </p:sp>
      <p:sp>
        <p:nvSpPr>
          <p:cNvPr id="16400" name="Line 46"/>
          <p:cNvSpPr>
            <a:spLocks noChangeShapeType="1"/>
          </p:cNvSpPr>
          <p:nvPr/>
        </p:nvSpPr>
        <p:spPr bwMode="auto">
          <a:xfrm flipH="1" flipV="1">
            <a:off x="2000232" y="2000240"/>
            <a:ext cx="1285884" cy="10715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1" name="Line 48"/>
          <p:cNvSpPr>
            <a:spLocks noChangeShapeType="1"/>
          </p:cNvSpPr>
          <p:nvPr/>
        </p:nvSpPr>
        <p:spPr bwMode="auto">
          <a:xfrm flipH="1">
            <a:off x="3132138" y="3429000"/>
            <a:ext cx="86360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2" name="Line 50"/>
          <p:cNvSpPr>
            <a:spLocks noChangeShapeType="1"/>
          </p:cNvSpPr>
          <p:nvPr/>
        </p:nvSpPr>
        <p:spPr bwMode="auto">
          <a:xfrm>
            <a:off x="5580063" y="17732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4" name="Line 58"/>
          <p:cNvSpPr>
            <a:spLocks noChangeShapeType="1"/>
          </p:cNvSpPr>
          <p:nvPr/>
        </p:nvSpPr>
        <p:spPr bwMode="auto">
          <a:xfrm>
            <a:off x="5580063" y="3213100"/>
            <a:ext cx="10795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5" name="Oval 59"/>
          <p:cNvSpPr>
            <a:spLocks noChangeArrowheads="1"/>
          </p:cNvSpPr>
          <p:nvPr/>
        </p:nvSpPr>
        <p:spPr bwMode="auto">
          <a:xfrm>
            <a:off x="357158" y="2643182"/>
            <a:ext cx="1800225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Музей  </a:t>
            </a:r>
          </a:p>
          <a:p>
            <a:endParaRPr lang="ru-RU" sz="1400" dirty="0"/>
          </a:p>
        </p:txBody>
      </p:sp>
      <p:sp>
        <p:nvSpPr>
          <p:cNvPr id="16406" name="Line 60"/>
          <p:cNvSpPr>
            <a:spLocks noChangeShapeType="1"/>
          </p:cNvSpPr>
          <p:nvPr/>
        </p:nvSpPr>
        <p:spPr bwMode="auto">
          <a:xfrm flipH="1" flipV="1">
            <a:off x="2071670" y="3214687"/>
            <a:ext cx="1150938" cy="1428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7" name="Line 62"/>
          <p:cNvSpPr>
            <a:spLocks noChangeShapeType="1"/>
          </p:cNvSpPr>
          <p:nvPr/>
        </p:nvSpPr>
        <p:spPr bwMode="auto">
          <a:xfrm flipV="1">
            <a:off x="4714876" y="2143116"/>
            <a:ext cx="66678" cy="7905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12" name="Line 73"/>
          <p:cNvSpPr>
            <a:spLocks noChangeShapeType="1"/>
          </p:cNvSpPr>
          <p:nvPr/>
        </p:nvSpPr>
        <p:spPr bwMode="auto">
          <a:xfrm>
            <a:off x="4435468" y="3357562"/>
            <a:ext cx="1993920" cy="24288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13" name="Oval 74"/>
          <p:cNvSpPr>
            <a:spLocks noChangeArrowheads="1"/>
          </p:cNvSpPr>
          <p:nvPr/>
        </p:nvSpPr>
        <p:spPr bwMode="auto">
          <a:xfrm>
            <a:off x="4357686" y="5786454"/>
            <a:ext cx="2735262" cy="86518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Пожарная часть</a:t>
            </a:r>
            <a:endParaRPr lang="ru-RU" b="1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88913"/>
            <a:ext cx="7772400" cy="71913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Формы работы с учащимися в рамках,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 развития патриотической системы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16387" name="Rectangle 9"/>
          <p:cNvSpPr>
            <a:spLocks noChangeArrowheads="1"/>
          </p:cNvSpPr>
          <p:nvPr/>
        </p:nvSpPr>
        <p:spPr bwMode="auto">
          <a:xfrm>
            <a:off x="3357554" y="2928934"/>
            <a:ext cx="21605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Формы работы</a:t>
            </a:r>
            <a:endParaRPr lang="ru-RU" b="1" dirty="0"/>
          </a:p>
        </p:txBody>
      </p:sp>
      <p:sp>
        <p:nvSpPr>
          <p:cNvPr id="16388" name="Rectangle 11"/>
          <p:cNvSpPr>
            <a:spLocks noChangeArrowheads="1"/>
          </p:cNvSpPr>
          <p:nvPr/>
        </p:nvSpPr>
        <p:spPr bwMode="auto">
          <a:xfrm>
            <a:off x="5857884" y="4643447"/>
            <a:ext cx="1295400" cy="71438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 dirty="0" smtClean="0"/>
              <a:t>Гражданской</a:t>
            </a:r>
          </a:p>
          <a:p>
            <a:r>
              <a:rPr lang="ru-RU" sz="1400" b="1" dirty="0" smtClean="0"/>
              <a:t> защиты</a:t>
            </a:r>
            <a:endParaRPr lang="ru-RU" sz="1400" b="1" dirty="0"/>
          </a:p>
        </p:txBody>
      </p:sp>
      <p:sp>
        <p:nvSpPr>
          <p:cNvPr id="16389" name="Rectangle 12"/>
          <p:cNvSpPr>
            <a:spLocks noChangeArrowheads="1"/>
          </p:cNvSpPr>
          <p:nvPr/>
        </p:nvSpPr>
        <p:spPr bwMode="auto">
          <a:xfrm>
            <a:off x="7858148" y="3500438"/>
            <a:ext cx="1071540" cy="78581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 dirty="0" smtClean="0"/>
              <a:t>Истории</a:t>
            </a:r>
            <a:endParaRPr lang="ru-RU" sz="1400" b="1" dirty="0"/>
          </a:p>
        </p:txBody>
      </p:sp>
      <p:sp>
        <p:nvSpPr>
          <p:cNvPr id="16390" name="Oval 16"/>
          <p:cNvSpPr>
            <a:spLocks noChangeArrowheads="1"/>
          </p:cNvSpPr>
          <p:nvPr/>
        </p:nvSpPr>
        <p:spPr bwMode="auto">
          <a:xfrm>
            <a:off x="684212" y="1571613"/>
            <a:ext cx="1601771" cy="84932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400" b="1" dirty="0" smtClean="0"/>
              <a:t>Спартакиады</a:t>
            </a:r>
            <a:endParaRPr lang="ru-RU" sz="1400" b="1" dirty="0"/>
          </a:p>
        </p:txBody>
      </p:sp>
      <p:sp>
        <p:nvSpPr>
          <p:cNvPr id="16391" name="Oval 17"/>
          <p:cNvSpPr>
            <a:spLocks noChangeArrowheads="1"/>
          </p:cNvSpPr>
          <p:nvPr/>
        </p:nvSpPr>
        <p:spPr bwMode="auto">
          <a:xfrm rot="224301">
            <a:off x="4139660" y="1058460"/>
            <a:ext cx="2428381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b="1" dirty="0" smtClean="0"/>
              <a:t>Классные часы</a:t>
            </a:r>
            <a:endParaRPr lang="ru-RU" sz="1600" b="1" dirty="0"/>
          </a:p>
        </p:txBody>
      </p:sp>
      <p:sp>
        <p:nvSpPr>
          <p:cNvPr id="16392" name="Oval 18"/>
          <p:cNvSpPr>
            <a:spLocks noChangeArrowheads="1"/>
          </p:cNvSpPr>
          <p:nvPr/>
        </p:nvSpPr>
        <p:spPr bwMode="auto">
          <a:xfrm>
            <a:off x="1331913" y="4221163"/>
            <a:ext cx="3168649" cy="863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b="1" dirty="0" smtClean="0"/>
              <a:t>Творческие конкурсы</a:t>
            </a:r>
            <a:endParaRPr lang="ru-RU" sz="1600" b="1" dirty="0"/>
          </a:p>
        </p:txBody>
      </p:sp>
      <p:sp>
        <p:nvSpPr>
          <p:cNvPr id="16393" name="Oval 19"/>
          <p:cNvSpPr>
            <a:spLocks noChangeArrowheads="1"/>
          </p:cNvSpPr>
          <p:nvPr/>
        </p:nvSpPr>
        <p:spPr bwMode="auto">
          <a:xfrm>
            <a:off x="2843213" y="1268413"/>
            <a:ext cx="1368425" cy="10080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b="1" dirty="0" smtClean="0"/>
              <a:t>Уроки </a:t>
            </a:r>
          </a:p>
          <a:p>
            <a:r>
              <a:rPr lang="ru-RU" sz="1600" b="1" dirty="0" smtClean="0"/>
              <a:t>мужества</a:t>
            </a:r>
            <a:endParaRPr lang="ru-RU" sz="1600" b="1" dirty="0"/>
          </a:p>
        </p:txBody>
      </p:sp>
      <p:sp>
        <p:nvSpPr>
          <p:cNvPr id="16394" name="Line 35"/>
          <p:cNvSpPr>
            <a:spLocks noChangeShapeType="1"/>
          </p:cNvSpPr>
          <p:nvPr/>
        </p:nvSpPr>
        <p:spPr bwMode="auto">
          <a:xfrm>
            <a:off x="7380288" y="35004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5" name="Rectangle 36"/>
          <p:cNvSpPr>
            <a:spLocks noChangeArrowheads="1"/>
          </p:cNvSpPr>
          <p:nvPr/>
        </p:nvSpPr>
        <p:spPr bwMode="auto">
          <a:xfrm>
            <a:off x="7358082" y="4437063"/>
            <a:ext cx="1174731" cy="99220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 dirty="0" smtClean="0"/>
              <a:t>Творчества</a:t>
            </a:r>
            <a:endParaRPr lang="ru-RU" sz="1400" b="1" dirty="0"/>
          </a:p>
        </p:txBody>
      </p:sp>
      <p:sp>
        <p:nvSpPr>
          <p:cNvPr id="16397" name="Line 38"/>
          <p:cNvSpPr>
            <a:spLocks noChangeShapeType="1"/>
          </p:cNvSpPr>
          <p:nvPr/>
        </p:nvSpPr>
        <p:spPr bwMode="auto">
          <a:xfrm>
            <a:off x="7308850" y="3933825"/>
            <a:ext cx="358775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9" name="Line 40"/>
          <p:cNvSpPr>
            <a:spLocks noChangeShapeType="1"/>
          </p:cNvSpPr>
          <p:nvPr/>
        </p:nvSpPr>
        <p:spPr bwMode="auto">
          <a:xfrm>
            <a:off x="7429520" y="3714752"/>
            <a:ext cx="455593" cy="29051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0" name="Line 46"/>
          <p:cNvSpPr>
            <a:spLocks noChangeShapeType="1"/>
          </p:cNvSpPr>
          <p:nvPr/>
        </p:nvSpPr>
        <p:spPr bwMode="auto">
          <a:xfrm flipH="1" flipV="1">
            <a:off x="2268538" y="2060575"/>
            <a:ext cx="10795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1" name="Line 48"/>
          <p:cNvSpPr>
            <a:spLocks noChangeShapeType="1"/>
          </p:cNvSpPr>
          <p:nvPr/>
        </p:nvSpPr>
        <p:spPr bwMode="auto">
          <a:xfrm flipH="1">
            <a:off x="3132138" y="3357562"/>
            <a:ext cx="939796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2" name="Line 50"/>
          <p:cNvSpPr>
            <a:spLocks noChangeShapeType="1"/>
          </p:cNvSpPr>
          <p:nvPr/>
        </p:nvSpPr>
        <p:spPr bwMode="auto">
          <a:xfrm>
            <a:off x="5580063" y="17732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3" name="Oval 54"/>
          <p:cNvSpPr>
            <a:spLocks noChangeArrowheads="1"/>
          </p:cNvSpPr>
          <p:nvPr/>
        </p:nvSpPr>
        <p:spPr bwMode="auto">
          <a:xfrm>
            <a:off x="6588125" y="1341438"/>
            <a:ext cx="1728788" cy="1295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 b="1" dirty="0" smtClean="0"/>
              <a:t>Кинозал </a:t>
            </a:r>
          </a:p>
          <a:p>
            <a:r>
              <a:rPr lang="ru-RU" sz="1600" b="1" dirty="0" smtClean="0"/>
              <a:t>Победы</a:t>
            </a:r>
            <a:endParaRPr lang="ru-RU" sz="1600" b="1" dirty="0"/>
          </a:p>
        </p:txBody>
      </p:sp>
      <p:sp>
        <p:nvSpPr>
          <p:cNvPr id="16404" name="Line 58"/>
          <p:cNvSpPr>
            <a:spLocks noChangeShapeType="1"/>
          </p:cNvSpPr>
          <p:nvPr/>
        </p:nvSpPr>
        <p:spPr bwMode="auto">
          <a:xfrm>
            <a:off x="5500694" y="3143248"/>
            <a:ext cx="10795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7" name="Line 62"/>
          <p:cNvSpPr>
            <a:spLocks noChangeShapeType="1"/>
          </p:cNvSpPr>
          <p:nvPr/>
        </p:nvSpPr>
        <p:spPr bwMode="auto">
          <a:xfrm flipH="1" flipV="1">
            <a:off x="3851275" y="2205038"/>
            <a:ext cx="433388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08" name="Rectangle 64"/>
          <p:cNvSpPr>
            <a:spLocks noChangeArrowheads="1"/>
          </p:cNvSpPr>
          <p:nvPr/>
        </p:nvSpPr>
        <p:spPr bwMode="auto">
          <a:xfrm>
            <a:off x="4643438" y="4714884"/>
            <a:ext cx="1081086" cy="57150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Защитники 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Отечества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410" name="Line 71"/>
          <p:cNvSpPr>
            <a:spLocks noChangeShapeType="1"/>
          </p:cNvSpPr>
          <p:nvPr/>
        </p:nvSpPr>
        <p:spPr bwMode="auto">
          <a:xfrm flipV="1">
            <a:off x="4932363" y="1773238"/>
            <a:ext cx="431800" cy="1150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11" name="Line 72"/>
          <p:cNvSpPr>
            <a:spLocks noChangeShapeType="1"/>
          </p:cNvSpPr>
          <p:nvPr/>
        </p:nvSpPr>
        <p:spPr bwMode="auto">
          <a:xfrm flipV="1">
            <a:off x="5143504" y="2357430"/>
            <a:ext cx="14398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12" name="Line 73"/>
          <p:cNvSpPr>
            <a:spLocks noChangeShapeType="1"/>
          </p:cNvSpPr>
          <p:nvPr/>
        </p:nvSpPr>
        <p:spPr bwMode="auto">
          <a:xfrm flipH="1">
            <a:off x="3492500" y="3357563"/>
            <a:ext cx="935038" cy="230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13" name="Oval 74"/>
          <p:cNvSpPr>
            <a:spLocks noChangeArrowheads="1"/>
          </p:cNvSpPr>
          <p:nvPr/>
        </p:nvSpPr>
        <p:spPr bwMode="auto">
          <a:xfrm>
            <a:off x="1500166" y="5500702"/>
            <a:ext cx="2241541" cy="76837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dirty="0" smtClean="0"/>
              <a:t>Экскурсии</a:t>
            </a:r>
            <a:endParaRPr lang="ru-RU" b="1" dirty="0"/>
          </a:p>
        </p:txBody>
      </p:sp>
      <p:sp>
        <p:nvSpPr>
          <p:cNvPr id="30" name="Line 58"/>
          <p:cNvSpPr>
            <a:spLocks noChangeShapeType="1"/>
          </p:cNvSpPr>
          <p:nvPr/>
        </p:nvSpPr>
        <p:spPr bwMode="auto">
          <a:xfrm>
            <a:off x="4714876" y="3357562"/>
            <a:ext cx="10795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" name="Line 38"/>
          <p:cNvSpPr>
            <a:spLocks noChangeShapeType="1"/>
          </p:cNvSpPr>
          <p:nvPr/>
        </p:nvSpPr>
        <p:spPr bwMode="auto">
          <a:xfrm>
            <a:off x="6215074" y="4143380"/>
            <a:ext cx="358775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 rot="10800000" flipV="1">
            <a:off x="4714876" y="4214818"/>
            <a:ext cx="571504" cy="46117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8" name="Line 73"/>
          <p:cNvSpPr>
            <a:spLocks noChangeShapeType="1"/>
          </p:cNvSpPr>
          <p:nvPr/>
        </p:nvSpPr>
        <p:spPr bwMode="auto">
          <a:xfrm flipH="1">
            <a:off x="4143372" y="3286124"/>
            <a:ext cx="428628" cy="271464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4000496" y="5786454"/>
            <a:ext cx="221457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Концерты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6357950" y="3071810"/>
            <a:ext cx="1500198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Декады</a:t>
            </a:r>
          </a:p>
          <a:p>
            <a:pPr algn="ctr"/>
            <a:endParaRPr lang="ru-RU" b="1" dirty="0"/>
          </a:p>
        </p:txBody>
      </p:sp>
      <p:sp>
        <p:nvSpPr>
          <p:cNvPr id="42" name="Овал 41"/>
          <p:cNvSpPr/>
          <p:nvPr/>
        </p:nvSpPr>
        <p:spPr>
          <a:xfrm>
            <a:off x="4500562" y="3714752"/>
            <a:ext cx="19145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Месячники</a:t>
            </a:r>
          </a:p>
          <a:p>
            <a:pPr algn="ctr"/>
            <a:endParaRPr lang="ru-RU" sz="14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На базе школы с 2010 года создан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отряд «Юные армейцы»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Содержимое 10" descr="Новый рисунок (5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14414" y="1500173"/>
            <a:ext cx="6500857" cy="48756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428604"/>
            <a:ext cx="58579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Зеньковский парк «Уроки    выживания»</a:t>
            </a:r>
            <a:endParaRPr lang="ru-RU" sz="3200" dirty="0"/>
          </a:p>
        </p:txBody>
      </p:sp>
      <p:pic>
        <p:nvPicPr>
          <p:cNvPr id="6" name="Рисунок 5" descr="Новый рисунок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571612"/>
            <a:ext cx="3151065" cy="4481514"/>
          </a:xfrm>
          <a:prstGeom prst="rect">
            <a:avLst/>
          </a:prstGeom>
        </p:spPr>
      </p:pic>
      <p:pic>
        <p:nvPicPr>
          <p:cNvPr id="7" name="Рисунок 6" descr="Новый рисунок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857364"/>
            <a:ext cx="4050254" cy="38317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84" y="21429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Аллея героев</a:t>
            </a:r>
            <a:endParaRPr lang="ru-RU" sz="3200" dirty="0"/>
          </a:p>
        </p:txBody>
      </p:sp>
      <p:pic>
        <p:nvPicPr>
          <p:cNvPr id="4" name="Рисунок 3" descr="Новый рисунок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142984"/>
            <a:ext cx="6922319" cy="50006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48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8251089" cy="55007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214290"/>
            <a:ext cx="5715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Парад   9 МАЯ</a:t>
            </a:r>
            <a:endParaRPr lang="ru-RU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525</TotalTime>
  <Words>242</Words>
  <Application>Microsoft Office PowerPoint</Application>
  <PresentationFormat>Экран (4:3)</PresentationFormat>
  <Paragraphs>66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 </vt:lpstr>
      <vt:lpstr>Презентация PowerPoint</vt:lpstr>
      <vt:lpstr>Задачами   в развитии патриотической  системы  являются:</vt:lpstr>
      <vt:lpstr> Взаимодействие школы  с другими организациями в рамках патриотического воспитания.</vt:lpstr>
      <vt:lpstr>Формы работы с учащимися в рамках,  развития патриотической системы</vt:lpstr>
      <vt:lpstr>На базе школы с 2010 года создан отряд «Юные армейцы»</vt:lpstr>
      <vt:lpstr>Презентация PowerPoint</vt:lpstr>
      <vt:lpstr>Презентация PowerPoint</vt:lpstr>
      <vt:lpstr>Презентация PowerPoint</vt:lpstr>
      <vt:lpstr>Уроки по профориентации  совместно с ВПЦ  </vt:lpstr>
      <vt:lpstr>Презентация PowerPoint</vt:lpstr>
      <vt:lpstr>Презентация PowerPoint</vt:lpstr>
      <vt:lpstr>Экскурсия в военный комиссариат</vt:lpstr>
      <vt:lpstr>   Классные часы,     посвященные героизму и мужеству солдат</vt:lpstr>
      <vt:lpstr>Презентация PowerPoint</vt:lpstr>
      <vt:lpstr>Презентация PowerPoint</vt:lpstr>
      <vt:lpstr>Конкурс  сочинений  «Письмо ветерану»</vt:lpstr>
      <vt:lpstr>Презентация PowerPoint</vt:lpstr>
      <vt:lpstr>Аллея комсомольцев погибших в годы ВОВ</vt:lpstr>
      <vt:lpstr>Социально – патриотическое воспитание</vt:lpstr>
      <vt:lpstr>Поздравление  с днем пожилого человека в доме милосердия</vt:lpstr>
      <vt:lpstr>Спортивно –  патриотическое  воспитание «День туризма»</vt:lpstr>
      <vt:lpstr>Презентация PowerPoint</vt:lpstr>
      <vt:lpstr>Игра «Зарница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Андрей</dc:creator>
  <cp:lastModifiedBy>Андрей</cp:lastModifiedBy>
  <cp:revision>54</cp:revision>
  <dcterms:modified xsi:type="dcterms:W3CDTF">2022-02-15T11:32:14Z</dcterms:modified>
</cp:coreProperties>
</file>